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906000" cy="6858000" type="A4"/>
  <p:notesSz cx="9866313" cy="673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GB8YTxsm61QAmxBeFpbOPatmx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5402" cy="338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589198" y="0"/>
            <a:ext cx="4275402" cy="338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397417"/>
            <a:ext cx="4275402" cy="338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7511f160b7_0_16:notes"/>
          <p:cNvSpPr txBox="1">
            <a:spLocks noGrp="1"/>
          </p:cNvSpPr>
          <p:nvPr>
            <p:ph type="body" idx="1"/>
          </p:nvPr>
        </p:nvSpPr>
        <p:spPr>
          <a:xfrm>
            <a:off x="986632" y="3241587"/>
            <a:ext cx="7893000" cy="2652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7511f160b7_0_16: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6: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8: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のみ">
  <p:cSld name="タイトルのみ">
    <p:bg>
      <p:bgPr>
        <a:solidFill>
          <a:srgbClr val="82D9FF"/>
        </a:solidFill>
        <a:effectLst/>
      </p:bgPr>
    </p:bg>
    <p:spTree>
      <p:nvGrpSpPr>
        <p:cNvPr id="1" name="Shape 15"/>
        <p:cNvGrpSpPr/>
        <p:nvPr/>
      </p:nvGrpSpPr>
      <p:grpSpPr>
        <a:xfrm>
          <a:off x="0" y="0"/>
          <a:ext cx="0" cy="0"/>
          <a:chOff x="0" y="0"/>
          <a:chExt cx="0" cy="0"/>
        </a:xfrm>
      </p:grpSpPr>
      <p:pic>
        <p:nvPicPr>
          <p:cNvPr id="16" name="Google Shape;16;p14"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タイトルのみ">
  <p:cSld name="2_タイトルのみ">
    <p:bg>
      <p:bgPr>
        <a:solidFill>
          <a:srgbClr val="82D9FF"/>
        </a:solidFill>
        <a:effectLst/>
      </p:bgPr>
    </p:bg>
    <p:spTree>
      <p:nvGrpSpPr>
        <p:cNvPr id="1" name="Shape 17"/>
        <p:cNvGrpSpPr/>
        <p:nvPr/>
      </p:nvGrpSpPr>
      <p:grpSpPr>
        <a:xfrm>
          <a:off x="0" y="0"/>
          <a:ext cx="0" cy="0"/>
          <a:chOff x="0" y="0"/>
          <a:chExt cx="0" cy="0"/>
        </a:xfrm>
      </p:grpSpPr>
      <p:pic>
        <p:nvPicPr>
          <p:cNvPr id="18" name="Google Shape;18;p15"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19" name="Google Shape;19;p15"/>
          <p:cNvSpPr>
            <a:spLocks noGrp="1"/>
          </p:cNvSpPr>
          <p:nvPr>
            <p:ph type="pic" idx="2"/>
          </p:nvPr>
        </p:nvSpPr>
        <p:spPr>
          <a:xfrm>
            <a:off x="6095125" y="4739620"/>
            <a:ext cx="1519422" cy="1326480"/>
          </a:xfrm>
          <a:prstGeom prst="rect">
            <a:avLst/>
          </a:prstGeom>
          <a:solidFill>
            <a:srgbClr val="F2F2F2"/>
          </a:solidFill>
          <a:ln>
            <a:noFill/>
          </a:ln>
        </p:spPr>
      </p:sp>
      <p:sp>
        <p:nvSpPr>
          <p:cNvPr id="20" name="Google Shape;20;p15"/>
          <p:cNvSpPr>
            <a:spLocks noGrp="1"/>
          </p:cNvSpPr>
          <p:nvPr>
            <p:ph type="pic" idx="3"/>
          </p:nvPr>
        </p:nvSpPr>
        <p:spPr>
          <a:xfrm>
            <a:off x="7771569" y="4739620"/>
            <a:ext cx="1519422" cy="1326480"/>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タイトルのみ">
  <p:cSld name="3_タイトルのみ">
    <p:bg>
      <p:bgPr>
        <a:solidFill>
          <a:srgbClr val="82D9FF"/>
        </a:solidFill>
        <a:effectLst/>
      </p:bgPr>
    </p:bg>
    <p:spTree>
      <p:nvGrpSpPr>
        <p:cNvPr id="1" name="Shape 21"/>
        <p:cNvGrpSpPr/>
        <p:nvPr/>
      </p:nvGrpSpPr>
      <p:grpSpPr>
        <a:xfrm>
          <a:off x="0" y="0"/>
          <a:ext cx="0" cy="0"/>
          <a:chOff x="0" y="0"/>
          <a:chExt cx="0" cy="0"/>
        </a:xfrm>
      </p:grpSpPr>
      <p:pic>
        <p:nvPicPr>
          <p:cNvPr id="22" name="Google Shape;22;p16"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3" name="Google Shape;23;p16"/>
          <p:cNvSpPr>
            <a:spLocks noGrp="1"/>
          </p:cNvSpPr>
          <p:nvPr>
            <p:ph type="pic" idx="2"/>
          </p:nvPr>
        </p:nvSpPr>
        <p:spPr>
          <a:xfrm>
            <a:off x="1381271" y="1226525"/>
            <a:ext cx="2183382" cy="1431328"/>
          </a:xfrm>
          <a:prstGeom prst="rect">
            <a:avLst/>
          </a:prstGeom>
          <a:solidFill>
            <a:srgbClr val="F2F2F2"/>
          </a:solidFill>
          <a:ln>
            <a:noFill/>
          </a:ln>
        </p:spPr>
      </p:sp>
      <p:sp>
        <p:nvSpPr>
          <p:cNvPr id="24" name="Google Shape;24;p16"/>
          <p:cNvSpPr>
            <a:spLocks noGrp="1"/>
          </p:cNvSpPr>
          <p:nvPr>
            <p:ph type="pic" idx="3"/>
          </p:nvPr>
        </p:nvSpPr>
        <p:spPr>
          <a:xfrm>
            <a:off x="1381271" y="2928797"/>
            <a:ext cx="2183382" cy="1431328"/>
          </a:xfrm>
          <a:prstGeom prst="rect">
            <a:avLst/>
          </a:prstGeom>
          <a:solidFill>
            <a:srgbClr val="F2F2F2"/>
          </a:solidFill>
          <a:ln>
            <a:noFill/>
          </a:ln>
        </p:spPr>
      </p:sp>
      <p:sp>
        <p:nvSpPr>
          <p:cNvPr id="25" name="Google Shape;25;p16"/>
          <p:cNvSpPr>
            <a:spLocks noGrp="1"/>
          </p:cNvSpPr>
          <p:nvPr>
            <p:ph type="pic" idx="4"/>
          </p:nvPr>
        </p:nvSpPr>
        <p:spPr>
          <a:xfrm>
            <a:off x="1381270" y="4641328"/>
            <a:ext cx="2183381"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タイトルのみ">
  <p:cSld name="4_タイトルのみ">
    <p:bg>
      <p:bgPr>
        <a:solidFill>
          <a:srgbClr val="82D9FF"/>
        </a:solidFill>
        <a:effectLst/>
      </p:bgPr>
    </p:bg>
    <p:spTree>
      <p:nvGrpSpPr>
        <p:cNvPr id="1" name="Shape 26"/>
        <p:cNvGrpSpPr/>
        <p:nvPr/>
      </p:nvGrpSpPr>
      <p:grpSpPr>
        <a:xfrm>
          <a:off x="0" y="0"/>
          <a:ext cx="0" cy="0"/>
          <a:chOff x="0" y="0"/>
          <a:chExt cx="0" cy="0"/>
        </a:xfrm>
      </p:grpSpPr>
      <p:pic>
        <p:nvPicPr>
          <p:cNvPr id="27" name="Google Shape;27;p17"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28" name="Google Shape;28;p17"/>
          <p:cNvPicPr preferRelativeResize="0">
            <a:picLocks noGrp="1"/>
          </p:cNvPicPr>
          <p:nvPr>
            <p:ph type="pic" idx="2"/>
          </p:nvPr>
        </p:nvPicPr>
        <p:blipFill/>
        <p:spPr>
          <a:xfrm>
            <a:off x="1242450" y="1292729"/>
            <a:ext cx="2553925" cy="1475204"/>
          </a:xfrm>
          <a:prstGeom prst="rect">
            <a:avLst/>
          </a:prstGeom>
          <a:blipFill rotWithShape="1">
            <a:blip r:embed="rId3">
              <a:alphaModFix/>
            </a:blip>
            <a:stretch>
              <a:fillRect t="10386" b="10385"/>
            </a:stretch>
          </a:blipFill>
          <a:ln>
            <a:noFill/>
          </a:ln>
        </p:spPr>
      </p:pic>
      <p:pic>
        <p:nvPicPr>
          <p:cNvPr id="29" name="Google Shape;29;p17"/>
          <p:cNvPicPr preferRelativeResize="0">
            <a:picLocks noGrp="1"/>
          </p:cNvPicPr>
          <p:nvPr>
            <p:ph type="pic" idx="3"/>
          </p:nvPr>
        </p:nvPicPr>
        <p:blipFill/>
        <p:spPr>
          <a:xfrm>
            <a:off x="1242450" y="2986245"/>
            <a:ext cx="2553925" cy="1475204"/>
          </a:xfrm>
          <a:prstGeom prst="rect">
            <a:avLst/>
          </a:prstGeom>
          <a:blipFill rotWithShape="1">
            <a:blip r:embed="rId4">
              <a:alphaModFix/>
            </a:blip>
            <a:stretch>
              <a:fillRect l="11997" r="11998"/>
            </a:stretch>
          </a:blipFill>
          <a:ln>
            <a:noFill/>
          </a:ln>
        </p:spPr>
      </p:pic>
      <p:pic>
        <p:nvPicPr>
          <p:cNvPr id="30" name="Google Shape;30;p17"/>
          <p:cNvPicPr preferRelativeResize="0">
            <a:picLocks noGrp="1"/>
          </p:cNvPicPr>
          <p:nvPr>
            <p:ph type="pic" idx="4"/>
          </p:nvPr>
        </p:nvPicPr>
        <p:blipFill/>
        <p:spPr>
          <a:xfrm>
            <a:off x="1242451" y="4741473"/>
            <a:ext cx="2553924" cy="1475204"/>
          </a:xfrm>
          <a:prstGeom prst="rect">
            <a:avLst/>
          </a:prstGeom>
          <a:blipFill rotWithShape="1">
            <a:blip r:embed="rId5">
              <a:alphaModFix/>
            </a:blip>
            <a:stretch>
              <a:fillRect l="5973" r="5972"/>
            </a:stretch>
          </a:blip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タイトルのみ">
  <p:cSld name="5_タイトルのみ">
    <p:bg>
      <p:bgPr>
        <a:solidFill>
          <a:srgbClr val="82D9FF"/>
        </a:solidFill>
        <a:effectLst/>
      </p:bgPr>
    </p:bg>
    <p:spTree>
      <p:nvGrpSpPr>
        <p:cNvPr id="1" name="Shape 31"/>
        <p:cNvGrpSpPr/>
        <p:nvPr/>
      </p:nvGrpSpPr>
      <p:grpSpPr>
        <a:xfrm>
          <a:off x="0" y="0"/>
          <a:ext cx="0" cy="0"/>
          <a:chOff x="0" y="0"/>
          <a:chExt cx="0" cy="0"/>
        </a:xfrm>
      </p:grpSpPr>
      <p:pic>
        <p:nvPicPr>
          <p:cNvPr id="32" name="Google Shape;32;p18"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33" name="Google Shape;33;p18"/>
          <p:cNvPicPr preferRelativeResize="0">
            <a:picLocks noGrp="1"/>
          </p:cNvPicPr>
          <p:nvPr>
            <p:ph type="pic" idx="2"/>
          </p:nvPr>
        </p:nvPicPr>
        <p:blipFill/>
        <p:spPr>
          <a:xfrm>
            <a:off x="3390900" y="4000500"/>
            <a:ext cx="2675603" cy="1879600"/>
          </a:xfrm>
          <a:prstGeom prst="rect">
            <a:avLst/>
          </a:prstGeom>
          <a:blipFill rotWithShape="1">
            <a:blip r:embed="rId3">
              <a:alphaModFix/>
            </a:blip>
            <a:stretch>
              <a:fillRect l="17203" r="17203"/>
            </a:stretch>
          </a:blipFill>
          <a:ln>
            <a:noFill/>
          </a:ln>
        </p:spPr>
      </p:pic>
      <p:sp>
        <p:nvSpPr>
          <p:cNvPr id="34" name="Google Shape;34;p18"/>
          <p:cNvSpPr>
            <a:spLocks noGrp="1"/>
          </p:cNvSpPr>
          <p:nvPr>
            <p:ph type="media" idx="3"/>
          </p:nvPr>
        </p:nvSpPr>
        <p:spPr>
          <a:xfrm>
            <a:off x="6410325" y="4000500"/>
            <a:ext cx="2674938" cy="1879600"/>
          </a:xfrm>
          <a:prstGeom prst="rect">
            <a:avLst/>
          </a:prstGeom>
          <a:blipFill rotWithShape="1">
            <a:blip r:embed="rId3">
              <a:alphaModFix/>
            </a:blip>
            <a:stretch>
              <a:fillRect l="17203" r="17203"/>
            </a:stretch>
          </a:blip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7F7F7F"/>
              </a:buClr>
              <a:buSzPts val="1600"/>
              <a:buFont typeface="Arial"/>
              <a:buNone/>
              <a:defRPr sz="1600" b="1"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5"/>
        <p:cNvGrpSpPr/>
        <p:nvPr/>
      </p:nvGrpSpPr>
      <p:grpSpPr>
        <a:xfrm>
          <a:off x="0" y="0"/>
          <a:ext cx="0" cy="0"/>
          <a:chOff x="0" y="0"/>
          <a:chExt cx="0" cy="0"/>
        </a:xfrm>
      </p:grpSpPr>
      <p:sp>
        <p:nvSpPr>
          <p:cNvPr id="36" name="Google Shape;36;p19"/>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タイトルのみ">
  <p:cSld name="1_タイトルのみ">
    <p:spTree>
      <p:nvGrpSpPr>
        <p:cNvPr id="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p:nvPr/>
        </p:nvSpPr>
        <p:spPr>
          <a:xfrm>
            <a:off x="407276" y="348441"/>
            <a:ext cx="9091447" cy="5724857"/>
          </a:xfrm>
          <a:prstGeom prst="roundRect">
            <a:avLst>
              <a:gd name="adj" fmla="val 3166"/>
            </a:avLst>
          </a:prstGeom>
          <a:solidFill>
            <a:schemeClr val="lt1"/>
          </a:solidFill>
          <a:ln w="5715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156138" y="6180083"/>
            <a:ext cx="7493875"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ねん　</a:t>
            </a: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くみ　</a:t>
            </a:r>
            <a:r>
              <a:rPr lang="ja-JP" sz="3500" b="1" i="0" u="none" strike="noStrike" cap="none">
                <a:solidFill>
                  <a:srgbClr val="3E3A39"/>
                </a:solidFill>
                <a:latin typeface="Arial"/>
                <a:ea typeface="Arial"/>
                <a:cs typeface="Arial"/>
                <a:sym typeface="Arial"/>
              </a:rPr>
              <a:t>なまえ記入</a:t>
            </a:r>
            <a:endParaRPr/>
          </a:p>
        </p:txBody>
      </p:sp>
      <p:sp>
        <p:nvSpPr>
          <p:cNvPr id="48" name="Google Shape;48;p1"/>
          <p:cNvSpPr txBox="1"/>
          <p:nvPr/>
        </p:nvSpPr>
        <p:spPr>
          <a:xfrm>
            <a:off x="407275" y="4041013"/>
            <a:ext cx="909144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5400" b="1" i="0" u="none" strike="noStrike" cap="none" dirty="0">
                <a:solidFill>
                  <a:srgbClr val="003396"/>
                </a:solidFill>
                <a:latin typeface="Arial"/>
                <a:ea typeface="Arial"/>
                <a:cs typeface="Arial"/>
                <a:sym typeface="Arial"/>
              </a:rPr>
              <a:t>じぶんの住むまちの</a:t>
            </a:r>
            <a:endParaRPr sz="5400" b="1" i="0" u="none" strike="noStrike" cap="none" dirty="0">
              <a:solidFill>
                <a:srgbClr val="003396"/>
              </a:solidFill>
              <a:latin typeface="Arial"/>
              <a:ea typeface="Arial"/>
              <a:cs typeface="Arial"/>
              <a:sym typeface="Arial"/>
            </a:endParaRPr>
          </a:p>
          <a:p>
            <a:pPr marL="0" marR="0" lvl="0" indent="0" algn="ctr" rtl="0">
              <a:spcBef>
                <a:spcPts val="0"/>
              </a:spcBef>
              <a:spcAft>
                <a:spcPts val="0"/>
              </a:spcAft>
              <a:buNone/>
            </a:pPr>
            <a:r>
              <a:rPr lang="ja-JP" sz="5400" b="1" i="0" u="none" strike="noStrike" cap="none" dirty="0">
                <a:solidFill>
                  <a:srgbClr val="003396"/>
                </a:solidFill>
                <a:latin typeface="Arial"/>
                <a:ea typeface="Arial"/>
                <a:cs typeface="Arial"/>
                <a:sym typeface="Arial"/>
              </a:rPr>
              <a:t>公共施設マップをつくろう</a:t>
            </a:r>
            <a:endParaRPr dirty="0"/>
          </a:p>
        </p:txBody>
      </p:sp>
      <p:pic>
        <p:nvPicPr>
          <p:cNvPr id="4" name="図 3" descr="設計図 が含まれている画像&#10;&#10;自動的に生成された説明">
            <a:extLst>
              <a:ext uri="{FF2B5EF4-FFF2-40B4-BE49-F238E27FC236}">
                <a16:creationId xmlns:a16="http://schemas.microsoft.com/office/drawing/2014/main" id="{B49F9DE7-7825-8847-C4DB-77F554CBFAB2}"/>
              </a:ext>
            </a:extLst>
          </p:cNvPr>
          <p:cNvPicPr>
            <a:picLocks noChangeAspect="1"/>
          </p:cNvPicPr>
          <p:nvPr/>
        </p:nvPicPr>
        <p:blipFill>
          <a:blip r:embed="rId3"/>
          <a:stretch>
            <a:fillRect/>
          </a:stretch>
        </p:blipFill>
        <p:spPr>
          <a:xfrm>
            <a:off x="1647288" y="415760"/>
            <a:ext cx="6511574" cy="3679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0"/>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45" name="Google Shape;245;p10"/>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10"/>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47" name="Google Shape;247;p10"/>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わたしのまちにある公共施設を紹介</a:t>
            </a:r>
            <a:endParaRPr/>
          </a:p>
        </p:txBody>
      </p:sp>
      <p:sp>
        <p:nvSpPr>
          <p:cNvPr id="248" name="Google Shape;248;p10"/>
          <p:cNvSpPr/>
          <p:nvPr/>
        </p:nvSpPr>
        <p:spPr>
          <a:xfrm>
            <a:off x="574411" y="4309616"/>
            <a:ext cx="8789397" cy="1761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0"/>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50" name="Google Shape;250;p10"/>
          <p:cNvSpPr txBox="1"/>
          <p:nvPr/>
        </p:nvSpPr>
        <p:spPr>
          <a:xfrm>
            <a:off x="420414" y="1157908"/>
            <a:ext cx="26074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・わたしが住むまち</a:t>
            </a:r>
            <a:endParaRPr/>
          </a:p>
        </p:txBody>
      </p:sp>
      <p:sp>
        <p:nvSpPr>
          <p:cNvPr id="251" name="Google Shape;251;p10"/>
          <p:cNvSpPr txBox="1"/>
          <p:nvPr/>
        </p:nvSpPr>
        <p:spPr>
          <a:xfrm>
            <a:off x="4749783" y="1156335"/>
            <a:ext cx="429337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・〇〇県〇〇市〇〇町</a:t>
            </a:r>
            <a:endParaRPr/>
          </a:p>
        </p:txBody>
      </p:sp>
      <p:sp>
        <p:nvSpPr>
          <p:cNvPr id="252" name="Google Shape;252;p10"/>
          <p:cNvSpPr>
            <a:spLocks noGrp="1"/>
          </p:cNvSpPr>
          <p:nvPr>
            <p:ph type="pic" idx="3"/>
          </p:nvPr>
        </p:nvSpPr>
        <p:spPr>
          <a:xfrm>
            <a:off x="632447" y="1685522"/>
            <a:ext cx="3766800" cy="2469300"/>
          </a:xfrm>
          <a:prstGeom prst="rect">
            <a:avLst/>
          </a:prstGeom>
          <a:solidFill>
            <a:srgbClr val="F2F2F2"/>
          </a:solidFill>
          <a:ln>
            <a:noFill/>
          </a:ln>
        </p:spPr>
      </p:sp>
      <p:sp>
        <p:nvSpPr>
          <p:cNvPr id="253" name="Google Shape;253;p10"/>
          <p:cNvSpPr>
            <a:spLocks noGrp="1"/>
          </p:cNvSpPr>
          <p:nvPr>
            <p:ph type="pic" idx="3"/>
          </p:nvPr>
        </p:nvSpPr>
        <p:spPr>
          <a:xfrm>
            <a:off x="5068022" y="1698385"/>
            <a:ext cx="3766800" cy="2469300"/>
          </a:xfrm>
          <a:prstGeom prst="rect">
            <a:avLst/>
          </a:prstGeom>
          <a:solidFill>
            <a:srgbClr val="F2F2F2"/>
          </a:solidFill>
          <a:ln>
            <a:noFill/>
          </a:ln>
        </p:spPr>
      </p:sp>
      <p:sp>
        <p:nvSpPr>
          <p:cNvPr id="254" name="Google Shape;254;p10"/>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じぶんの住んでいるまちの地図と、ほかのまちの地図を比べて気づいたことを書こう。</a:t>
            </a:r>
            <a:endParaRPr sz="1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7511f160b7_0_16"/>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g17511f160b7_0_16"/>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61" name="Google Shape;261;g17511f160b7_0_16"/>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g17511f160b7_0_16"/>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63" name="Google Shape;263;g17511f160b7_0_16"/>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わたしのまちにある公共施設を紹介</a:t>
            </a:r>
            <a:endParaRPr/>
          </a:p>
        </p:txBody>
      </p:sp>
      <p:sp>
        <p:nvSpPr>
          <p:cNvPr id="264" name="Google Shape;264;g17511f160b7_0_16"/>
          <p:cNvSpPr/>
          <p:nvPr/>
        </p:nvSpPr>
        <p:spPr>
          <a:xfrm>
            <a:off x="574411" y="4309616"/>
            <a:ext cx="8789400" cy="17616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g17511f160b7_0_16"/>
          <p:cNvSpPr txBox="1"/>
          <p:nvPr/>
        </p:nvSpPr>
        <p:spPr>
          <a:xfrm>
            <a:off x="606630" y="4416172"/>
            <a:ext cx="87573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例：わたしのまちと比べて、祖父母の家の近くには「官公署」がたくさんあった。「官公署」が具体的にどんな場所なのか聞いてみようと思った。わたしのまちにはなかった「裁判所」や「市役所」もあった。逆に「博物館」は見当たらなかった。印刷する場所を少し変えたら地図記号がなにもない場所もあった。祖父母の家はまちの中心部なので、いろいろな施設がまとまってあるのかもしれないと思った。</a:t>
            </a:r>
            <a:endParaRPr sz="1600">
              <a:solidFill>
                <a:schemeClr val="dk1"/>
              </a:solidFill>
              <a:latin typeface="Calibri"/>
              <a:ea typeface="Calibri"/>
              <a:cs typeface="Calibri"/>
              <a:sym typeface="Calibri"/>
            </a:endParaRPr>
          </a:p>
        </p:txBody>
      </p:sp>
      <p:sp>
        <p:nvSpPr>
          <p:cNvPr id="266" name="Google Shape;266;g17511f160b7_0_16"/>
          <p:cNvSpPr txBox="1"/>
          <p:nvPr/>
        </p:nvSpPr>
        <p:spPr>
          <a:xfrm>
            <a:off x="420414" y="1157908"/>
            <a:ext cx="2607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・わたしが住むまち</a:t>
            </a:r>
            <a:endParaRPr/>
          </a:p>
        </p:txBody>
      </p:sp>
      <p:sp>
        <p:nvSpPr>
          <p:cNvPr id="267" name="Google Shape;267;g17511f160b7_0_16"/>
          <p:cNvSpPr txBox="1"/>
          <p:nvPr/>
        </p:nvSpPr>
        <p:spPr>
          <a:xfrm>
            <a:off x="4749783" y="1156335"/>
            <a:ext cx="4293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・秋田県能代市（祖父母の家）</a:t>
            </a:r>
            <a:endParaRPr/>
          </a:p>
        </p:txBody>
      </p:sp>
      <p:pic>
        <p:nvPicPr>
          <p:cNvPr id="268" name="Google Shape;268;g17511f160b7_0_16"/>
          <p:cNvPicPr preferRelativeResize="0"/>
          <p:nvPr/>
        </p:nvPicPr>
        <p:blipFill>
          <a:blip r:embed="rId3">
            <a:alphaModFix/>
          </a:blip>
          <a:stretch>
            <a:fillRect/>
          </a:stretch>
        </p:blipFill>
        <p:spPr>
          <a:xfrm>
            <a:off x="4898325" y="1607562"/>
            <a:ext cx="4465473" cy="2250816"/>
          </a:xfrm>
          <a:prstGeom prst="rect">
            <a:avLst/>
          </a:prstGeom>
          <a:noFill/>
          <a:ln>
            <a:noFill/>
          </a:ln>
        </p:spPr>
      </p:pic>
      <p:pic>
        <p:nvPicPr>
          <p:cNvPr id="269" name="Google Shape;269;g17511f160b7_0_16"/>
          <p:cNvPicPr preferRelativeResize="0"/>
          <p:nvPr/>
        </p:nvPicPr>
        <p:blipFill>
          <a:blip r:embed="rId4">
            <a:alphaModFix/>
          </a:blip>
          <a:stretch>
            <a:fillRect/>
          </a:stretch>
        </p:blipFill>
        <p:spPr>
          <a:xfrm>
            <a:off x="518375" y="1578000"/>
            <a:ext cx="4293300" cy="2233756"/>
          </a:xfrm>
          <a:prstGeom prst="rect">
            <a:avLst/>
          </a:prstGeom>
          <a:noFill/>
          <a:ln>
            <a:noFill/>
          </a:ln>
        </p:spPr>
      </p:pic>
      <p:sp>
        <p:nvSpPr>
          <p:cNvPr id="270" name="Google Shape;270;g17511f160b7_0_16"/>
          <p:cNvSpPr/>
          <p:nvPr/>
        </p:nvSpPr>
        <p:spPr>
          <a:xfrm rot="-1008638">
            <a:off x="1116819" y="2606581"/>
            <a:ext cx="6680276" cy="12002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77" name="Google Shape;277;p1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1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79" name="Google Shape;279;p12"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09040" y="5121208"/>
            <a:ext cx="1190702" cy="1029339"/>
          </a:xfrm>
          <a:prstGeom prst="ellipse">
            <a:avLst/>
          </a:prstGeom>
          <a:blipFill rotWithShape="1">
            <a:blip r:embed="rId4">
              <a:alphaModFix/>
            </a:blip>
            <a:stretch>
              <a:fillRect l="17203" r="17203"/>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0" name="Google Shape;280;p12" descr="電球"/>
          <p:cNvPicPr preferRelativeResize="0"/>
          <p:nvPr/>
        </p:nvPicPr>
        <p:blipFill rotWithShape="1">
          <a:blip r:embed="rId5">
            <a:alphaModFix/>
          </a:blip>
          <a:srcRect/>
          <a:stretch/>
        </p:blipFill>
        <p:spPr>
          <a:xfrm>
            <a:off x="575190" y="-153746"/>
            <a:ext cx="1420361" cy="1420361"/>
          </a:xfrm>
          <a:prstGeom prst="rect">
            <a:avLst/>
          </a:prstGeom>
          <a:noFill/>
          <a:ln>
            <a:noFill/>
          </a:ln>
        </p:spPr>
      </p:pic>
      <p:sp>
        <p:nvSpPr>
          <p:cNvPr id="281" name="Google Shape;281;p12"/>
          <p:cNvSpPr txBox="1"/>
          <p:nvPr/>
        </p:nvSpPr>
        <p:spPr>
          <a:xfrm>
            <a:off x="584996" y="1194487"/>
            <a:ext cx="8736000" cy="5017800"/>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a:solidFill>
                  <a:schemeClr val="dk1"/>
                </a:solidFill>
              </a:rPr>
              <a:t>わかったこと</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もっと調べてみたいこと</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反省点</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p:txBody>
      </p:sp>
      <p:sp>
        <p:nvSpPr>
          <p:cNvPr id="282" name="Google Shape;282;p12"/>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lt1"/>
                </a:solidFill>
                <a:latin typeface="Arial"/>
                <a:ea typeface="Arial"/>
                <a:cs typeface="Arial"/>
                <a:sym typeface="Arial"/>
              </a:rPr>
              <a:t>わかったこと</a:t>
            </a:r>
            <a:r>
              <a:rPr lang="ja-JP" sz="2400" b="1">
                <a:solidFill>
                  <a:schemeClr val="lt1"/>
                </a:solidFill>
              </a:rPr>
              <a:t>、もっと調べてみたいこと、反省点</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1"/>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89" name="Google Shape;289;p11"/>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lt1"/>
                </a:solidFill>
                <a:latin typeface="Arial"/>
                <a:ea typeface="Arial"/>
                <a:cs typeface="Arial"/>
                <a:sym typeface="Arial"/>
              </a:rPr>
              <a:t>わかったこと</a:t>
            </a:r>
            <a:r>
              <a:rPr lang="ja-JP" sz="2400" b="1">
                <a:solidFill>
                  <a:schemeClr val="lt1"/>
                </a:solidFill>
              </a:rPr>
              <a:t>、もっと調べてみたいこと、反省点</a:t>
            </a:r>
            <a:endParaRPr/>
          </a:p>
        </p:txBody>
      </p:sp>
      <p:sp>
        <p:nvSpPr>
          <p:cNvPr id="290" name="Google Shape;290;p11"/>
          <p:cNvSpPr txBox="1"/>
          <p:nvPr/>
        </p:nvSpPr>
        <p:spPr>
          <a:xfrm>
            <a:off x="584996" y="1194487"/>
            <a:ext cx="8736000" cy="4710000"/>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a:solidFill>
                  <a:schemeClr val="dk1"/>
                </a:solidFill>
              </a:rPr>
              <a:t>わかったこと</a:t>
            </a:r>
            <a:endParaRPr sz="2000" b="1">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例：学校がたくさんあった。</a:t>
            </a:r>
            <a:endParaRPr sz="2000">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交番が等間隔に3つあった。</a:t>
            </a:r>
            <a:endParaRPr sz="2000">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消防署が病院の近くにあった。</a:t>
            </a:r>
            <a:endParaRPr sz="2000">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博物館が駅の近くにあった。</a:t>
            </a:r>
            <a:endParaRPr sz="2000">
              <a:solidFill>
                <a:schemeClr val="dk1"/>
              </a:solidFill>
            </a:endParaRPr>
          </a:p>
          <a:p>
            <a:pPr marL="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もっと調べてみたいこと</a:t>
            </a:r>
            <a:endParaRPr sz="2000" b="1">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交番はどのぐらいの距離に作ることになっているのか調べてみたい。</a:t>
            </a:r>
            <a:endParaRPr sz="2000">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消防署は救急車が出動する場所だから、病院の近くにあるのか調べてみたい。</a:t>
            </a:r>
            <a:endParaRPr sz="2000">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博物館が地図には一つしかなかったので、他にはどこにあるのか調べてみたい。</a:t>
            </a:r>
            <a:endParaRPr sz="2000">
              <a:solidFill>
                <a:schemeClr val="dk1"/>
              </a:solidFill>
            </a:endParaRPr>
          </a:p>
          <a:p>
            <a:pPr marL="45720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反省点</a:t>
            </a:r>
            <a:endParaRPr sz="2000" b="1">
              <a:solidFill>
                <a:schemeClr val="dk1"/>
              </a:solidFill>
            </a:endParaRPr>
          </a:p>
          <a:p>
            <a:pPr marL="457200" marR="0" lvl="0" indent="-355600" algn="just" rtl="0">
              <a:spcBef>
                <a:spcPts val="0"/>
              </a:spcBef>
              <a:spcAft>
                <a:spcPts val="0"/>
              </a:spcAft>
              <a:buClr>
                <a:schemeClr val="dk1"/>
              </a:buClr>
              <a:buSzPts val="2000"/>
              <a:buChar char="●"/>
            </a:pPr>
            <a:r>
              <a:rPr lang="ja-JP" sz="2000">
                <a:solidFill>
                  <a:schemeClr val="dk1"/>
                </a:solidFill>
              </a:rPr>
              <a:t>駅の周辺の地図を使ったけど、家を中心にしてみたほうが良かった。</a:t>
            </a:r>
            <a:endParaRPr sz="2000">
              <a:solidFill>
                <a:schemeClr val="dk1"/>
              </a:solidFill>
            </a:endParaRPr>
          </a:p>
        </p:txBody>
      </p:sp>
      <p:sp>
        <p:nvSpPr>
          <p:cNvPr id="291" name="Google Shape;291;p11"/>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 name="Google Shape;292;p11"/>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93" name="Google Shape;293;p11"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30277" y="5068318"/>
            <a:ext cx="1190702" cy="1029339"/>
          </a:xfrm>
          <a:prstGeom prst="ellipse">
            <a:avLst/>
          </a:prstGeom>
          <a:blipFill rotWithShape="1">
            <a:blip r:embed="rId4">
              <a:alphaModFix/>
            </a:blip>
            <a:stretch>
              <a:fillRect l="17203" r="17203"/>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94" name="Google Shape;294;p11"/>
          <p:cNvSpPr/>
          <p:nvPr/>
        </p:nvSpPr>
        <p:spPr>
          <a:xfrm rot="-1008648">
            <a:off x="1612936" y="2536896"/>
            <a:ext cx="668012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pic>
        <p:nvPicPr>
          <p:cNvPr id="295" name="Google Shape;295;p11" descr="電球"/>
          <p:cNvPicPr preferRelativeResize="0"/>
          <p:nvPr/>
        </p:nvPicPr>
        <p:blipFill rotWithShape="1">
          <a:blip r:embed="rId5">
            <a:alphaModFix/>
          </a:blip>
          <a:srcRect/>
          <a:stretch/>
        </p:blipFill>
        <p:spPr>
          <a:xfrm>
            <a:off x="584940" y="-145349"/>
            <a:ext cx="1420363" cy="1420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2"/>
          <p:cNvSpPr/>
          <p:nvPr/>
        </p:nvSpPr>
        <p:spPr>
          <a:xfrm>
            <a:off x="535713" y="3536296"/>
            <a:ext cx="8920092"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535713"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5272060"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i="0" u="none" strike="noStrike" cap="none">
                <a:solidFill>
                  <a:srgbClr val="3E3A39"/>
                </a:solidFill>
                <a:latin typeface="Arial"/>
                <a:ea typeface="Arial"/>
                <a:cs typeface="Arial"/>
                <a:sym typeface="Arial"/>
              </a:rPr>
              <a:t>〇ねん　〇くみ　なまえ記入</a:t>
            </a:r>
            <a:endParaRPr/>
          </a:p>
        </p:txBody>
      </p:sp>
      <p:cxnSp>
        <p:nvCxnSpPr>
          <p:cNvPr id="61" name="Google Shape;61;p2"/>
          <p:cNvCxnSpPr/>
          <p:nvPr/>
        </p:nvCxnSpPr>
        <p:spPr>
          <a:xfrm>
            <a:off x="725214" y="1555531"/>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2" name="Google Shape;62;p2"/>
          <p:cNvCxnSpPr/>
          <p:nvPr/>
        </p:nvCxnSpPr>
        <p:spPr>
          <a:xfrm>
            <a:off x="5454868" y="1550276"/>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3" name="Google Shape;63;p2"/>
          <p:cNvCxnSpPr/>
          <p:nvPr/>
        </p:nvCxnSpPr>
        <p:spPr>
          <a:xfrm>
            <a:off x="725214" y="4519447"/>
            <a:ext cx="8534399" cy="0"/>
          </a:xfrm>
          <a:prstGeom prst="straightConnector1">
            <a:avLst/>
          </a:prstGeom>
          <a:noFill/>
          <a:ln w="34925" cap="rnd" cmpd="sng">
            <a:solidFill>
              <a:srgbClr val="003396"/>
            </a:solidFill>
            <a:prstDash val="solid"/>
            <a:miter lim="800000"/>
            <a:headEnd type="none" w="sm" len="sm"/>
            <a:tailEnd type="none" w="sm" len="sm"/>
          </a:ln>
        </p:spPr>
      </p:cxnSp>
      <p:sp>
        <p:nvSpPr>
          <p:cNvPr id="64" name="Google Shape;64;p2"/>
          <p:cNvSpPr txBox="1"/>
          <p:nvPr/>
        </p:nvSpPr>
        <p:spPr>
          <a:xfrm>
            <a:off x="64113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rgbClr val="003396"/>
                </a:solidFill>
                <a:latin typeface="Arial"/>
                <a:ea typeface="Arial"/>
                <a:cs typeface="Arial"/>
                <a:sym typeface="Arial"/>
              </a:rPr>
              <a:t>※調べようと思ったきっかけを記入しましょう。以下ダミーテキストダミーテキストダミーテキストダミーテキストダミーテキストダミーテキストダミーテキストダミーテキストダミーテキスト</a:t>
            </a:r>
            <a:endParaRPr/>
          </a:p>
        </p:txBody>
      </p:sp>
      <p:sp>
        <p:nvSpPr>
          <p:cNvPr id="65" name="Google Shape;65;p2"/>
          <p:cNvSpPr txBox="1"/>
          <p:nvPr/>
        </p:nvSpPr>
        <p:spPr>
          <a:xfrm>
            <a:off x="535611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rgbClr val="003396"/>
                </a:solidFill>
                <a:latin typeface="Arial"/>
                <a:ea typeface="Arial"/>
                <a:cs typeface="Arial"/>
                <a:sym typeface="Arial"/>
              </a:rPr>
              <a:t>※どんなことを調べたいのかを記入しましょう。以下ダミーテキストダミーテキストダミーテキストダミーテキストダミーテキストダミーテキストダミーテキストダミーテキストダミーテキスト</a:t>
            </a:r>
            <a:endParaRPr/>
          </a:p>
        </p:txBody>
      </p:sp>
      <p:sp>
        <p:nvSpPr>
          <p:cNvPr id="66" name="Google Shape;66;p2"/>
          <p:cNvSpPr txBox="1"/>
          <p:nvPr/>
        </p:nvSpPr>
        <p:spPr>
          <a:xfrm>
            <a:off x="2270236" y="698397"/>
            <a:ext cx="255400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調べようと思った</a:t>
            </a:r>
            <a:endParaRPr/>
          </a:p>
          <a:p>
            <a:pPr marL="0" marR="0" lvl="0" indent="0" algn="l" rtl="0">
              <a:spcBef>
                <a:spcPts val="0"/>
              </a:spcBef>
              <a:spcAft>
                <a:spcPts val="0"/>
              </a:spcAft>
              <a:buNone/>
            </a:pPr>
            <a:r>
              <a:rPr lang="ja-JP" sz="2100" b="1">
                <a:solidFill>
                  <a:srgbClr val="003396"/>
                </a:solidFill>
                <a:latin typeface="Arial"/>
                <a:ea typeface="Arial"/>
                <a:cs typeface="Arial"/>
                <a:sym typeface="Arial"/>
              </a:rPr>
              <a:t>きっかけ</a:t>
            </a:r>
            <a:endParaRPr/>
          </a:p>
        </p:txBody>
      </p:sp>
      <p:sp>
        <p:nvSpPr>
          <p:cNvPr id="67" name="Google Shape;67;p2"/>
          <p:cNvSpPr txBox="1"/>
          <p:nvPr/>
        </p:nvSpPr>
        <p:spPr>
          <a:xfrm>
            <a:off x="7233640" y="703009"/>
            <a:ext cx="204951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作るもの</a:t>
            </a:r>
            <a:endParaRPr sz="2100" b="1">
              <a:solidFill>
                <a:srgbClr val="003396"/>
              </a:solidFill>
              <a:latin typeface="Arial"/>
              <a:ea typeface="Arial"/>
              <a:cs typeface="Arial"/>
              <a:sym typeface="Arial"/>
            </a:endParaRPr>
          </a:p>
          <a:p>
            <a:pPr marL="0" marR="0" lvl="0" indent="0" algn="l" rtl="0">
              <a:spcBef>
                <a:spcPts val="0"/>
              </a:spcBef>
              <a:spcAft>
                <a:spcPts val="0"/>
              </a:spcAft>
              <a:buNone/>
            </a:pPr>
            <a:r>
              <a:rPr lang="ja-JP" sz="2100" b="1">
                <a:solidFill>
                  <a:srgbClr val="003396"/>
                </a:solidFill>
                <a:latin typeface="Arial"/>
                <a:ea typeface="Arial"/>
                <a:cs typeface="Arial"/>
                <a:sym typeface="Arial"/>
              </a:rPr>
              <a:t>調べたいこと</a:t>
            </a:r>
            <a:endParaRPr/>
          </a:p>
        </p:txBody>
      </p:sp>
      <p:pic>
        <p:nvPicPr>
          <p:cNvPr id="68" name="Google Shape;68;p2"/>
          <p:cNvPicPr preferRelativeResize="0"/>
          <p:nvPr/>
        </p:nvPicPr>
        <p:blipFill rotWithShape="1">
          <a:blip r:embed="rId3">
            <a:alphaModFix/>
          </a:blip>
          <a:srcRect/>
          <a:stretch/>
        </p:blipFill>
        <p:spPr>
          <a:xfrm>
            <a:off x="4933950" y="3409950"/>
            <a:ext cx="38100" cy="38100"/>
          </a:xfrm>
          <a:prstGeom prst="rect">
            <a:avLst/>
          </a:prstGeom>
          <a:noFill/>
          <a:ln>
            <a:noFill/>
          </a:ln>
        </p:spPr>
      </p:pic>
      <p:pic>
        <p:nvPicPr>
          <p:cNvPr id="69" name="Google Shape;69;p2"/>
          <p:cNvPicPr preferRelativeResize="0"/>
          <p:nvPr/>
        </p:nvPicPr>
        <p:blipFill rotWithShape="1">
          <a:blip r:embed="rId3">
            <a:alphaModFix/>
          </a:blip>
          <a:srcRect/>
          <a:stretch/>
        </p:blipFill>
        <p:spPr>
          <a:xfrm>
            <a:off x="5086350" y="3562350"/>
            <a:ext cx="38100" cy="38100"/>
          </a:xfrm>
          <a:prstGeom prst="rect">
            <a:avLst/>
          </a:prstGeom>
          <a:noFill/>
          <a:ln>
            <a:noFill/>
          </a:ln>
        </p:spPr>
      </p:pic>
      <p:sp>
        <p:nvSpPr>
          <p:cNvPr id="70" name="Google Shape;70;p2"/>
          <p:cNvSpPr txBox="1"/>
          <p:nvPr/>
        </p:nvSpPr>
        <p:spPr>
          <a:xfrm>
            <a:off x="2327943" y="3845618"/>
            <a:ext cx="6803836"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用意したもの／参考にしたサイトや本</a:t>
            </a:r>
            <a:endParaRPr/>
          </a:p>
        </p:txBody>
      </p:sp>
      <p:sp>
        <p:nvSpPr>
          <p:cNvPr id="71" name="Google Shape;71;p2"/>
          <p:cNvSpPr/>
          <p:nvPr/>
        </p:nvSpPr>
        <p:spPr>
          <a:xfrm>
            <a:off x="706169" y="469901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
          <p:cNvSpPr/>
          <p:nvPr/>
        </p:nvSpPr>
        <p:spPr>
          <a:xfrm>
            <a:off x="706169" y="499398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
          <p:cNvSpPr/>
          <p:nvPr/>
        </p:nvSpPr>
        <p:spPr>
          <a:xfrm>
            <a:off x="706169" y="528895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2"/>
          <p:cNvSpPr/>
          <p:nvPr/>
        </p:nvSpPr>
        <p:spPr>
          <a:xfrm>
            <a:off x="706169" y="558392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
          <p:cNvSpPr/>
          <p:nvPr/>
        </p:nvSpPr>
        <p:spPr>
          <a:xfrm>
            <a:off x="70616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
          <p:cNvSpPr txBox="1"/>
          <p:nvPr/>
        </p:nvSpPr>
        <p:spPr>
          <a:xfrm>
            <a:off x="861854" y="466748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※用意したもの、量、数などを記入</a:t>
            </a:r>
            <a:endParaRPr/>
          </a:p>
        </p:txBody>
      </p:sp>
      <p:sp>
        <p:nvSpPr>
          <p:cNvPr id="77" name="Google Shape;77;p2"/>
          <p:cNvSpPr txBox="1"/>
          <p:nvPr/>
        </p:nvSpPr>
        <p:spPr>
          <a:xfrm>
            <a:off x="858182" y="496140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8" name="Google Shape;78;p2"/>
          <p:cNvSpPr txBox="1"/>
          <p:nvPr/>
        </p:nvSpPr>
        <p:spPr>
          <a:xfrm>
            <a:off x="858182" y="526126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9" name="Google Shape;79;p2"/>
          <p:cNvSpPr txBox="1"/>
          <p:nvPr/>
        </p:nvSpPr>
        <p:spPr>
          <a:xfrm>
            <a:off x="854510" y="554467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0" name="Google Shape;80;p2"/>
          <p:cNvSpPr txBox="1"/>
          <p:nvPr/>
        </p:nvSpPr>
        <p:spPr>
          <a:xfrm>
            <a:off x="858182" y="584169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1" name="Google Shape;81;p2"/>
          <p:cNvSpPr/>
          <p:nvPr/>
        </p:nvSpPr>
        <p:spPr>
          <a:xfrm>
            <a:off x="3458009" y="469286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
          <p:cNvSpPr/>
          <p:nvPr/>
        </p:nvSpPr>
        <p:spPr>
          <a:xfrm>
            <a:off x="3458009" y="4989375"/>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2"/>
          <p:cNvSpPr/>
          <p:nvPr/>
        </p:nvSpPr>
        <p:spPr>
          <a:xfrm>
            <a:off x="3458009" y="5285883"/>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
          <p:cNvSpPr/>
          <p:nvPr/>
        </p:nvSpPr>
        <p:spPr>
          <a:xfrm>
            <a:off x="3458009" y="5582391"/>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2"/>
          <p:cNvSpPr/>
          <p:nvPr/>
        </p:nvSpPr>
        <p:spPr>
          <a:xfrm>
            <a:off x="345800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2"/>
          <p:cNvSpPr txBox="1"/>
          <p:nvPr/>
        </p:nvSpPr>
        <p:spPr>
          <a:xfrm>
            <a:off x="3603181" y="4661337"/>
            <a:ext cx="345781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※参考にしたサイトや本のタイトルを記入</a:t>
            </a:r>
            <a:endParaRPr/>
          </a:p>
        </p:txBody>
      </p:sp>
      <p:sp>
        <p:nvSpPr>
          <p:cNvPr id="87" name="Google Shape;87;p2"/>
          <p:cNvSpPr txBox="1"/>
          <p:nvPr/>
        </p:nvSpPr>
        <p:spPr>
          <a:xfrm>
            <a:off x="3599510" y="495525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8" name="Google Shape;88;p2"/>
          <p:cNvSpPr txBox="1"/>
          <p:nvPr/>
        </p:nvSpPr>
        <p:spPr>
          <a:xfrm>
            <a:off x="3599510" y="525511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9" name="Google Shape;89;p2"/>
          <p:cNvSpPr txBox="1"/>
          <p:nvPr/>
        </p:nvSpPr>
        <p:spPr>
          <a:xfrm>
            <a:off x="3595838" y="553852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90" name="Google Shape;90;p2"/>
          <p:cNvSpPr txBox="1"/>
          <p:nvPr/>
        </p:nvSpPr>
        <p:spPr>
          <a:xfrm>
            <a:off x="3599510" y="583554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pic>
        <p:nvPicPr>
          <p:cNvPr id="91" name="Google Shape;91;p2" descr="グラフィカル ユーザー インターフェイス が含まれている画像&#10;&#10;自動的に生成された説明"/>
          <p:cNvPicPr preferRelativeResize="0">
            <a:picLocks noGrp="1"/>
          </p:cNvPicPr>
          <p:nvPr>
            <p:ph type="pic" idx="2"/>
          </p:nvPr>
        </p:nvPicPr>
        <p:blipFill rotWithShape="1">
          <a:blip r:embed="rId4">
            <a:alphaModFix/>
          </a:blip>
          <a:srcRect l="44305" t="-1026" r="33447" b="57698"/>
          <a:stretch/>
        </p:blipFill>
        <p:spPr>
          <a:xfrm>
            <a:off x="382459" y="299042"/>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2" name="Google Shape;92;p2" descr="ロゴ&#10;&#10;自動的に生成された説明"/>
          <p:cNvPicPr preferRelativeResize="0">
            <a:picLocks noGrp="1"/>
          </p:cNvPicPr>
          <p:nvPr>
            <p:ph type="pic" idx="3"/>
          </p:nvPr>
        </p:nvPicPr>
        <p:blipFill rotWithShape="1">
          <a:blip r:embed="rId5">
            <a:alphaModFix/>
          </a:blip>
          <a:srcRect l="13386" t="978" r="23184" b="6347"/>
          <a:stretch/>
        </p:blipFill>
        <p:spPr>
          <a:xfrm rot="756286">
            <a:off x="1450600" y="602755"/>
            <a:ext cx="723169" cy="846636"/>
          </a:xfrm>
          <a:prstGeom prst="rect">
            <a:avLst/>
          </a:prstGeom>
          <a:solidFill>
            <a:srgbClr val="F2F2F2"/>
          </a:solidFill>
          <a:ln>
            <a:noFill/>
          </a:ln>
        </p:spPr>
      </p:pic>
      <p:sp>
        <p:nvSpPr>
          <p:cNvPr id="93" name="Google Shape;93;p2"/>
          <p:cNvSpPr txBox="1"/>
          <p:nvPr/>
        </p:nvSpPr>
        <p:spPr>
          <a:xfrm>
            <a:off x="495966" y="66634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なぜ？</a:t>
            </a:r>
            <a:endParaRPr/>
          </a:p>
        </p:txBody>
      </p:sp>
      <p:pic>
        <p:nvPicPr>
          <p:cNvPr id="94" name="Google Shape;94;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406990" y="3309263"/>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5" name="Google Shape;95;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5111923" y="293787"/>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96" name="Google Shape;96;p2"/>
          <p:cNvSpPr txBox="1"/>
          <p:nvPr/>
        </p:nvSpPr>
        <p:spPr>
          <a:xfrm>
            <a:off x="471434" y="366286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用意</a:t>
            </a:r>
            <a:endParaRPr/>
          </a:p>
        </p:txBody>
      </p:sp>
      <p:sp>
        <p:nvSpPr>
          <p:cNvPr id="97" name="Google Shape;97;p2"/>
          <p:cNvSpPr txBox="1"/>
          <p:nvPr/>
        </p:nvSpPr>
        <p:spPr>
          <a:xfrm>
            <a:off x="5200898" y="636457"/>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目標</a:t>
            </a:r>
            <a:endParaRPr/>
          </a:p>
        </p:txBody>
      </p:sp>
      <p:pic>
        <p:nvPicPr>
          <p:cNvPr id="98" name="Google Shape;98;p2" descr="文字と絵が描かれた絵&#10;&#10;低い精度で自動的に生成された説明"/>
          <p:cNvPicPr preferRelativeResize="0"/>
          <p:nvPr/>
        </p:nvPicPr>
        <p:blipFill rotWithShape="1">
          <a:blip r:embed="rId6">
            <a:alphaModFix/>
          </a:blip>
          <a:srcRect/>
          <a:stretch/>
        </p:blipFill>
        <p:spPr>
          <a:xfrm>
            <a:off x="1227742" y="3578890"/>
            <a:ext cx="1151837" cy="914694"/>
          </a:xfrm>
          <a:prstGeom prst="rect">
            <a:avLst/>
          </a:prstGeom>
          <a:noFill/>
          <a:ln>
            <a:noFill/>
          </a:ln>
        </p:spPr>
      </p:pic>
      <p:pic>
        <p:nvPicPr>
          <p:cNvPr id="99" name="Google Shape;99;p2" descr="開いた本"/>
          <p:cNvPicPr preferRelativeResize="0"/>
          <p:nvPr/>
        </p:nvPicPr>
        <p:blipFill rotWithShape="1">
          <a:blip r:embed="rId7">
            <a:alphaModFix/>
          </a:blip>
          <a:srcRect/>
          <a:stretch/>
        </p:blipFill>
        <p:spPr>
          <a:xfrm>
            <a:off x="6016726" y="445852"/>
            <a:ext cx="1303215" cy="13032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414997" y="251430"/>
            <a:ext cx="9091609" cy="1436053"/>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500" b="1">
                <a:solidFill>
                  <a:schemeClr val="lt1"/>
                </a:solidFill>
                <a:latin typeface="Arial"/>
                <a:ea typeface="Arial"/>
                <a:cs typeface="Arial"/>
                <a:sym typeface="Arial"/>
              </a:rPr>
              <a:t>じぶんの住むまちの公共施設マップの作り方</a:t>
            </a:r>
            <a:endParaRPr/>
          </a:p>
        </p:txBody>
      </p:sp>
      <p:sp>
        <p:nvSpPr>
          <p:cNvPr id="105" name="Google Shape;105;p3"/>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107" name="Google Shape;107;p3"/>
          <p:cNvPicPr preferRelativeResize="0"/>
          <p:nvPr/>
        </p:nvPicPr>
        <p:blipFill rotWithShape="1">
          <a:blip r:embed="rId3">
            <a:alphaModFix/>
          </a:blip>
          <a:srcRect/>
          <a:stretch/>
        </p:blipFill>
        <p:spPr>
          <a:xfrm>
            <a:off x="497385" y="771856"/>
            <a:ext cx="8862275" cy="80115"/>
          </a:xfrm>
          <a:prstGeom prst="rect">
            <a:avLst/>
          </a:prstGeom>
          <a:noFill/>
          <a:ln>
            <a:noFill/>
          </a:ln>
        </p:spPr>
      </p:pic>
      <p:sp>
        <p:nvSpPr>
          <p:cNvPr id="108" name="Google Shape;108;p3"/>
          <p:cNvSpPr txBox="1"/>
          <p:nvPr/>
        </p:nvSpPr>
        <p:spPr>
          <a:xfrm>
            <a:off x="440234" y="857832"/>
            <a:ext cx="8919426" cy="5764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100">
                <a:solidFill>
                  <a:schemeClr val="lt1"/>
                </a:solidFill>
                <a:latin typeface="Arial"/>
                <a:ea typeface="Arial"/>
                <a:cs typeface="Arial"/>
                <a:sym typeface="Arial"/>
              </a:rPr>
              <a:t>※作り方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a:t>
            </a:r>
            <a:endParaRPr/>
          </a:p>
        </p:txBody>
      </p:sp>
      <p:sp>
        <p:nvSpPr>
          <p:cNvPr id="109" name="Google Shape;109;p3"/>
          <p:cNvSpPr/>
          <p:nvPr/>
        </p:nvSpPr>
        <p:spPr>
          <a:xfrm>
            <a:off x="414996" y="1961981"/>
            <a:ext cx="9091609" cy="4038188"/>
          </a:xfrm>
          <a:prstGeom prst="roundRect">
            <a:avLst>
              <a:gd name="adj" fmla="val 5664"/>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3"/>
          <p:cNvSpPr/>
          <p:nvPr/>
        </p:nvSpPr>
        <p:spPr>
          <a:xfrm>
            <a:off x="3535921" y="2138342"/>
            <a:ext cx="2798097" cy="469900"/>
          </a:xfrm>
          <a:prstGeom prst="roundRect">
            <a:avLst>
              <a:gd name="adj" fmla="val 11107"/>
            </a:avLst>
          </a:prstGeom>
          <a:solidFill>
            <a:srgbClr val="2EA7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
          <p:cNvSpPr/>
          <p:nvPr/>
        </p:nvSpPr>
        <p:spPr>
          <a:xfrm>
            <a:off x="598405" y="2126547"/>
            <a:ext cx="2827131" cy="469900"/>
          </a:xfrm>
          <a:prstGeom prst="roundRect">
            <a:avLst>
              <a:gd name="adj" fmla="val 11107"/>
            </a:avLst>
          </a:prstGeom>
          <a:solidFill>
            <a:srgbClr val="22A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3"/>
          <p:cNvSpPr/>
          <p:nvPr/>
        </p:nvSpPr>
        <p:spPr>
          <a:xfrm>
            <a:off x="6436076" y="2147757"/>
            <a:ext cx="2798097" cy="469900"/>
          </a:xfrm>
          <a:prstGeom prst="roundRect">
            <a:avLst>
              <a:gd name="adj" fmla="val 11107"/>
            </a:avLst>
          </a:prstGeom>
          <a:solidFill>
            <a:srgbClr val="F9B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
          <p:cNvSpPr/>
          <p:nvPr/>
        </p:nvSpPr>
        <p:spPr>
          <a:xfrm>
            <a:off x="7997244" y="2222497"/>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
          <p:cNvSpPr/>
          <p:nvPr/>
        </p:nvSpPr>
        <p:spPr>
          <a:xfrm>
            <a:off x="2180772" y="2238186"/>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3"/>
          <p:cNvSpPr/>
          <p:nvPr/>
        </p:nvSpPr>
        <p:spPr>
          <a:xfrm>
            <a:off x="5116113" y="2230798"/>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3"/>
          <p:cNvSpPr txBox="1"/>
          <p:nvPr/>
        </p:nvSpPr>
        <p:spPr>
          <a:xfrm>
            <a:off x="7077434" y="2195985"/>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3</a:t>
            </a:r>
            <a:endParaRPr sz="1600" b="1">
              <a:solidFill>
                <a:srgbClr val="595757"/>
              </a:solidFill>
              <a:latin typeface="Arial"/>
              <a:ea typeface="Arial"/>
              <a:cs typeface="Arial"/>
              <a:sym typeface="Arial"/>
            </a:endParaRPr>
          </a:p>
        </p:txBody>
      </p:sp>
      <p:sp>
        <p:nvSpPr>
          <p:cNvPr id="117" name="Google Shape;117;p3"/>
          <p:cNvSpPr/>
          <p:nvPr/>
        </p:nvSpPr>
        <p:spPr>
          <a:xfrm rot="5400000">
            <a:off x="3419763"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
          <p:cNvSpPr/>
          <p:nvPr/>
        </p:nvSpPr>
        <p:spPr>
          <a:xfrm rot="5400000">
            <a:off x="6323146"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9" name="Google Shape;119;p3"/>
          <p:cNvCxnSpPr/>
          <p:nvPr/>
        </p:nvCxnSpPr>
        <p:spPr>
          <a:xfrm>
            <a:off x="3488213" y="2767789"/>
            <a:ext cx="0" cy="2905377"/>
          </a:xfrm>
          <a:prstGeom prst="straightConnector1">
            <a:avLst/>
          </a:prstGeom>
          <a:noFill/>
          <a:ln w="9525" cap="flat" cmpd="sng">
            <a:solidFill>
              <a:srgbClr val="9FA0A0"/>
            </a:solidFill>
            <a:prstDash val="solid"/>
            <a:miter lim="800000"/>
            <a:headEnd type="none" w="sm" len="sm"/>
            <a:tailEnd type="none" w="sm" len="sm"/>
          </a:ln>
        </p:spPr>
      </p:cxnSp>
      <p:cxnSp>
        <p:nvCxnSpPr>
          <p:cNvPr id="120" name="Google Shape;120;p3"/>
          <p:cNvCxnSpPr/>
          <p:nvPr/>
        </p:nvCxnSpPr>
        <p:spPr>
          <a:xfrm>
            <a:off x="6383204" y="2767790"/>
            <a:ext cx="0" cy="2905377"/>
          </a:xfrm>
          <a:prstGeom prst="straightConnector1">
            <a:avLst/>
          </a:prstGeom>
          <a:noFill/>
          <a:ln w="9525" cap="flat" cmpd="sng">
            <a:solidFill>
              <a:srgbClr val="9FA0A0"/>
            </a:solidFill>
            <a:prstDash val="solid"/>
            <a:miter lim="800000"/>
            <a:headEnd type="none" w="sm" len="sm"/>
            <a:tailEnd type="none" w="sm" len="sm"/>
          </a:ln>
        </p:spPr>
      </p:cxnSp>
      <p:sp>
        <p:nvSpPr>
          <p:cNvPr id="121" name="Google Shape;121;p3"/>
          <p:cNvSpPr txBox="1"/>
          <p:nvPr/>
        </p:nvSpPr>
        <p:spPr>
          <a:xfrm>
            <a:off x="6739009" y="4291952"/>
            <a:ext cx="218780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757"/>
                </a:solidFill>
                <a:latin typeface="Arial"/>
                <a:ea typeface="Arial"/>
                <a:cs typeface="Arial"/>
                <a:sym typeface="Arial"/>
              </a:rPr>
              <a:t>公共施設ごとに色分けして</a:t>
            </a:r>
            <a:endParaRPr sz="1200" b="1">
              <a:solidFill>
                <a:srgbClr val="595757"/>
              </a:solidFill>
              <a:latin typeface="Arial"/>
              <a:ea typeface="Arial"/>
              <a:cs typeface="Arial"/>
              <a:sym typeface="Arial"/>
            </a:endParaRPr>
          </a:p>
          <a:p>
            <a:pPr marL="0" marR="0" lvl="0" indent="0" algn="ctr" rtl="0">
              <a:spcBef>
                <a:spcPts val="0"/>
              </a:spcBef>
              <a:spcAft>
                <a:spcPts val="0"/>
              </a:spcAft>
              <a:buNone/>
            </a:pPr>
            <a:r>
              <a:rPr lang="ja-JP" sz="1200" b="1">
                <a:solidFill>
                  <a:srgbClr val="595757"/>
                </a:solidFill>
                <a:latin typeface="Arial"/>
                <a:ea typeface="Arial"/>
                <a:cs typeface="Arial"/>
                <a:sym typeface="Arial"/>
              </a:rPr>
              <a:t>わかりやすい地図を作る</a:t>
            </a:r>
            <a:endParaRPr/>
          </a:p>
        </p:txBody>
      </p:sp>
      <p:sp>
        <p:nvSpPr>
          <p:cNvPr id="122" name="Google Shape;122;p3"/>
          <p:cNvSpPr txBox="1"/>
          <p:nvPr/>
        </p:nvSpPr>
        <p:spPr>
          <a:xfrm>
            <a:off x="6693909" y="474753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a:t>
            </a:r>
            <a:endParaRPr/>
          </a:p>
        </p:txBody>
      </p:sp>
      <p:sp>
        <p:nvSpPr>
          <p:cNvPr id="123" name="Google Shape;123;p3"/>
          <p:cNvSpPr>
            <a:spLocks noGrp="1"/>
          </p:cNvSpPr>
          <p:nvPr>
            <p:ph type="pic" idx="3"/>
          </p:nvPr>
        </p:nvSpPr>
        <p:spPr>
          <a:xfrm>
            <a:off x="920279" y="2750129"/>
            <a:ext cx="2183382" cy="1431328"/>
          </a:xfrm>
          <a:prstGeom prst="rect">
            <a:avLst/>
          </a:prstGeom>
          <a:solidFill>
            <a:srgbClr val="F2F2F2"/>
          </a:solidFill>
          <a:ln>
            <a:noFill/>
          </a:ln>
        </p:spPr>
      </p:sp>
      <p:sp>
        <p:nvSpPr>
          <p:cNvPr id="124" name="Google Shape;124;p3"/>
          <p:cNvSpPr>
            <a:spLocks noGrp="1"/>
          </p:cNvSpPr>
          <p:nvPr>
            <p:ph type="pic" idx="4"/>
          </p:nvPr>
        </p:nvSpPr>
        <p:spPr>
          <a:xfrm>
            <a:off x="6743433" y="2767789"/>
            <a:ext cx="2183381" cy="1431328"/>
          </a:xfrm>
          <a:prstGeom prst="rect">
            <a:avLst/>
          </a:prstGeom>
          <a:solidFill>
            <a:srgbClr val="F2F2F2"/>
          </a:solidFill>
          <a:ln>
            <a:noFill/>
          </a:ln>
        </p:spPr>
      </p:sp>
      <p:sp>
        <p:nvSpPr>
          <p:cNvPr id="125" name="Google Shape;125;p3"/>
          <p:cNvSpPr txBox="1"/>
          <p:nvPr/>
        </p:nvSpPr>
        <p:spPr>
          <a:xfrm>
            <a:off x="4190280" y="2197364"/>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2</a:t>
            </a:r>
            <a:endParaRPr sz="1600" b="1">
              <a:solidFill>
                <a:srgbClr val="595757"/>
              </a:solidFill>
              <a:latin typeface="Arial"/>
              <a:ea typeface="Arial"/>
              <a:cs typeface="Arial"/>
              <a:sym typeface="Arial"/>
            </a:endParaRPr>
          </a:p>
        </p:txBody>
      </p:sp>
      <p:sp>
        <p:nvSpPr>
          <p:cNvPr id="126" name="Google Shape;126;p3"/>
          <p:cNvSpPr txBox="1"/>
          <p:nvPr/>
        </p:nvSpPr>
        <p:spPr>
          <a:xfrm>
            <a:off x="1254280" y="2207909"/>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1</a:t>
            </a:r>
            <a:endParaRPr sz="1600" b="1">
              <a:solidFill>
                <a:srgbClr val="595757"/>
              </a:solidFill>
              <a:latin typeface="Arial"/>
              <a:ea typeface="Arial"/>
              <a:cs typeface="Arial"/>
              <a:sym typeface="Arial"/>
            </a:endParaRPr>
          </a:p>
        </p:txBody>
      </p:sp>
      <p:sp>
        <p:nvSpPr>
          <p:cNvPr id="127" name="Google Shape;127;p3"/>
          <p:cNvSpPr txBox="1"/>
          <p:nvPr/>
        </p:nvSpPr>
        <p:spPr>
          <a:xfrm>
            <a:off x="3866897" y="4291952"/>
            <a:ext cx="218780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757"/>
                </a:solidFill>
                <a:latin typeface="Arial"/>
                <a:ea typeface="Arial"/>
                <a:cs typeface="Arial"/>
                <a:sym typeface="Arial"/>
              </a:rPr>
              <a:t>地図記号付きの地図を</a:t>
            </a:r>
            <a:endParaRPr sz="1200" b="1">
              <a:solidFill>
                <a:srgbClr val="595757"/>
              </a:solidFill>
              <a:latin typeface="Arial"/>
              <a:ea typeface="Arial"/>
              <a:cs typeface="Arial"/>
              <a:sym typeface="Arial"/>
            </a:endParaRPr>
          </a:p>
          <a:p>
            <a:pPr marL="0" marR="0" lvl="0" indent="0" algn="ctr" rtl="0">
              <a:spcBef>
                <a:spcPts val="0"/>
              </a:spcBef>
              <a:spcAft>
                <a:spcPts val="0"/>
              </a:spcAft>
              <a:buNone/>
            </a:pPr>
            <a:r>
              <a:rPr lang="ja-JP" sz="1200" b="1">
                <a:solidFill>
                  <a:srgbClr val="595757"/>
                </a:solidFill>
                <a:latin typeface="Arial"/>
                <a:ea typeface="Arial"/>
                <a:cs typeface="Arial"/>
                <a:sym typeface="Arial"/>
              </a:rPr>
              <a:t>プリントする</a:t>
            </a:r>
            <a:endParaRPr/>
          </a:p>
        </p:txBody>
      </p:sp>
      <p:sp>
        <p:nvSpPr>
          <p:cNvPr id="128" name="Google Shape;128;p3"/>
          <p:cNvSpPr txBox="1"/>
          <p:nvPr/>
        </p:nvSpPr>
        <p:spPr>
          <a:xfrm>
            <a:off x="915856" y="4288257"/>
            <a:ext cx="218780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757"/>
                </a:solidFill>
                <a:latin typeface="Arial"/>
                <a:ea typeface="Arial"/>
                <a:cs typeface="Arial"/>
                <a:sym typeface="Arial"/>
              </a:rPr>
              <a:t>公共施設の地図記号を調べる</a:t>
            </a:r>
            <a:endParaRPr/>
          </a:p>
        </p:txBody>
      </p:sp>
      <p:sp>
        <p:nvSpPr>
          <p:cNvPr id="129" name="Google Shape;129;p3"/>
          <p:cNvSpPr txBox="1"/>
          <p:nvPr/>
        </p:nvSpPr>
        <p:spPr>
          <a:xfrm>
            <a:off x="3702061" y="475440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a:t>
            </a:r>
            <a:endParaRPr/>
          </a:p>
        </p:txBody>
      </p:sp>
      <p:sp>
        <p:nvSpPr>
          <p:cNvPr id="130" name="Google Shape;130;p3"/>
          <p:cNvSpPr txBox="1"/>
          <p:nvPr/>
        </p:nvSpPr>
        <p:spPr>
          <a:xfrm>
            <a:off x="807070" y="4568951"/>
            <a:ext cx="2491817" cy="9489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※具体的な手順を記入しましょう。以下ダミーテキストダミーテキストダミーテキストダミーテキストダミーテキストダミーテキスト</a:t>
            </a:r>
            <a:endParaRPr/>
          </a:p>
        </p:txBody>
      </p:sp>
      <p:sp>
        <p:nvSpPr>
          <p:cNvPr id="131" name="Google Shape;131;p3"/>
          <p:cNvSpPr>
            <a:spLocks noGrp="1"/>
          </p:cNvSpPr>
          <p:nvPr>
            <p:ph type="pic" idx="2"/>
          </p:nvPr>
        </p:nvSpPr>
        <p:spPr>
          <a:xfrm>
            <a:off x="3871320" y="2750129"/>
            <a:ext cx="2183382"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par>
                                <p:cTn id="21" presetID="10" presetClass="entr" presetSubtype="0" fill="hold"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500"/>
                                        <p:tgtEl>
                                          <p:spTgt spid="117"/>
                                        </p:tgtEl>
                                      </p:cBhvr>
                                    </p:animEffect>
                                  </p:childTnLst>
                                </p:cTn>
                              </p:par>
                              <p:par>
                                <p:cTn id="41" presetID="10" presetClass="entr" presetSubtype="0"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par>
                                <p:cTn id="49" presetID="10" presetClass="entr" presetSubtype="0" fill="hold" nodeType="with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500"/>
                                        <p:tgtEl>
                                          <p:spTgt spid="115"/>
                                        </p:tgtEl>
                                      </p:cBhvr>
                                    </p:animEffect>
                                  </p:childTnLst>
                                </p:cTn>
                              </p:par>
                              <p:par>
                                <p:cTn id="52" presetID="10" presetClass="entr" presetSubtype="0" fill="hold"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childTnLst>
                                </p:cTn>
                              </p:par>
                              <p:par>
                                <p:cTn id="55" presetID="10"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par>
                                <p:cTn id="58" presetID="10" presetClass="entr" presetSubtype="0" fill="hold"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par>
                                <p:cTn id="61" presetID="10" presetClass="entr" presetSubtype="0" fill="hold" nodeType="with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500"/>
                                        <p:tgtEl>
                                          <p:spTgt spid="122"/>
                                        </p:tgtEl>
                                      </p:cBhvr>
                                    </p:animEffect>
                                  </p:childTnLst>
                                </p:cTn>
                              </p:par>
                              <p:par>
                                <p:cTn id="64" presetID="10" presetClass="entr" presetSubtype="0" fill="hold"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par>
                                <p:cTn id="67" presetID="10"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500"/>
                                        <p:tgtEl>
                                          <p:spTgt spid="127"/>
                                        </p:tgtEl>
                                      </p:cBhvr>
                                    </p:animEffect>
                                  </p:childTnLst>
                                </p:cTn>
                              </p:par>
                              <p:par>
                                <p:cTn id="70" presetID="10" presetClass="entr" presetSubtype="0" fill="hold" nodeType="with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fade">
                                      <p:cBhvr>
                                        <p:cTn id="72" dur="500"/>
                                        <p:tgtEl>
                                          <p:spTgt spid="128"/>
                                        </p:tgtEl>
                                      </p:cBhvr>
                                    </p:animEffect>
                                  </p:childTnLst>
                                </p:cTn>
                              </p:par>
                              <p:par>
                                <p:cTn id="73" presetID="10" presetClass="entr" presetSubtype="0"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fade">
                                      <p:cBhvr>
                                        <p:cTn id="7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37" name="Google Shape;137;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38" name="Google Shape;138;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40" name="Google Shape;140;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税金と公共施設の役割について</a:t>
            </a:r>
            <a:endParaRPr/>
          </a:p>
        </p:txBody>
      </p:sp>
      <p:sp>
        <p:nvSpPr>
          <p:cNvPr id="141" name="Google Shape;141;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・税金の役割</a:t>
            </a:r>
            <a:endParaRPr/>
          </a:p>
        </p:txBody>
      </p:sp>
      <p:sp>
        <p:nvSpPr>
          <p:cNvPr id="143" name="Google Shape;143;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txBox="1"/>
          <p:nvPr/>
        </p:nvSpPr>
        <p:spPr>
          <a:xfrm>
            <a:off x="452640" y="3774408"/>
            <a:ext cx="23854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・公共施設の役割</a:t>
            </a:r>
            <a:endParaRPr/>
          </a:p>
        </p:txBody>
      </p:sp>
      <p:sp>
        <p:nvSpPr>
          <p:cNvPr id="145" name="Google Shape;145;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529054" y="5154454"/>
            <a:ext cx="4455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Calibri"/>
                <a:ea typeface="Calibri"/>
                <a:cs typeface="Calibri"/>
                <a:sym typeface="Calibri"/>
              </a:rPr>
              <a:t>○代表的な公共施設</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sz="1600" dirty="0">
                <a:solidFill>
                  <a:schemeClr val="dk1"/>
                </a:solidFill>
                <a:latin typeface="Calibri"/>
                <a:ea typeface="Calibri"/>
                <a:cs typeface="Calibri"/>
                <a:sym typeface="Calibri"/>
              </a:rPr>
              <a:t>○代表的な公共サービス</a:t>
            </a:r>
            <a:endParaRPr sz="1600" dirty="0">
              <a:solidFill>
                <a:schemeClr val="dk1"/>
              </a:solidFill>
              <a:latin typeface="Calibri"/>
              <a:ea typeface="Calibri"/>
              <a:cs typeface="Calibri"/>
              <a:sym typeface="Calibri"/>
            </a:endParaRPr>
          </a:p>
        </p:txBody>
      </p:sp>
      <p:sp>
        <p:nvSpPr>
          <p:cNvPr id="149" name="Google Shape;149;p5"/>
          <p:cNvSpPr txBox="1"/>
          <p:nvPr/>
        </p:nvSpPr>
        <p:spPr>
          <a:xfrm>
            <a:off x="4976748" y="5263398"/>
            <a:ext cx="4456007" cy="3077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b="1" dirty="0">
                <a:solidFill>
                  <a:schemeClr val="dk1"/>
                </a:solidFill>
                <a:latin typeface="Calibri"/>
                <a:ea typeface="Calibri"/>
                <a:cs typeface="Calibri"/>
                <a:sym typeface="Calibri"/>
              </a:rPr>
              <a:t>◯公共施設や</a:t>
            </a:r>
            <a:r>
              <a:rPr lang="ja-JP" altLang="en-US" b="1" dirty="0">
                <a:solidFill>
                  <a:schemeClr val="dk1"/>
                </a:solidFill>
                <a:latin typeface="Calibri"/>
                <a:ea typeface="Calibri"/>
                <a:cs typeface="Calibri"/>
                <a:sym typeface="Calibri"/>
              </a:rPr>
              <a:t>公共</a:t>
            </a:r>
            <a:r>
              <a:rPr lang="ja-JP" b="1" dirty="0">
                <a:solidFill>
                  <a:schemeClr val="dk1"/>
                </a:solidFill>
                <a:latin typeface="Calibri"/>
                <a:ea typeface="Calibri"/>
                <a:cs typeface="Calibri"/>
                <a:sym typeface="Calibri"/>
              </a:rPr>
              <a:t>サービスに税金が使われる理由</a:t>
            </a:r>
            <a:endParaRPr b="1" dirty="0">
              <a:solidFill>
                <a:schemeClr val="dk1"/>
              </a:solidFill>
              <a:latin typeface="Calibri"/>
              <a:ea typeface="Calibri"/>
              <a:cs typeface="Calibri"/>
              <a:sym typeface="Calibri"/>
            </a:endParaRPr>
          </a:p>
        </p:txBody>
      </p:sp>
      <p:sp>
        <p:nvSpPr>
          <p:cNvPr id="150" name="Google Shape;150;p5"/>
          <p:cNvSpPr txBox="1"/>
          <p:nvPr/>
        </p:nvSpPr>
        <p:spPr>
          <a:xfrm>
            <a:off x="574411" y="2355584"/>
            <a:ext cx="44560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○税金の種類</a:t>
            </a:r>
            <a:endParaRPr sz="1600">
              <a:solidFill>
                <a:schemeClr val="dk1"/>
              </a:solidFill>
              <a:latin typeface="Calibri"/>
              <a:ea typeface="Calibri"/>
              <a:cs typeface="Calibri"/>
              <a:sym typeface="Calibri"/>
            </a:endParaRPr>
          </a:p>
        </p:txBody>
      </p:sp>
      <p:sp>
        <p:nvSpPr>
          <p:cNvPr id="151" name="Google Shape;151;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068287" y="2601805"/>
            <a:ext cx="445600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○税金の大切さ</a:t>
            </a:r>
            <a:endParaRPr sz="1600">
              <a:solidFill>
                <a:schemeClr val="dk1"/>
              </a:solidFill>
              <a:latin typeface="Calibri"/>
              <a:ea typeface="Calibri"/>
              <a:cs typeface="Calibri"/>
              <a:sym typeface="Calibri"/>
            </a:endParaRPr>
          </a:p>
        </p:txBody>
      </p:sp>
      <p:sp>
        <p:nvSpPr>
          <p:cNvPr id="153" name="Google Shape;153;p5"/>
          <p:cNvSpPr txBox="1"/>
          <p:nvPr/>
        </p:nvSpPr>
        <p:spPr>
          <a:xfrm>
            <a:off x="574474" y="130720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○税金の説明</a:t>
            </a:r>
            <a:endParaRPr sz="1600">
              <a:solidFill>
                <a:schemeClr val="dk1"/>
              </a:solidFill>
              <a:latin typeface="Calibri"/>
              <a:ea typeface="Calibri"/>
              <a:cs typeface="Calibri"/>
              <a:sym typeface="Calibri"/>
            </a:endParaRPr>
          </a:p>
        </p:txBody>
      </p:sp>
      <p:sp>
        <p:nvSpPr>
          <p:cNvPr id="154" name="Google Shape;154;p5"/>
          <p:cNvSpPr txBox="1"/>
          <p:nvPr/>
        </p:nvSpPr>
        <p:spPr>
          <a:xfrm>
            <a:off x="574474" y="391065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○公共施設の説明</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60" name="Google Shape;160;p4"/>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61" name="Google Shape;161;p4"/>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 name="Google Shape;162;p4"/>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63" name="Google Shape;163;p4"/>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税金と公共施設の役割について</a:t>
            </a:r>
            <a:endParaRPr/>
          </a:p>
        </p:txBody>
      </p:sp>
      <p:sp>
        <p:nvSpPr>
          <p:cNvPr id="164" name="Google Shape;164;p4"/>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4"/>
          <p:cNvSpPr txBox="1"/>
          <p:nvPr/>
        </p:nvSpPr>
        <p:spPr>
          <a:xfrm>
            <a:off x="561273" y="1579964"/>
            <a:ext cx="8757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○税金の説明</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例：みんなから集められた税金は、『みんなのために役立つ活動』『社会での助け合いのための活動』に使われている。社会に必要なお金を集めるので「社会の会費」ともよばれている。</a:t>
            </a:r>
            <a:endParaRPr sz="1600">
              <a:solidFill>
                <a:schemeClr val="dk1"/>
              </a:solidFill>
              <a:latin typeface="Calibri"/>
              <a:ea typeface="Calibri"/>
              <a:cs typeface="Calibri"/>
              <a:sym typeface="Calibri"/>
            </a:endParaRPr>
          </a:p>
        </p:txBody>
      </p:sp>
      <p:sp>
        <p:nvSpPr>
          <p:cNvPr id="166" name="Google Shape;166;p4"/>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・税金の役割</a:t>
            </a:r>
            <a:endParaRPr/>
          </a:p>
        </p:txBody>
      </p:sp>
      <p:sp>
        <p:nvSpPr>
          <p:cNvPr id="167" name="Google Shape;167;p4"/>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4"/>
          <p:cNvSpPr txBox="1"/>
          <p:nvPr/>
        </p:nvSpPr>
        <p:spPr>
          <a:xfrm>
            <a:off x="593499" y="4196464"/>
            <a:ext cx="8757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○公共施設の説明</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例：お金のあるなしにかかわらず、誰もが平等に、安全で幸せな生活ができるように、国や地方自治体がつくって運営している施設。</a:t>
            </a:r>
            <a:endParaRPr sz="1600">
              <a:solidFill>
                <a:schemeClr val="dk1"/>
              </a:solidFill>
              <a:latin typeface="Calibri"/>
              <a:ea typeface="Calibri"/>
              <a:cs typeface="Calibri"/>
              <a:sym typeface="Calibri"/>
            </a:endParaRPr>
          </a:p>
        </p:txBody>
      </p:sp>
      <p:sp>
        <p:nvSpPr>
          <p:cNvPr id="169" name="Google Shape;169;p4"/>
          <p:cNvSpPr txBox="1"/>
          <p:nvPr/>
        </p:nvSpPr>
        <p:spPr>
          <a:xfrm>
            <a:off x="452640" y="3774408"/>
            <a:ext cx="23854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・公共施設の役割</a:t>
            </a:r>
            <a:endParaRPr/>
          </a:p>
        </p:txBody>
      </p:sp>
      <p:sp>
        <p:nvSpPr>
          <p:cNvPr id="170" name="Google Shape;170;p4"/>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4"/>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4"/>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4"/>
          <p:cNvSpPr txBox="1"/>
          <p:nvPr/>
        </p:nvSpPr>
        <p:spPr>
          <a:xfrm>
            <a:off x="529054" y="5154454"/>
            <a:ext cx="4455900" cy="107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600">
                <a:solidFill>
                  <a:schemeClr val="dk1"/>
                </a:solidFill>
                <a:latin typeface="Calibri"/>
                <a:ea typeface="Calibri"/>
                <a:cs typeface="Calibri"/>
                <a:sym typeface="Calibri"/>
              </a:rPr>
              <a:t>○代表的な公共施設</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例：公立図書館、役所、交番、消防、小学校</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sz="1600">
                <a:solidFill>
                  <a:schemeClr val="dk1"/>
                </a:solidFill>
                <a:latin typeface="Calibri"/>
                <a:ea typeface="Calibri"/>
                <a:cs typeface="Calibri"/>
                <a:sym typeface="Calibri"/>
              </a:rPr>
              <a:t>○代表的な公共サービス</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ja-JP" sz="1600">
                <a:solidFill>
                  <a:schemeClr val="dk1"/>
                </a:solidFill>
                <a:latin typeface="Calibri"/>
                <a:ea typeface="Calibri"/>
                <a:cs typeface="Calibri"/>
                <a:sym typeface="Calibri"/>
              </a:rPr>
              <a:t>例：医療、ごみ収集、警察の見回り</a:t>
            </a:r>
            <a:endParaRPr sz="1600">
              <a:solidFill>
                <a:schemeClr val="dk1"/>
              </a:solidFill>
              <a:latin typeface="Calibri"/>
              <a:ea typeface="Calibri"/>
              <a:cs typeface="Calibri"/>
              <a:sym typeface="Calibri"/>
            </a:endParaRPr>
          </a:p>
        </p:txBody>
      </p:sp>
      <p:sp>
        <p:nvSpPr>
          <p:cNvPr id="174" name="Google Shape;174;p4"/>
          <p:cNvSpPr txBox="1"/>
          <p:nvPr/>
        </p:nvSpPr>
        <p:spPr>
          <a:xfrm>
            <a:off x="4954098" y="5158436"/>
            <a:ext cx="4455900"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1" dirty="0">
                <a:solidFill>
                  <a:schemeClr val="dk1"/>
                </a:solidFill>
                <a:latin typeface="Calibri"/>
                <a:ea typeface="Calibri"/>
                <a:cs typeface="Calibri"/>
                <a:sym typeface="Calibri"/>
              </a:rPr>
              <a:t>◯公共施設や</a:t>
            </a:r>
            <a:r>
              <a:rPr lang="ja-JP" altLang="en-US" b="1" dirty="0">
                <a:solidFill>
                  <a:schemeClr val="dk1"/>
                </a:solidFill>
                <a:latin typeface="Calibri"/>
                <a:ea typeface="Calibri"/>
                <a:cs typeface="Calibri"/>
                <a:sym typeface="Calibri"/>
              </a:rPr>
              <a:t>公共</a:t>
            </a:r>
            <a:r>
              <a:rPr lang="ja-JP" b="1" dirty="0">
                <a:solidFill>
                  <a:schemeClr val="dk1"/>
                </a:solidFill>
                <a:latin typeface="Calibri"/>
                <a:ea typeface="Calibri"/>
                <a:cs typeface="Calibri"/>
                <a:sym typeface="Calibri"/>
              </a:rPr>
              <a:t>サービスに税金が使われる理由</a:t>
            </a:r>
            <a:endParaRPr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暮らしを豊かにしたり、安全を守るために、みんなに必要なものだから。不公平にならないようにみんなから集めた税金で運用されている。</a:t>
            </a:r>
            <a:endParaRPr sz="1600" dirty="0">
              <a:solidFill>
                <a:schemeClr val="dk1"/>
              </a:solidFill>
              <a:latin typeface="Calibri"/>
              <a:ea typeface="Calibri"/>
              <a:cs typeface="Calibri"/>
              <a:sym typeface="Calibri"/>
            </a:endParaRPr>
          </a:p>
        </p:txBody>
      </p:sp>
      <p:sp>
        <p:nvSpPr>
          <p:cNvPr id="175" name="Google Shape;175;p4"/>
          <p:cNvSpPr txBox="1"/>
          <p:nvPr/>
        </p:nvSpPr>
        <p:spPr>
          <a:xfrm>
            <a:off x="574411" y="2355584"/>
            <a:ext cx="4455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sz="1600">
                <a:solidFill>
                  <a:schemeClr val="dk1"/>
                </a:solidFill>
                <a:latin typeface="Calibri"/>
                <a:ea typeface="Calibri"/>
                <a:cs typeface="Calibri"/>
                <a:sym typeface="Calibri"/>
              </a:rPr>
              <a:t>○税金の種類</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例：税金には多くの種類があって、ほとんどは大人が納めている。買い物すると支払う「消費税」は、わたしたちも払っている税金。</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76" name="Google Shape;176;p4"/>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4"/>
          <p:cNvSpPr txBox="1"/>
          <p:nvPr/>
        </p:nvSpPr>
        <p:spPr>
          <a:xfrm>
            <a:off x="4992087" y="2601805"/>
            <a:ext cx="4455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○税金の大切さ</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例：もしも税金がないと、公共サービスを受けるのにお金を払わなければいけなくなるので、お金のない人が困ってしまう。</a:t>
            </a:r>
            <a:endParaRPr sz="1600">
              <a:solidFill>
                <a:schemeClr val="dk1"/>
              </a:solidFill>
              <a:latin typeface="Calibri"/>
              <a:ea typeface="Calibri"/>
              <a:cs typeface="Calibri"/>
              <a:sym typeface="Calibri"/>
            </a:endParaRPr>
          </a:p>
        </p:txBody>
      </p:sp>
      <p:sp>
        <p:nvSpPr>
          <p:cNvPr id="178" name="Google Shape;178;p4"/>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公共施設を表す地図記号について</a:t>
            </a:r>
            <a:endParaRPr/>
          </a:p>
        </p:txBody>
      </p:sp>
      <p:sp>
        <p:nvSpPr>
          <p:cNvPr id="188" name="Google Shape;188;p7"/>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561273" y="1579964"/>
            <a:ext cx="875717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地図記号の役割についての説明を書こう。</a:t>
            </a:r>
            <a:endParaRPr sz="1600">
              <a:solidFill>
                <a:schemeClr val="dk1"/>
              </a:solidFill>
              <a:latin typeface="Calibri"/>
              <a:ea typeface="Calibri"/>
              <a:cs typeface="Calibri"/>
              <a:sym typeface="Calibri"/>
            </a:endParaRPr>
          </a:p>
        </p:txBody>
      </p:sp>
      <p:sp>
        <p:nvSpPr>
          <p:cNvPr id="190" name="Google Shape;190;p7"/>
          <p:cNvSpPr txBox="1"/>
          <p:nvPr/>
        </p:nvSpPr>
        <p:spPr>
          <a:xfrm>
            <a:off x="420414" y="1157908"/>
            <a:ext cx="26074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・地図記号の役割</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96" name="Google Shape;196;p6"/>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97" name="Google Shape;197;p6"/>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6"/>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99" name="Google Shape;199;p6"/>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公共施設を表す地図記号について</a:t>
            </a:r>
            <a:endParaRPr/>
          </a:p>
        </p:txBody>
      </p:sp>
      <p:sp>
        <p:nvSpPr>
          <p:cNvPr id="200" name="Google Shape;200;p6"/>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6"/>
          <p:cNvSpPr txBox="1"/>
          <p:nvPr/>
        </p:nvSpPr>
        <p:spPr>
          <a:xfrm>
            <a:off x="561273" y="1579964"/>
            <a:ext cx="8757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例：地図記号は、地図を簡単に読み解けるようにするためのもの。</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一目見て多くの人が実物を連想できるように、わかりやすい簡単な形であらわされている。</a:t>
            </a:r>
            <a:endParaRPr sz="1600">
              <a:solidFill>
                <a:schemeClr val="dk1"/>
              </a:solidFill>
              <a:latin typeface="Calibri"/>
              <a:ea typeface="Calibri"/>
              <a:cs typeface="Calibri"/>
              <a:sym typeface="Calibri"/>
            </a:endParaRPr>
          </a:p>
        </p:txBody>
      </p:sp>
      <p:sp>
        <p:nvSpPr>
          <p:cNvPr id="202" name="Google Shape;202;p6"/>
          <p:cNvSpPr txBox="1"/>
          <p:nvPr/>
        </p:nvSpPr>
        <p:spPr>
          <a:xfrm>
            <a:off x="420414" y="1157908"/>
            <a:ext cx="26074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・地図記号の役割</a:t>
            </a:r>
            <a:endParaRPr/>
          </a:p>
        </p:txBody>
      </p:sp>
      <p:pic>
        <p:nvPicPr>
          <p:cNvPr id="7" name="図 6" descr="テキスト, テーブル&#10;&#10;自動的に生成された説明">
            <a:extLst>
              <a:ext uri="{FF2B5EF4-FFF2-40B4-BE49-F238E27FC236}">
                <a16:creationId xmlns:a16="http://schemas.microsoft.com/office/drawing/2014/main" id="{3AC0F337-B046-C28C-BDFB-F7B5435D9230}"/>
              </a:ext>
            </a:extLst>
          </p:cNvPr>
          <p:cNvPicPr>
            <a:picLocks noChangeAspect="1"/>
          </p:cNvPicPr>
          <p:nvPr/>
        </p:nvPicPr>
        <p:blipFill>
          <a:blip r:embed="rId3"/>
          <a:stretch>
            <a:fillRect/>
          </a:stretch>
        </p:blipFill>
        <p:spPr>
          <a:xfrm>
            <a:off x="5003740" y="2688860"/>
            <a:ext cx="4357090" cy="3286406"/>
          </a:xfrm>
          <a:prstGeom prst="rect">
            <a:avLst/>
          </a:prstGeom>
        </p:spPr>
      </p:pic>
      <p:pic>
        <p:nvPicPr>
          <p:cNvPr id="4" name="図 3" descr="テーブル&#10;&#10;自動的に生成された説明">
            <a:extLst>
              <a:ext uri="{FF2B5EF4-FFF2-40B4-BE49-F238E27FC236}">
                <a16:creationId xmlns:a16="http://schemas.microsoft.com/office/drawing/2014/main" id="{A90572E0-B7E7-814C-BD91-D708B9AC0D3B}"/>
              </a:ext>
            </a:extLst>
          </p:cNvPr>
          <p:cNvPicPr>
            <a:picLocks noChangeAspect="1"/>
          </p:cNvPicPr>
          <p:nvPr/>
        </p:nvPicPr>
        <p:blipFill>
          <a:blip r:embed="rId4"/>
          <a:stretch>
            <a:fillRect/>
          </a:stretch>
        </p:blipFill>
        <p:spPr>
          <a:xfrm>
            <a:off x="561112" y="2679308"/>
            <a:ext cx="4335888" cy="3286406"/>
          </a:xfrm>
          <a:prstGeom prst="rect">
            <a:avLst/>
          </a:prstGeom>
        </p:spPr>
      </p:pic>
      <p:sp>
        <p:nvSpPr>
          <p:cNvPr id="205" name="Google Shape;205;p6"/>
          <p:cNvSpPr/>
          <p:nvPr/>
        </p:nvSpPr>
        <p:spPr>
          <a:xfrm rot="-1008648">
            <a:off x="1599797" y="2956848"/>
            <a:ext cx="668012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わたしのまちにある公共施設を紹介</a:t>
            </a:r>
            <a:endParaRPr/>
          </a:p>
        </p:txBody>
      </p:sp>
      <p:sp>
        <p:nvSpPr>
          <p:cNvPr id="215" name="Google Shape;215;p9"/>
          <p:cNvSpPr/>
          <p:nvPr/>
        </p:nvSpPr>
        <p:spPr>
          <a:xfrm>
            <a:off x="574411" y="1235915"/>
            <a:ext cx="8789397" cy="1761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9"/>
          <p:cNvSpPr/>
          <p:nvPr/>
        </p:nvSpPr>
        <p:spPr>
          <a:xfrm>
            <a:off x="7489326" y="3150825"/>
            <a:ext cx="1858500" cy="29202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色分けの説明を書こう</a:t>
            </a:r>
            <a:endParaRPr sz="1800">
              <a:solidFill>
                <a:schemeClr val="dk1"/>
              </a:solidFill>
              <a:latin typeface="Calibri"/>
              <a:ea typeface="Calibri"/>
              <a:cs typeface="Calibri"/>
              <a:sym typeface="Calibri"/>
            </a:endParaRPr>
          </a:p>
        </p:txBody>
      </p:sp>
      <p:sp>
        <p:nvSpPr>
          <p:cNvPr id="217" name="Google Shape;217;p9"/>
          <p:cNvSpPr>
            <a:spLocks noGrp="1"/>
          </p:cNvSpPr>
          <p:nvPr>
            <p:ph type="pic" idx="3"/>
          </p:nvPr>
        </p:nvSpPr>
        <p:spPr>
          <a:xfrm>
            <a:off x="796496" y="3101296"/>
            <a:ext cx="4454700" cy="2920200"/>
          </a:xfrm>
          <a:prstGeom prst="rect">
            <a:avLst/>
          </a:prstGeom>
          <a:solidFill>
            <a:srgbClr val="F2F2F2"/>
          </a:solidFill>
          <a:ln>
            <a:noFill/>
          </a:ln>
        </p:spPr>
      </p:sp>
      <p:sp>
        <p:nvSpPr>
          <p:cNvPr id="218" name="Google Shape;218;p9"/>
          <p:cNvSpPr txBox="1"/>
          <p:nvPr/>
        </p:nvSpPr>
        <p:spPr>
          <a:xfrm>
            <a:off x="590525" y="1212037"/>
            <a:ext cx="8757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色分けした公共施設の役割を書いたり、どんな公共施設がどのような場所にあるのかについて書き込もう。</a:t>
            </a:r>
            <a:endParaRPr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8"/>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25" name="Google Shape;225;p8"/>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8"/>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27" name="Google Shape;227;p8"/>
          <p:cNvSpPr/>
          <p:nvPr/>
        </p:nvSpPr>
        <p:spPr>
          <a:xfrm>
            <a:off x="394139" y="251429"/>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a:solidFill>
                  <a:schemeClr val="lt1"/>
                </a:solidFill>
                <a:latin typeface="Arial"/>
                <a:ea typeface="Arial"/>
                <a:cs typeface="Arial"/>
                <a:sym typeface="Arial"/>
              </a:rPr>
              <a:t>わたしのまちにある公共施設を紹介</a:t>
            </a:r>
            <a:endParaRPr/>
          </a:p>
        </p:txBody>
      </p:sp>
      <p:sp>
        <p:nvSpPr>
          <p:cNvPr id="228" name="Google Shape;228;p8"/>
          <p:cNvSpPr/>
          <p:nvPr/>
        </p:nvSpPr>
        <p:spPr>
          <a:xfrm>
            <a:off x="574400" y="1150625"/>
            <a:ext cx="8789400" cy="1162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8"/>
          <p:cNvSpPr txBox="1"/>
          <p:nvPr/>
        </p:nvSpPr>
        <p:spPr>
          <a:xfrm>
            <a:off x="590525" y="1212037"/>
            <a:ext cx="8757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Calibri"/>
                <a:ea typeface="Calibri"/>
                <a:cs typeface="Calibri"/>
                <a:sym typeface="Calibri"/>
              </a:rPr>
              <a:t>例：小中学校が5か所もあって、子どもが多いことがわかります。</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駅の近くに大きな博物館があって、たまに催し物もやっています。</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病院や消防署もあるので安心です。</a:t>
            </a:r>
            <a:endParaRPr sz="1600">
              <a:solidFill>
                <a:schemeClr val="dk1"/>
              </a:solidFill>
              <a:latin typeface="Calibri"/>
              <a:ea typeface="Calibri"/>
              <a:cs typeface="Calibri"/>
              <a:sym typeface="Calibri"/>
            </a:endParaRPr>
          </a:p>
        </p:txBody>
      </p:sp>
      <p:sp>
        <p:nvSpPr>
          <p:cNvPr id="230" name="Google Shape;230;p8"/>
          <p:cNvSpPr/>
          <p:nvPr/>
        </p:nvSpPr>
        <p:spPr>
          <a:xfrm>
            <a:off x="6978125" y="2425500"/>
            <a:ext cx="2385600" cy="37227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1800" b="1" dirty="0">
                <a:solidFill>
                  <a:srgbClr val="FF0000"/>
                </a:solidFill>
                <a:latin typeface="Calibri"/>
                <a:ea typeface="Calibri"/>
                <a:cs typeface="Calibri"/>
                <a:sym typeface="Calibri"/>
              </a:rPr>
              <a:t>　　</a:t>
            </a:r>
            <a:r>
              <a:rPr lang="ja-JP" sz="1800" dirty="0">
                <a:solidFill>
                  <a:schemeClr val="dk1"/>
                </a:solidFill>
                <a:latin typeface="Calibri"/>
                <a:ea typeface="Calibri"/>
                <a:cs typeface="Calibri"/>
                <a:sym typeface="Calibri"/>
              </a:rPr>
              <a:t>＝交番</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rgbClr val="0070C0"/>
                </a:solidFill>
                <a:latin typeface="Calibri"/>
                <a:ea typeface="Calibri"/>
                <a:cs typeface="Calibri"/>
                <a:sym typeface="Calibri"/>
              </a:rPr>
              <a:t>　　</a:t>
            </a:r>
            <a:endParaRPr sz="1800" dirty="0">
              <a:solidFill>
                <a:srgbClr val="0070C0"/>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＝小中学校</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＝消防署</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＝病院</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＝博物館</a:t>
            </a:r>
            <a:r>
              <a:rPr lang="en-US" altLang="ja-JP" sz="1800" dirty="0">
                <a:solidFill>
                  <a:schemeClr val="dk1"/>
                </a:solidFill>
                <a:latin typeface="Calibri"/>
                <a:ea typeface="Calibri"/>
                <a:cs typeface="Calibri"/>
                <a:sym typeface="Calibri"/>
              </a:rPr>
              <a:t>/</a:t>
            </a:r>
            <a:r>
              <a:rPr lang="ja-JP" altLang="en-US" sz="1800" dirty="0">
                <a:solidFill>
                  <a:schemeClr val="dk1"/>
                </a:solidFill>
                <a:latin typeface="Calibri"/>
                <a:ea typeface="Calibri"/>
                <a:cs typeface="Calibri"/>
                <a:sym typeface="Calibri"/>
              </a:rPr>
              <a:t>美術館</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＝警察署</a:t>
            </a:r>
            <a:endParaRPr sz="1800" dirty="0">
              <a:solidFill>
                <a:schemeClr val="dk1"/>
              </a:solidFill>
              <a:latin typeface="Calibri"/>
              <a:ea typeface="Calibri"/>
              <a:cs typeface="Calibri"/>
              <a:sym typeface="Calibri"/>
            </a:endParaRPr>
          </a:p>
        </p:txBody>
      </p:sp>
      <p:sp>
        <p:nvSpPr>
          <p:cNvPr id="231" name="Google Shape;231;p8"/>
          <p:cNvSpPr/>
          <p:nvPr/>
        </p:nvSpPr>
        <p:spPr>
          <a:xfrm>
            <a:off x="7039375" y="2457600"/>
            <a:ext cx="427200" cy="362100"/>
          </a:xfrm>
          <a:prstGeom prst="ellipse">
            <a:avLst/>
          </a:prstGeom>
          <a:no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7039375" y="2938000"/>
            <a:ext cx="427200" cy="3621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7039375" y="5147200"/>
            <a:ext cx="427200" cy="362100"/>
          </a:xfrm>
          <a:prstGeom prst="ellipse">
            <a:avLst/>
          </a:prstGeom>
          <a:noFill/>
          <a:ln w="762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7039375" y="4631613"/>
            <a:ext cx="427200" cy="362100"/>
          </a:xfrm>
          <a:prstGeom prst="ellipse">
            <a:avLst/>
          </a:prstGeom>
          <a:noFill/>
          <a:ln w="762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7039375" y="3512050"/>
            <a:ext cx="427200" cy="362100"/>
          </a:xfrm>
          <a:prstGeom prst="ellipse">
            <a:avLst/>
          </a:prstGeom>
          <a:noFill/>
          <a:ln w="762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7039375" y="4080738"/>
            <a:ext cx="427200" cy="362100"/>
          </a:xfrm>
          <a:prstGeom prst="ellipse">
            <a:avLst/>
          </a:prstGeom>
          <a:no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8"/>
          <p:cNvPicPr preferRelativeResize="0"/>
          <p:nvPr/>
        </p:nvPicPr>
        <p:blipFill>
          <a:blip r:embed="rId3">
            <a:alphaModFix/>
          </a:blip>
          <a:stretch>
            <a:fillRect/>
          </a:stretch>
        </p:blipFill>
        <p:spPr>
          <a:xfrm>
            <a:off x="574400" y="2614325"/>
            <a:ext cx="6332950" cy="3294950"/>
          </a:xfrm>
          <a:prstGeom prst="rect">
            <a:avLst/>
          </a:prstGeom>
          <a:noFill/>
          <a:ln>
            <a:noFill/>
          </a:ln>
        </p:spPr>
      </p:pic>
      <p:sp>
        <p:nvSpPr>
          <p:cNvPr id="238" name="Google Shape;238;p8"/>
          <p:cNvSpPr/>
          <p:nvPr/>
        </p:nvSpPr>
        <p:spPr>
          <a:xfrm rot="-1008638">
            <a:off x="1030144" y="276225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1073</Words>
  <Application>Microsoft Office PowerPoint</Application>
  <PresentationFormat>A4 210 x 297 mm</PresentationFormat>
  <Paragraphs>161</Paragraphs>
  <Slides>13</Slides>
  <Notes>13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13</vt:i4>
      </vt:variant>
    </vt:vector>
  </HeadingPairs>
  <TitlesOfParts>
    <vt:vector size="16"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tak.konno</dc:creator>
  <cp:lastModifiedBy>金野 拓哉</cp:lastModifiedBy>
  <cp:revision>6</cp:revision>
  <dcterms:created xsi:type="dcterms:W3CDTF">2020-06-25T01:33:00Z</dcterms:created>
  <dcterms:modified xsi:type="dcterms:W3CDTF">2022-12-08T14:53:26Z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