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693400" cy="7556500"/>
  <p:notesSz cx="6858000" cy="9144000"/>
  <p:embeddedFontLst>
    <p:embeddedFont>
      <p:font typeface="BIZ UDPゴシック" panose="020B0400000000000000" pitchFamily="50" charset="-128"/>
      <p:regular r:id="rId6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12" d="100"/>
          <a:sy n="112" d="100"/>
        </p:scale>
        <p:origin x="10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C1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8756" y="238224"/>
            <a:ext cx="10154488" cy="7083553"/>
            <a:chOff x="0" y="0"/>
            <a:chExt cx="3639139" cy="25385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39139" cy="2538585"/>
            </a:xfrm>
            <a:custGeom>
              <a:avLst/>
              <a:gdLst/>
              <a:ahLst/>
              <a:cxnLst/>
              <a:rect l="l" t="t" r="r" b="b"/>
              <a:pathLst>
                <a:path w="3639139" h="2538585">
                  <a:moveTo>
                    <a:pt x="0" y="0"/>
                  </a:moveTo>
                  <a:lnTo>
                    <a:pt x="3639139" y="0"/>
                  </a:lnTo>
                  <a:lnTo>
                    <a:pt x="3639139" y="2538585"/>
                  </a:lnTo>
                  <a:lnTo>
                    <a:pt x="0" y="25385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008481"/>
              </p:ext>
            </p:extLst>
          </p:nvPr>
        </p:nvGraphicFramePr>
        <p:xfrm>
          <a:off x="499836" y="1081147"/>
          <a:ext cx="9723664" cy="3450331"/>
        </p:xfrm>
        <a:graphic>
          <a:graphicData uri="http://schemas.openxmlformats.org/drawingml/2006/table">
            <a:tbl>
              <a:tblPr/>
              <a:tblGrid>
                <a:gridCol w="2597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4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1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5055"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気になるところ</a:t>
                      </a:r>
                      <a:endParaRPr lang="en-US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0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観 察 前</a:t>
                      </a:r>
                      <a:endParaRPr lang="en-US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0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観 察 後</a:t>
                      </a:r>
                      <a:endParaRPr lang="en-US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0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055"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920"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191"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5055"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055"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6" name="Group 6"/>
          <p:cNvGrpSpPr/>
          <p:nvPr/>
        </p:nvGrpSpPr>
        <p:grpSpPr>
          <a:xfrm>
            <a:off x="418270" y="4704725"/>
            <a:ext cx="3012778" cy="633029"/>
            <a:chOff x="0" y="0"/>
            <a:chExt cx="1079712" cy="18024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79712" cy="180249"/>
            </a:xfrm>
            <a:custGeom>
              <a:avLst/>
              <a:gdLst/>
              <a:ahLst/>
              <a:cxnLst/>
              <a:rect l="l" t="t" r="r" b="b"/>
              <a:pathLst>
                <a:path w="1079712" h="180249">
                  <a:moveTo>
                    <a:pt x="90124" y="0"/>
                  </a:moveTo>
                  <a:lnTo>
                    <a:pt x="989587" y="0"/>
                  </a:lnTo>
                  <a:cubicBezTo>
                    <a:pt x="1013490" y="0"/>
                    <a:pt x="1036413" y="9495"/>
                    <a:pt x="1053315" y="26397"/>
                  </a:cubicBezTo>
                  <a:cubicBezTo>
                    <a:pt x="1070216" y="43298"/>
                    <a:pt x="1079712" y="66222"/>
                    <a:pt x="1079712" y="90124"/>
                  </a:cubicBezTo>
                  <a:lnTo>
                    <a:pt x="1079712" y="90124"/>
                  </a:lnTo>
                  <a:cubicBezTo>
                    <a:pt x="1079712" y="114027"/>
                    <a:pt x="1070216" y="136950"/>
                    <a:pt x="1053315" y="153852"/>
                  </a:cubicBezTo>
                  <a:cubicBezTo>
                    <a:pt x="1036413" y="170754"/>
                    <a:pt x="1013490" y="180249"/>
                    <a:pt x="989587" y="180249"/>
                  </a:cubicBezTo>
                  <a:lnTo>
                    <a:pt x="90124" y="180249"/>
                  </a:lnTo>
                  <a:cubicBezTo>
                    <a:pt x="66222" y="180249"/>
                    <a:pt x="43298" y="170754"/>
                    <a:pt x="26397" y="153852"/>
                  </a:cubicBezTo>
                  <a:cubicBezTo>
                    <a:pt x="9495" y="136950"/>
                    <a:pt x="0" y="114027"/>
                    <a:pt x="0" y="90124"/>
                  </a:cubicBezTo>
                  <a:lnTo>
                    <a:pt x="0" y="90124"/>
                  </a:lnTo>
                  <a:cubicBezTo>
                    <a:pt x="0" y="66222"/>
                    <a:pt x="9495" y="43298"/>
                    <a:pt x="26397" y="26397"/>
                  </a:cubicBezTo>
                  <a:cubicBezTo>
                    <a:pt x="43298" y="9495"/>
                    <a:pt x="66222" y="0"/>
                    <a:pt x="90124" y="0"/>
                  </a:cubicBezTo>
                  <a:close/>
                </a:path>
              </a:pathLst>
            </a:custGeom>
            <a:solidFill>
              <a:srgbClr val="FCD08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>
            <a:off x="3509973" y="5031507"/>
            <a:ext cx="6616658" cy="0"/>
          </a:xfrm>
          <a:prstGeom prst="line">
            <a:avLst/>
          </a:prstGeom>
          <a:ln w="38100" cap="flat">
            <a:solidFill>
              <a:srgbClr val="FBC161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>
            <a:off x="5890246" y="447393"/>
            <a:ext cx="4236385" cy="503329"/>
            <a:chOff x="0" y="0"/>
            <a:chExt cx="1518225" cy="18038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18225" cy="180382"/>
            </a:xfrm>
            <a:custGeom>
              <a:avLst/>
              <a:gdLst/>
              <a:ahLst/>
              <a:cxnLst/>
              <a:rect l="l" t="t" r="r" b="b"/>
              <a:pathLst>
                <a:path w="1518225" h="180382">
                  <a:moveTo>
                    <a:pt x="67617" y="0"/>
                  </a:moveTo>
                  <a:lnTo>
                    <a:pt x="1450608" y="0"/>
                  </a:lnTo>
                  <a:cubicBezTo>
                    <a:pt x="1468541" y="0"/>
                    <a:pt x="1485739" y="7124"/>
                    <a:pt x="1498420" y="19805"/>
                  </a:cubicBezTo>
                  <a:cubicBezTo>
                    <a:pt x="1511101" y="32485"/>
                    <a:pt x="1518225" y="49684"/>
                    <a:pt x="1518225" y="67617"/>
                  </a:cubicBezTo>
                  <a:lnTo>
                    <a:pt x="1518225" y="112765"/>
                  </a:lnTo>
                  <a:cubicBezTo>
                    <a:pt x="1518225" y="130698"/>
                    <a:pt x="1511101" y="147897"/>
                    <a:pt x="1498420" y="160577"/>
                  </a:cubicBezTo>
                  <a:cubicBezTo>
                    <a:pt x="1485739" y="173258"/>
                    <a:pt x="1468541" y="180382"/>
                    <a:pt x="1450608" y="180382"/>
                  </a:cubicBezTo>
                  <a:lnTo>
                    <a:pt x="67617" y="180382"/>
                  </a:lnTo>
                  <a:cubicBezTo>
                    <a:pt x="49684" y="180382"/>
                    <a:pt x="32485" y="173258"/>
                    <a:pt x="19805" y="160577"/>
                  </a:cubicBezTo>
                  <a:cubicBezTo>
                    <a:pt x="7124" y="147897"/>
                    <a:pt x="0" y="130698"/>
                    <a:pt x="0" y="112765"/>
                  </a:cubicBezTo>
                  <a:lnTo>
                    <a:pt x="0" y="67617"/>
                  </a:lnTo>
                  <a:cubicBezTo>
                    <a:pt x="0" y="49684"/>
                    <a:pt x="7124" y="32485"/>
                    <a:pt x="19805" y="19805"/>
                  </a:cubicBezTo>
                  <a:cubicBezTo>
                    <a:pt x="32485" y="7124"/>
                    <a:pt x="49684" y="0"/>
                    <a:pt x="67617" y="0"/>
                  </a:cubicBezTo>
                  <a:close/>
                </a:path>
              </a:pathLst>
            </a:custGeom>
            <a:solidFill>
              <a:srgbClr val="FCD086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257201" y="1097657"/>
            <a:ext cx="127099" cy="15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584700" y="1114167"/>
            <a:ext cx="685800" cy="141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 dirty="0" err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かんさつまえ</a:t>
            </a:r>
            <a:endParaRPr lang="en-US" sz="9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169374" y="1130677"/>
            <a:ext cx="606326" cy="141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 dirty="0" err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かんさつ</a:t>
            </a:r>
            <a:r>
              <a:rPr lang="en-US" sz="9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ご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56000" y="4894824"/>
            <a:ext cx="2512214" cy="273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 err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観察して気づいたこと</a:t>
            </a:r>
            <a:endParaRPr lang="en-US" sz="18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311387" y="579166"/>
            <a:ext cx="1185896" cy="241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年　　組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29542" y="4806221"/>
            <a:ext cx="554758" cy="153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dirty="0" err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かんさつ</a:t>
            </a:r>
            <a:endParaRPr lang="en-US" sz="10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825110" y="4806221"/>
            <a:ext cx="127099" cy="15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564252" y="418818"/>
            <a:ext cx="254050" cy="15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ねん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175762" y="418818"/>
            <a:ext cx="254050" cy="15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くみ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18270" y="507606"/>
            <a:ext cx="2849943" cy="273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 err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トウモロコシを観察する</a:t>
            </a:r>
            <a:endParaRPr lang="en-US" sz="18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070100" y="390132"/>
            <a:ext cx="536439" cy="153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dirty="0" err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かんさつ</a:t>
            </a:r>
            <a:endParaRPr lang="en-US" sz="10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AutoShape 24"/>
          <p:cNvSpPr/>
          <p:nvPr/>
        </p:nvSpPr>
        <p:spPr>
          <a:xfrm>
            <a:off x="3509973" y="5031507"/>
            <a:ext cx="6616658" cy="0"/>
          </a:xfrm>
          <a:prstGeom prst="line">
            <a:avLst/>
          </a:prstGeom>
          <a:ln w="38100" cap="flat">
            <a:solidFill>
              <a:srgbClr val="FBC161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>
            <a:off x="463688" y="907899"/>
            <a:ext cx="2849943" cy="0"/>
          </a:xfrm>
          <a:prstGeom prst="line">
            <a:avLst/>
          </a:prstGeom>
          <a:ln w="38100" cap="flat">
            <a:solidFill>
              <a:srgbClr val="FBC161"/>
            </a:solidFill>
            <a:prstDash val="sysDot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C1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8756" y="238224"/>
            <a:ext cx="10154488" cy="7083553"/>
            <a:chOff x="0" y="0"/>
            <a:chExt cx="3639139" cy="25385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39139" cy="2538585"/>
            </a:xfrm>
            <a:custGeom>
              <a:avLst/>
              <a:gdLst/>
              <a:ahLst/>
              <a:cxnLst/>
              <a:rect l="l" t="t" r="r" b="b"/>
              <a:pathLst>
                <a:path w="3639139" h="2538585">
                  <a:moveTo>
                    <a:pt x="0" y="0"/>
                  </a:moveTo>
                  <a:lnTo>
                    <a:pt x="3639139" y="0"/>
                  </a:lnTo>
                  <a:lnTo>
                    <a:pt x="3639139" y="2538585"/>
                  </a:lnTo>
                  <a:lnTo>
                    <a:pt x="0" y="25385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890246" y="447393"/>
            <a:ext cx="4236385" cy="503329"/>
            <a:chOff x="0" y="0"/>
            <a:chExt cx="1518225" cy="18038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18225" cy="180382"/>
            </a:xfrm>
            <a:custGeom>
              <a:avLst/>
              <a:gdLst/>
              <a:ahLst/>
              <a:cxnLst/>
              <a:rect l="l" t="t" r="r" b="b"/>
              <a:pathLst>
                <a:path w="1518225" h="180382">
                  <a:moveTo>
                    <a:pt x="67617" y="0"/>
                  </a:moveTo>
                  <a:lnTo>
                    <a:pt x="1450608" y="0"/>
                  </a:lnTo>
                  <a:cubicBezTo>
                    <a:pt x="1468541" y="0"/>
                    <a:pt x="1485739" y="7124"/>
                    <a:pt x="1498420" y="19805"/>
                  </a:cubicBezTo>
                  <a:cubicBezTo>
                    <a:pt x="1511101" y="32485"/>
                    <a:pt x="1518225" y="49684"/>
                    <a:pt x="1518225" y="67617"/>
                  </a:cubicBezTo>
                  <a:lnTo>
                    <a:pt x="1518225" y="112765"/>
                  </a:lnTo>
                  <a:cubicBezTo>
                    <a:pt x="1518225" y="130698"/>
                    <a:pt x="1511101" y="147897"/>
                    <a:pt x="1498420" y="160577"/>
                  </a:cubicBezTo>
                  <a:cubicBezTo>
                    <a:pt x="1485739" y="173258"/>
                    <a:pt x="1468541" y="180382"/>
                    <a:pt x="1450608" y="180382"/>
                  </a:cubicBezTo>
                  <a:lnTo>
                    <a:pt x="67617" y="180382"/>
                  </a:lnTo>
                  <a:cubicBezTo>
                    <a:pt x="49684" y="180382"/>
                    <a:pt x="32485" y="173258"/>
                    <a:pt x="19805" y="160577"/>
                  </a:cubicBezTo>
                  <a:cubicBezTo>
                    <a:pt x="7124" y="147897"/>
                    <a:pt x="0" y="130698"/>
                    <a:pt x="0" y="112765"/>
                  </a:cubicBezTo>
                  <a:lnTo>
                    <a:pt x="0" y="67617"/>
                  </a:lnTo>
                  <a:cubicBezTo>
                    <a:pt x="0" y="49684"/>
                    <a:pt x="7124" y="32485"/>
                    <a:pt x="19805" y="19805"/>
                  </a:cubicBezTo>
                  <a:cubicBezTo>
                    <a:pt x="32485" y="7124"/>
                    <a:pt x="49684" y="0"/>
                    <a:pt x="67617" y="0"/>
                  </a:cubicBezTo>
                  <a:close/>
                </a:path>
              </a:pathLst>
            </a:custGeom>
            <a:solidFill>
              <a:srgbClr val="FCD08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8" name="AutoShape 8"/>
          <p:cNvSpPr/>
          <p:nvPr/>
        </p:nvSpPr>
        <p:spPr>
          <a:xfrm>
            <a:off x="463547" y="852409"/>
            <a:ext cx="3263917" cy="0"/>
          </a:xfrm>
          <a:prstGeom prst="line">
            <a:avLst/>
          </a:prstGeom>
          <a:ln w="38100" cap="flat">
            <a:solidFill>
              <a:srgbClr val="FBC161"/>
            </a:solidFill>
            <a:prstDash val="sysDot"/>
            <a:headEnd type="none" w="sm" len="sm"/>
            <a:tailEnd type="none" w="sm" len="sm"/>
          </a:ln>
        </p:spPr>
      </p:sp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108623"/>
              </p:ext>
            </p:extLst>
          </p:nvPr>
        </p:nvGraphicFramePr>
        <p:xfrm>
          <a:off x="698301" y="1088936"/>
          <a:ext cx="9295399" cy="3509420"/>
        </p:xfrm>
        <a:graphic>
          <a:graphicData uri="http://schemas.openxmlformats.org/drawingml/2006/table">
            <a:tbl>
              <a:tblPr/>
              <a:tblGrid>
                <a:gridCol w="3223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1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5002">
                <a:tc>
                  <a:txBody>
                    <a:bodyPr/>
                    <a:lstStyle/>
                    <a:p>
                      <a:pPr algn="ctr">
                        <a:lnSpc>
                          <a:spcPts val="2099"/>
                        </a:lnSpc>
                        <a:defRPr/>
                      </a:pPr>
                      <a:r>
                        <a:rPr lang="en-US" sz="1499" dirty="0" err="1">
                          <a:solidFill>
                            <a:srgbClr val="000000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気になるところ</a:t>
                      </a:r>
                      <a:endParaRPr lang="en-US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0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9"/>
                        </a:lnSpc>
                        <a:defRPr/>
                      </a:pPr>
                      <a:r>
                        <a:rPr lang="en-US" sz="1499" dirty="0" err="1">
                          <a:solidFill>
                            <a:srgbClr val="000000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わかったこと</a:t>
                      </a:r>
                      <a:endParaRPr lang="en-US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0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011">
                <a:tc>
                  <a:txBody>
                    <a:bodyPr/>
                    <a:lstStyle/>
                    <a:p>
                      <a:pPr algn="ctr">
                        <a:lnSpc>
                          <a:spcPts val="209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051">
                <a:tc>
                  <a:txBody>
                    <a:bodyPr/>
                    <a:lstStyle/>
                    <a:p>
                      <a:pPr algn="ctr">
                        <a:lnSpc>
                          <a:spcPts val="2834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1678">
                <a:tc>
                  <a:txBody>
                    <a:bodyPr/>
                    <a:lstStyle/>
                    <a:p>
                      <a:pPr algn="ctr">
                        <a:lnSpc>
                          <a:spcPts val="209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1678">
                <a:tc>
                  <a:txBody>
                    <a:bodyPr/>
                    <a:lstStyle/>
                    <a:p>
                      <a:pPr algn="ctr">
                        <a:lnSpc>
                          <a:spcPts val="209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0" name="Group 10"/>
          <p:cNvGrpSpPr/>
          <p:nvPr/>
        </p:nvGrpSpPr>
        <p:grpSpPr>
          <a:xfrm>
            <a:off x="418270" y="4834795"/>
            <a:ext cx="3012778" cy="614269"/>
            <a:chOff x="0" y="0"/>
            <a:chExt cx="1079712" cy="18024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79712" cy="180249"/>
            </a:xfrm>
            <a:custGeom>
              <a:avLst/>
              <a:gdLst/>
              <a:ahLst/>
              <a:cxnLst/>
              <a:rect l="l" t="t" r="r" b="b"/>
              <a:pathLst>
                <a:path w="1079712" h="180249">
                  <a:moveTo>
                    <a:pt x="90124" y="0"/>
                  </a:moveTo>
                  <a:lnTo>
                    <a:pt x="989587" y="0"/>
                  </a:lnTo>
                  <a:cubicBezTo>
                    <a:pt x="1013490" y="0"/>
                    <a:pt x="1036413" y="9495"/>
                    <a:pt x="1053315" y="26397"/>
                  </a:cubicBezTo>
                  <a:cubicBezTo>
                    <a:pt x="1070216" y="43298"/>
                    <a:pt x="1079712" y="66222"/>
                    <a:pt x="1079712" y="90124"/>
                  </a:cubicBezTo>
                  <a:lnTo>
                    <a:pt x="1079712" y="90124"/>
                  </a:lnTo>
                  <a:cubicBezTo>
                    <a:pt x="1079712" y="114027"/>
                    <a:pt x="1070216" y="136950"/>
                    <a:pt x="1053315" y="153852"/>
                  </a:cubicBezTo>
                  <a:cubicBezTo>
                    <a:pt x="1036413" y="170754"/>
                    <a:pt x="1013490" y="180249"/>
                    <a:pt x="989587" y="180249"/>
                  </a:cubicBezTo>
                  <a:lnTo>
                    <a:pt x="90124" y="180249"/>
                  </a:lnTo>
                  <a:cubicBezTo>
                    <a:pt x="66222" y="180249"/>
                    <a:pt x="43298" y="170754"/>
                    <a:pt x="26397" y="153852"/>
                  </a:cubicBezTo>
                  <a:cubicBezTo>
                    <a:pt x="9495" y="136950"/>
                    <a:pt x="0" y="114027"/>
                    <a:pt x="0" y="90124"/>
                  </a:cubicBezTo>
                  <a:lnTo>
                    <a:pt x="0" y="90124"/>
                  </a:lnTo>
                  <a:cubicBezTo>
                    <a:pt x="0" y="66222"/>
                    <a:pt x="9495" y="43298"/>
                    <a:pt x="26397" y="26397"/>
                  </a:cubicBezTo>
                  <a:cubicBezTo>
                    <a:pt x="43298" y="9495"/>
                    <a:pt x="66222" y="0"/>
                    <a:pt x="90124" y="0"/>
                  </a:cubicBezTo>
                  <a:close/>
                </a:path>
              </a:pathLst>
            </a:custGeom>
            <a:solidFill>
              <a:srgbClr val="FCD086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3" name="AutoShape 13"/>
          <p:cNvSpPr/>
          <p:nvPr/>
        </p:nvSpPr>
        <p:spPr>
          <a:xfrm>
            <a:off x="3509973" y="5031507"/>
            <a:ext cx="6616658" cy="0"/>
          </a:xfrm>
          <a:prstGeom prst="line">
            <a:avLst/>
          </a:prstGeom>
          <a:ln w="38100" cap="flat">
            <a:solidFill>
              <a:srgbClr val="FBC161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6311387" y="579166"/>
            <a:ext cx="1185896" cy="241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年　　組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616650" y="418818"/>
            <a:ext cx="254050" cy="15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dirty="0" err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ねん</a:t>
            </a:r>
            <a:endParaRPr lang="en-US" sz="10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099300" y="418818"/>
            <a:ext cx="254050" cy="15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dirty="0" err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くみ</a:t>
            </a:r>
            <a:endParaRPr lang="en-US" sz="10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18270" y="507606"/>
            <a:ext cx="3309053" cy="273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 err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トウモロコシについて</a:t>
            </a:r>
            <a:r>
              <a:rPr lang="ja-JP" altLang="en-US" sz="18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調べる</a:t>
            </a:r>
            <a:endParaRPr lang="en-US" sz="18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698011" y="1096361"/>
            <a:ext cx="127099" cy="15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77086" y="4976497"/>
            <a:ext cx="2512214" cy="273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ja-JP" altLang="en-US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調べて</a:t>
            </a:r>
            <a:r>
              <a:rPr lang="en-US" sz="1800" dirty="0" err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気づいたこと</a:t>
            </a:r>
            <a:endParaRPr lang="en-US" sz="18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765300" y="4845050"/>
            <a:ext cx="127099" cy="15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974168-7130-1AB2-D952-436153B0240F}"/>
              </a:ext>
            </a:extLst>
          </p:cNvPr>
          <p:cNvSpPr txBox="1"/>
          <p:nvPr/>
        </p:nvSpPr>
        <p:spPr>
          <a:xfrm>
            <a:off x="2774547" y="348531"/>
            <a:ext cx="299477" cy="153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ja-JP" altLang="en-US" sz="10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しら</a:t>
            </a:r>
            <a:endParaRPr lang="en-US" sz="10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BEFCE2CF-8A22-5BAF-28BF-A873780119EE}"/>
              </a:ext>
            </a:extLst>
          </p:cNvPr>
          <p:cNvSpPr txBox="1"/>
          <p:nvPr/>
        </p:nvSpPr>
        <p:spPr>
          <a:xfrm>
            <a:off x="1008623" y="4845050"/>
            <a:ext cx="299477" cy="153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ja-JP" altLang="en-US" sz="10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しら</a:t>
            </a:r>
            <a:endParaRPr lang="en-US" sz="10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C1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8756" y="238224"/>
            <a:ext cx="10154488" cy="7083553"/>
            <a:chOff x="0" y="0"/>
            <a:chExt cx="3639139" cy="25385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39139" cy="2538585"/>
            </a:xfrm>
            <a:custGeom>
              <a:avLst/>
              <a:gdLst/>
              <a:ahLst/>
              <a:cxnLst/>
              <a:rect l="l" t="t" r="r" b="b"/>
              <a:pathLst>
                <a:path w="3639139" h="2538585">
                  <a:moveTo>
                    <a:pt x="0" y="0"/>
                  </a:moveTo>
                  <a:lnTo>
                    <a:pt x="3639139" y="0"/>
                  </a:lnTo>
                  <a:lnTo>
                    <a:pt x="3639139" y="2538585"/>
                  </a:lnTo>
                  <a:lnTo>
                    <a:pt x="0" y="25385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890246" y="447393"/>
            <a:ext cx="4236385" cy="503329"/>
            <a:chOff x="0" y="0"/>
            <a:chExt cx="1518225" cy="18038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18225" cy="180382"/>
            </a:xfrm>
            <a:custGeom>
              <a:avLst/>
              <a:gdLst/>
              <a:ahLst/>
              <a:cxnLst/>
              <a:rect l="l" t="t" r="r" b="b"/>
              <a:pathLst>
                <a:path w="1518225" h="180382">
                  <a:moveTo>
                    <a:pt x="67617" y="0"/>
                  </a:moveTo>
                  <a:lnTo>
                    <a:pt x="1450608" y="0"/>
                  </a:lnTo>
                  <a:cubicBezTo>
                    <a:pt x="1468541" y="0"/>
                    <a:pt x="1485739" y="7124"/>
                    <a:pt x="1498420" y="19805"/>
                  </a:cubicBezTo>
                  <a:cubicBezTo>
                    <a:pt x="1511101" y="32485"/>
                    <a:pt x="1518225" y="49684"/>
                    <a:pt x="1518225" y="67617"/>
                  </a:cubicBezTo>
                  <a:lnTo>
                    <a:pt x="1518225" y="112765"/>
                  </a:lnTo>
                  <a:cubicBezTo>
                    <a:pt x="1518225" y="130698"/>
                    <a:pt x="1511101" y="147897"/>
                    <a:pt x="1498420" y="160577"/>
                  </a:cubicBezTo>
                  <a:cubicBezTo>
                    <a:pt x="1485739" y="173258"/>
                    <a:pt x="1468541" y="180382"/>
                    <a:pt x="1450608" y="180382"/>
                  </a:cubicBezTo>
                  <a:lnTo>
                    <a:pt x="67617" y="180382"/>
                  </a:lnTo>
                  <a:cubicBezTo>
                    <a:pt x="49684" y="180382"/>
                    <a:pt x="32485" y="173258"/>
                    <a:pt x="19805" y="160577"/>
                  </a:cubicBezTo>
                  <a:cubicBezTo>
                    <a:pt x="7124" y="147897"/>
                    <a:pt x="0" y="130698"/>
                    <a:pt x="0" y="112765"/>
                  </a:cubicBezTo>
                  <a:lnTo>
                    <a:pt x="0" y="67617"/>
                  </a:lnTo>
                  <a:cubicBezTo>
                    <a:pt x="0" y="49684"/>
                    <a:pt x="7124" y="32485"/>
                    <a:pt x="19805" y="19805"/>
                  </a:cubicBezTo>
                  <a:cubicBezTo>
                    <a:pt x="32485" y="7124"/>
                    <a:pt x="49684" y="0"/>
                    <a:pt x="67617" y="0"/>
                  </a:cubicBezTo>
                  <a:close/>
                </a:path>
              </a:pathLst>
            </a:custGeom>
            <a:solidFill>
              <a:srgbClr val="FCD08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8" name="AutoShape 8"/>
          <p:cNvSpPr/>
          <p:nvPr/>
        </p:nvSpPr>
        <p:spPr>
          <a:xfrm>
            <a:off x="463547" y="852409"/>
            <a:ext cx="3263917" cy="0"/>
          </a:xfrm>
          <a:prstGeom prst="line">
            <a:avLst/>
          </a:prstGeom>
          <a:ln w="38100" cap="flat">
            <a:solidFill>
              <a:srgbClr val="FBC161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9" name="Freeform 9"/>
          <p:cNvSpPr/>
          <p:nvPr/>
        </p:nvSpPr>
        <p:spPr>
          <a:xfrm>
            <a:off x="856720" y="2521992"/>
            <a:ext cx="2063880" cy="2063880"/>
          </a:xfrm>
          <a:custGeom>
            <a:avLst/>
            <a:gdLst/>
            <a:ahLst/>
            <a:cxnLst/>
            <a:rect l="l" t="t" r="r" b="b"/>
            <a:pathLst>
              <a:path w="2063880" h="2063880">
                <a:moveTo>
                  <a:pt x="0" y="0"/>
                </a:moveTo>
                <a:lnTo>
                  <a:pt x="2063879" y="0"/>
                </a:lnTo>
                <a:lnTo>
                  <a:pt x="2063879" y="2063879"/>
                </a:lnTo>
                <a:lnTo>
                  <a:pt x="0" y="20638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029043" y="2521992"/>
            <a:ext cx="2063880" cy="2063880"/>
          </a:xfrm>
          <a:custGeom>
            <a:avLst/>
            <a:gdLst/>
            <a:ahLst/>
            <a:cxnLst/>
            <a:rect l="l" t="t" r="r" b="b"/>
            <a:pathLst>
              <a:path w="2063880" h="2063880">
                <a:moveTo>
                  <a:pt x="0" y="0"/>
                </a:moveTo>
                <a:lnTo>
                  <a:pt x="2063879" y="0"/>
                </a:lnTo>
                <a:lnTo>
                  <a:pt x="2063879" y="2063879"/>
                </a:lnTo>
                <a:lnTo>
                  <a:pt x="0" y="20638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197822" y="2521992"/>
            <a:ext cx="2063880" cy="2063880"/>
          </a:xfrm>
          <a:custGeom>
            <a:avLst/>
            <a:gdLst/>
            <a:ahLst/>
            <a:cxnLst/>
            <a:rect l="l" t="t" r="r" b="b"/>
            <a:pathLst>
              <a:path w="2063880" h="2063880">
                <a:moveTo>
                  <a:pt x="0" y="0"/>
                </a:moveTo>
                <a:lnTo>
                  <a:pt x="2063880" y="0"/>
                </a:lnTo>
                <a:lnTo>
                  <a:pt x="2063880" y="2063879"/>
                </a:lnTo>
                <a:lnTo>
                  <a:pt x="0" y="20638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714545" y="1200807"/>
            <a:ext cx="3012778" cy="502958"/>
            <a:chOff x="0" y="0"/>
            <a:chExt cx="1079712" cy="18024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79712" cy="180249"/>
            </a:xfrm>
            <a:custGeom>
              <a:avLst/>
              <a:gdLst/>
              <a:ahLst/>
              <a:cxnLst/>
              <a:rect l="l" t="t" r="r" b="b"/>
              <a:pathLst>
                <a:path w="1079712" h="180249">
                  <a:moveTo>
                    <a:pt x="90124" y="0"/>
                  </a:moveTo>
                  <a:lnTo>
                    <a:pt x="989587" y="0"/>
                  </a:lnTo>
                  <a:cubicBezTo>
                    <a:pt x="1013490" y="0"/>
                    <a:pt x="1036413" y="9495"/>
                    <a:pt x="1053315" y="26397"/>
                  </a:cubicBezTo>
                  <a:cubicBezTo>
                    <a:pt x="1070216" y="43298"/>
                    <a:pt x="1079712" y="66222"/>
                    <a:pt x="1079712" y="90124"/>
                  </a:cubicBezTo>
                  <a:lnTo>
                    <a:pt x="1079712" y="90124"/>
                  </a:lnTo>
                  <a:cubicBezTo>
                    <a:pt x="1079712" y="114027"/>
                    <a:pt x="1070216" y="136950"/>
                    <a:pt x="1053315" y="153852"/>
                  </a:cubicBezTo>
                  <a:cubicBezTo>
                    <a:pt x="1036413" y="170754"/>
                    <a:pt x="1013490" y="180249"/>
                    <a:pt x="989587" y="180249"/>
                  </a:cubicBezTo>
                  <a:lnTo>
                    <a:pt x="90124" y="180249"/>
                  </a:lnTo>
                  <a:cubicBezTo>
                    <a:pt x="66222" y="180249"/>
                    <a:pt x="43298" y="170754"/>
                    <a:pt x="26397" y="153852"/>
                  </a:cubicBezTo>
                  <a:cubicBezTo>
                    <a:pt x="9495" y="136950"/>
                    <a:pt x="0" y="114027"/>
                    <a:pt x="0" y="90124"/>
                  </a:cubicBezTo>
                  <a:lnTo>
                    <a:pt x="0" y="90124"/>
                  </a:lnTo>
                  <a:cubicBezTo>
                    <a:pt x="0" y="66222"/>
                    <a:pt x="9495" y="43298"/>
                    <a:pt x="26397" y="26397"/>
                  </a:cubicBezTo>
                  <a:cubicBezTo>
                    <a:pt x="43298" y="9495"/>
                    <a:pt x="66222" y="0"/>
                    <a:pt x="90124" y="0"/>
                  </a:cubicBezTo>
                  <a:close/>
                </a:path>
              </a:pathLst>
            </a:custGeom>
            <a:solidFill>
              <a:srgbClr val="FCD086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5" name="Freeform 15"/>
          <p:cNvSpPr/>
          <p:nvPr/>
        </p:nvSpPr>
        <p:spPr>
          <a:xfrm>
            <a:off x="732632" y="4694883"/>
            <a:ext cx="2312056" cy="2320759"/>
          </a:xfrm>
          <a:custGeom>
            <a:avLst/>
            <a:gdLst/>
            <a:ahLst/>
            <a:cxnLst/>
            <a:rect l="l" t="t" r="r" b="b"/>
            <a:pathLst>
              <a:path w="2312056" h="2320759">
                <a:moveTo>
                  <a:pt x="0" y="0"/>
                </a:moveTo>
                <a:lnTo>
                  <a:pt x="2312056" y="0"/>
                </a:lnTo>
                <a:lnTo>
                  <a:pt x="2312056" y="2320759"/>
                </a:lnTo>
                <a:lnTo>
                  <a:pt x="0" y="23207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6311387" y="579166"/>
            <a:ext cx="1185896" cy="241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年　　組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616650" y="418818"/>
            <a:ext cx="254050" cy="15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dirty="0" err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ねん</a:t>
            </a:r>
            <a:endParaRPr lang="en-US" sz="10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099300" y="418818"/>
            <a:ext cx="254050" cy="15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dirty="0" err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くみ</a:t>
            </a:r>
            <a:endParaRPr lang="en-US" sz="10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18270" y="507606"/>
            <a:ext cx="3309053" cy="273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トウモロコシを食べてみる①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222500" y="349250"/>
            <a:ext cx="127099" cy="15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85477" y="1289706"/>
            <a:ext cx="2512214" cy="273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食べて気づいたこと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43800" y="1172232"/>
            <a:ext cx="127099" cy="15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81510" y="1919380"/>
            <a:ext cx="1486298" cy="218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調理方法①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403948" y="1919380"/>
            <a:ext cx="1486298" cy="218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調理方法②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623796" y="1919380"/>
            <a:ext cx="1486298" cy="218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調理方法③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031956" y="1172232"/>
            <a:ext cx="127099" cy="15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45510" y="2493417"/>
            <a:ext cx="1486298" cy="15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あまさ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241166" y="4378229"/>
            <a:ext cx="1486298" cy="15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かたさ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3571" y="4378229"/>
            <a:ext cx="1486298" cy="15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みずみずしさ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316062" y="2493417"/>
            <a:ext cx="1486298" cy="15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あまさ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418037" y="4378229"/>
            <a:ext cx="1486298" cy="15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かたさ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518553" y="4378229"/>
            <a:ext cx="1486298" cy="15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かたさ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318169" y="4378229"/>
            <a:ext cx="1486298" cy="15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みずみずしさ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564252" y="4378229"/>
            <a:ext cx="1486298" cy="15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みずみずしさ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465812" y="2493417"/>
            <a:ext cx="1486298" cy="15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あまさ</a:t>
            </a:r>
          </a:p>
        </p:txBody>
      </p:sp>
      <p:sp>
        <p:nvSpPr>
          <p:cNvPr id="36" name="Freeform 36"/>
          <p:cNvSpPr/>
          <p:nvPr/>
        </p:nvSpPr>
        <p:spPr>
          <a:xfrm>
            <a:off x="3904954" y="4694883"/>
            <a:ext cx="2312056" cy="2320759"/>
          </a:xfrm>
          <a:custGeom>
            <a:avLst/>
            <a:gdLst/>
            <a:ahLst/>
            <a:cxnLst/>
            <a:rect l="l" t="t" r="r" b="b"/>
            <a:pathLst>
              <a:path w="2312056" h="2320759">
                <a:moveTo>
                  <a:pt x="0" y="0"/>
                </a:moveTo>
                <a:lnTo>
                  <a:pt x="2312056" y="0"/>
                </a:lnTo>
                <a:lnTo>
                  <a:pt x="2312056" y="2320759"/>
                </a:lnTo>
                <a:lnTo>
                  <a:pt x="0" y="23207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7175762" y="4694883"/>
            <a:ext cx="2312056" cy="2320759"/>
          </a:xfrm>
          <a:custGeom>
            <a:avLst/>
            <a:gdLst/>
            <a:ahLst/>
            <a:cxnLst/>
            <a:rect l="l" t="t" r="r" b="b"/>
            <a:pathLst>
              <a:path w="2312056" h="2320759">
                <a:moveTo>
                  <a:pt x="0" y="0"/>
                </a:moveTo>
                <a:lnTo>
                  <a:pt x="2312056" y="0"/>
                </a:lnTo>
                <a:lnTo>
                  <a:pt x="2312056" y="2320759"/>
                </a:lnTo>
                <a:lnTo>
                  <a:pt x="0" y="23207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C1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8756" y="238224"/>
            <a:ext cx="10154488" cy="7083553"/>
            <a:chOff x="0" y="0"/>
            <a:chExt cx="3639139" cy="25385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39139" cy="2538585"/>
            </a:xfrm>
            <a:custGeom>
              <a:avLst/>
              <a:gdLst/>
              <a:ahLst/>
              <a:cxnLst/>
              <a:rect l="l" t="t" r="r" b="b"/>
              <a:pathLst>
                <a:path w="3639139" h="2538585">
                  <a:moveTo>
                    <a:pt x="0" y="0"/>
                  </a:moveTo>
                  <a:lnTo>
                    <a:pt x="3639139" y="0"/>
                  </a:lnTo>
                  <a:lnTo>
                    <a:pt x="3639139" y="2538585"/>
                  </a:lnTo>
                  <a:lnTo>
                    <a:pt x="0" y="25385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888099" y="1948709"/>
            <a:ext cx="2375961" cy="1534493"/>
            <a:chOff x="0" y="0"/>
            <a:chExt cx="851491" cy="54992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51491" cy="549928"/>
            </a:xfrm>
            <a:custGeom>
              <a:avLst/>
              <a:gdLst/>
              <a:ahLst/>
              <a:cxnLst/>
              <a:rect l="l" t="t" r="r" b="b"/>
              <a:pathLst>
                <a:path w="851491" h="549928">
                  <a:moveTo>
                    <a:pt x="120562" y="0"/>
                  </a:moveTo>
                  <a:lnTo>
                    <a:pt x="730929" y="0"/>
                  </a:lnTo>
                  <a:cubicBezTo>
                    <a:pt x="797513" y="0"/>
                    <a:pt x="851491" y="53978"/>
                    <a:pt x="851491" y="120562"/>
                  </a:cubicBezTo>
                  <a:lnTo>
                    <a:pt x="851491" y="429365"/>
                  </a:lnTo>
                  <a:cubicBezTo>
                    <a:pt x="851491" y="495950"/>
                    <a:pt x="797513" y="549928"/>
                    <a:pt x="730929" y="549928"/>
                  </a:cubicBezTo>
                  <a:lnTo>
                    <a:pt x="120562" y="549928"/>
                  </a:lnTo>
                  <a:cubicBezTo>
                    <a:pt x="53978" y="549928"/>
                    <a:pt x="0" y="495950"/>
                    <a:pt x="0" y="429365"/>
                  </a:cubicBezTo>
                  <a:lnTo>
                    <a:pt x="0" y="120562"/>
                  </a:lnTo>
                  <a:cubicBezTo>
                    <a:pt x="0" y="53978"/>
                    <a:pt x="53978" y="0"/>
                    <a:pt x="120562" y="0"/>
                  </a:cubicBezTo>
                  <a:close/>
                </a:path>
              </a:pathLst>
            </a:custGeom>
            <a:solidFill>
              <a:srgbClr val="FFF5A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714545" y="2104127"/>
            <a:ext cx="1223655" cy="1223655"/>
          </a:xfrm>
          <a:custGeom>
            <a:avLst/>
            <a:gdLst/>
            <a:ahLst/>
            <a:cxnLst/>
            <a:rect l="l" t="t" r="r" b="b"/>
            <a:pathLst>
              <a:path w="1223655" h="1223655">
                <a:moveTo>
                  <a:pt x="0" y="0"/>
                </a:moveTo>
                <a:lnTo>
                  <a:pt x="1223656" y="0"/>
                </a:lnTo>
                <a:lnTo>
                  <a:pt x="1223656" y="1223656"/>
                </a:lnTo>
                <a:lnTo>
                  <a:pt x="0" y="12236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5890246" y="447393"/>
            <a:ext cx="4236385" cy="503329"/>
            <a:chOff x="0" y="0"/>
            <a:chExt cx="1518225" cy="18038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18225" cy="180382"/>
            </a:xfrm>
            <a:custGeom>
              <a:avLst/>
              <a:gdLst/>
              <a:ahLst/>
              <a:cxnLst/>
              <a:rect l="l" t="t" r="r" b="b"/>
              <a:pathLst>
                <a:path w="1518225" h="180382">
                  <a:moveTo>
                    <a:pt x="67617" y="0"/>
                  </a:moveTo>
                  <a:lnTo>
                    <a:pt x="1450608" y="0"/>
                  </a:lnTo>
                  <a:cubicBezTo>
                    <a:pt x="1468541" y="0"/>
                    <a:pt x="1485739" y="7124"/>
                    <a:pt x="1498420" y="19805"/>
                  </a:cubicBezTo>
                  <a:cubicBezTo>
                    <a:pt x="1511101" y="32485"/>
                    <a:pt x="1518225" y="49684"/>
                    <a:pt x="1518225" y="67617"/>
                  </a:cubicBezTo>
                  <a:lnTo>
                    <a:pt x="1518225" y="112765"/>
                  </a:lnTo>
                  <a:cubicBezTo>
                    <a:pt x="1518225" y="130698"/>
                    <a:pt x="1511101" y="147897"/>
                    <a:pt x="1498420" y="160577"/>
                  </a:cubicBezTo>
                  <a:cubicBezTo>
                    <a:pt x="1485739" y="173258"/>
                    <a:pt x="1468541" y="180382"/>
                    <a:pt x="1450608" y="180382"/>
                  </a:cubicBezTo>
                  <a:lnTo>
                    <a:pt x="67617" y="180382"/>
                  </a:lnTo>
                  <a:cubicBezTo>
                    <a:pt x="49684" y="180382"/>
                    <a:pt x="32485" y="173258"/>
                    <a:pt x="19805" y="160577"/>
                  </a:cubicBezTo>
                  <a:cubicBezTo>
                    <a:pt x="7124" y="147897"/>
                    <a:pt x="0" y="130698"/>
                    <a:pt x="0" y="112765"/>
                  </a:cubicBezTo>
                  <a:lnTo>
                    <a:pt x="0" y="67617"/>
                  </a:lnTo>
                  <a:cubicBezTo>
                    <a:pt x="0" y="49684"/>
                    <a:pt x="7124" y="32485"/>
                    <a:pt x="19805" y="19805"/>
                  </a:cubicBezTo>
                  <a:cubicBezTo>
                    <a:pt x="32485" y="7124"/>
                    <a:pt x="49684" y="0"/>
                    <a:pt x="67617" y="0"/>
                  </a:cubicBezTo>
                  <a:close/>
                </a:path>
              </a:pathLst>
            </a:custGeom>
            <a:solidFill>
              <a:srgbClr val="FCD08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2" name="AutoShape 12"/>
          <p:cNvSpPr/>
          <p:nvPr/>
        </p:nvSpPr>
        <p:spPr>
          <a:xfrm>
            <a:off x="463547" y="852409"/>
            <a:ext cx="3263917" cy="0"/>
          </a:xfrm>
          <a:prstGeom prst="line">
            <a:avLst/>
          </a:prstGeom>
          <a:ln w="38100" cap="flat">
            <a:solidFill>
              <a:srgbClr val="FBC161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13" name="Group 13"/>
          <p:cNvGrpSpPr/>
          <p:nvPr/>
        </p:nvGrpSpPr>
        <p:grpSpPr>
          <a:xfrm>
            <a:off x="714545" y="1200807"/>
            <a:ext cx="3012778" cy="502958"/>
            <a:chOff x="0" y="0"/>
            <a:chExt cx="1079712" cy="18024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79712" cy="180249"/>
            </a:xfrm>
            <a:custGeom>
              <a:avLst/>
              <a:gdLst/>
              <a:ahLst/>
              <a:cxnLst/>
              <a:rect l="l" t="t" r="r" b="b"/>
              <a:pathLst>
                <a:path w="1079712" h="180249">
                  <a:moveTo>
                    <a:pt x="90124" y="0"/>
                  </a:moveTo>
                  <a:lnTo>
                    <a:pt x="989587" y="0"/>
                  </a:lnTo>
                  <a:cubicBezTo>
                    <a:pt x="1013490" y="0"/>
                    <a:pt x="1036413" y="9495"/>
                    <a:pt x="1053315" y="26397"/>
                  </a:cubicBezTo>
                  <a:cubicBezTo>
                    <a:pt x="1070216" y="43298"/>
                    <a:pt x="1079712" y="66222"/>
                    <a:pt x="1079712" y="90124"/>
                  </a:cubicBezTo>
                  <a:lnTo>
                    <a:pt x="1079712" y="90124"/>
                  </a:lnTo>
                  <a:cubicBezTo>
                    <a:pt x="1079712" y="114027"/>
                    <a:pt x="1070216" y="136950"/>
                    <a:pt x="1053315" y="153852"/>
                  </a:cubicBezTo>
                  <a:cubicBezTo>
                    <a:pt x="1036413" y="170754"/>
                    <a:pt x="1013490" y="180249"/>
                    <a:pt x="989587" y="180249"/>
                  </a:cubicBezTo>
                  <a:lnTo>
                    <a:pt x="90124" y="180249"/>
                  </a:lnTo>
                  <a:cubicBezTo>
                    <a:pt x="66222" y="180249"/>
                    <a:pt x="43298" y="170754"/>
                    <a:pt x="26397" y="153852"/>
                  </a:cubicBezTo>
                  <a:cubicBezTo>
                    <a:pt x="9495" y="136950"/>
                    <a:pt x="0" y="114027"/>
                    <a:pt x="0" y="90124"/>
                  </a:cubicBezTo>
                  <a:lnTo>
                    <a:pt x="0" y="90124"/>
                  </a:lnTo>
                  <a:cubicBezTo>
                    <a:pt x="0" y="66222"/>
                    <a:pt x="9495" y="43298"/>
                    <a:pt x="26397" y="26397"/>
                  </a:cubicBezTo>
                  <a:cubicBezTo>
                    <a:pt x="43298" y="9495"/>
                    <a:pt x="66222" y="0"/>
                    <a:pt x="90124" y="0"/>
                  </a:cubicBezTo>
                  <a:close/>
                </a:path>
              </a:pathLst>
            </a:custGeom>
            <a:solidFill>
              <a:srgbClr val="FCD086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174538" y="1941891"/>
            <a:ext cx="2375961" cy="1522917"/>
            <a:chOff x="0" y="0"/>
            <a:chExt cx="851491" cy="54577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51491" cy="545779"/>
            </a:xfrm>
            <a:custGeom>
              <a:avLst/>
              <a:gdLst/>
              <a:ahLst/>
              <a:cxnLst/>
              <a:rect l="l" t="t" r="r" b="b"/>
              <a:pathLst>
                <a:path w="851491" h="545779">
                  <a:moveTo>
                    <a:pt x="120562" y="0"/>
                  </a:moveTo>
                  <a:lnTo>
                    <a:pt x="730929" y="0"/>
                  </a:lnTo>
                  <a:cubicBezTo>
                    <a:pt x="797513" y="0"/>
                    <a:pt x="851491" y="53978"/>
                    <a:pt x="851491" y="120562"/>
                  </a:cubicBezTo>
                  <a:lnTo>
                    <a:pt x="851491" y="425217"/>
                  </a:lnTo>
                  <a:cubicBezTo>
                    <a:pt x="851491" y="457192"/>
                    <a:pt x="838789" y="487857"/>
                    <a:pt x="816179" y="510467"/>
                  </a:cubicBezTo>
                  <a:cubicBezTo>
                    <a:pt x="793569" y="533077"/>
                    <a:pt x="762904" y="545779"/>
                    <a:pt x="730929" y="545779"/>
                  </a:cubicBezTo>
                  <a:lnTo>
                    <a:pt x="120562" y="545779"/>
                  </a:lnTo>
                  <a:cubicBezTo>
                    <a:pt x="53978" y="545779"/>
                    <a:pt x="0" y="491802"/>
                    <a:pt x="0" y="425217"/>
                  </a:cubicBezTo>
                  <a:lnTo>
                    <a:pt x="0" y="120562"/>
                  </a:lnTo>
                  <a:cubicBezTo>
                    <a:pt x="0" y="53978"/>
                    <a:pt x="53978" y="0"/>
                    <a:pt x="120562" y="0"/>
                  </a:cubicBezTo>
                  <a:close/>
                </a:path>
              </a:pathLst>
            </a:custGeom>
            <a:solidFill>
              <a:srgbClr val="FFF5AC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9" name="Freeform 19"/>
          <p:cNvSpPr/>
          <p:nvPr/>
        </p:nvSpPr>
        <p:spPr>
          <a:xfrm>
            <a:off x="4398608" y="2660865"/>
            <a:ext cx="664459" cy="146181"/>
          </a:xfrm>
          <a:custGeom>
            <a:avLst/>
            <a:gdLst/>
            <a:ahLst/>
            <a:cxnLst/>
            <a:rect l="l" t="t" r="r" b="b"/>
            <a:pathLst>
              <a:path w="664459" h="146181">
                <a:moveTo>
                  <a:pt x="0" y="0"/>
                </a:moveTo>
                <a:lnTo>
                  <a:pt x="664460" y="0"/>
                </a:lnTo>
                <a:lnTo>
                  <a:pt x="664460" y="146181"/>
                </a:lnTo>
                <a:lnTo>
                  <a:pt x="0" y="1461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7523475" y="1948709"/>
            <a:ext cx="2375961" cy="1534493"/>
            <a:chOff x="0" y="0"/>
            <a:chExt cx="851491" cy="54992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51491" cy="549928"/>
            </a:xfrm>
            <a:custGeom>
              <a:avLst/>
              <a:gdLst/>
              <a:ahLst/>
              <a:cxnLst/>
              <a:rect l="l" t="t" r="r" b="b"/>
              <a:pathLst>
                <a:path w="851491" h="549928">
                  <a:moveTo>
                    <a:pt x="120562" y="0"/>
                  </a:moveTo>
                  <a:lnTo>
                    <a:pt x="730929" y="0"/>
                  </a:lnTo>
                  <a:cubicBezTo>
                    <a:pt x="797513" y="0"/>
                    <a:pt x="851491" y="53978"/>
                    <a:pt x="851491" y="120562"/>
                  </a:cubicBezTo>
                  <a:lnTo>
                    <a:pt x="851491" y="429365"/>
                  </a:lnTo>
                  <a:cubicBezTo>
                    <a:pt x="851491" y="495950"/>
                    <a:pt x="797513" y="549928"/>
                    <a:pt x="730929" y="549928"/>
                  </a:cubicBezTo>
                  <a:lnTo>
                    <a:pt x="120562" y="549928"/>
                  </a:lnTo>
                  <a:cubicBezTo>
                    <a:pt x="53978" y="549928"/>
                    <a:pt x="0" y="495950"/>
                    <a:pt x="0" y="429365"/>
                  </a:cubicBezTo>
                  <a:lnTo>
                    <a:pt x="0" y="120562"/>
                  </a:lnTo>
                  <a:cubicBezTo>
                    <a:pt x="0" y="53978"/>
                    <a:pt x="53978" y="0"/>
                    <a:pt x="120562" y="0"/>
                  </a:cubicBezTo>
                  <a:close/>
                </a:path>
              </a:pathLst>
            </a:custGeom>
            <a:solidFill>
              <a:srgbClr val="FFF5AC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23" name="Freeform 23"/>
          <p:cNvSpPr/>
          <p:nvPr/>
        </p:nvSpPr>
        <p:spPr>
          <a:xfrm>
            <a:off x="7070786" y="2522797"/>
            <a:ext cx="705173" cy="423104"/>
          </a:xfrm>
          <a:custGeom>
            <a:avLst/>
            <a:gdLst/>
            <a:ahLst/>
            <a:cxnLst/>
            <a:rect l="l" t="t" r="r" b="b"/>
            <a:pathLst>
              <a:path w="705173" h="423104">
                <a:moveTo>
                  <a:pt x="0" y="0"/>
                </a:moveTo>
                <a:lnTo>
                  <a:pt x="705173" y="0"/>
                </a:lnTo>
                <a:lnTo>
                  <a:pt x="705173" y="423104"/>
                </a:lnTo>
                <a:lnTo>
                  <a:pt x="0" y="4231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6311387" y="579166"/>
            <a:ext cx="1185896" cy="241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年　　組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616650" y="418818"/>
            <a:ext cx="254050" cy="15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dirty="0" err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ねん</a:t>
            </a:r>
            <a:endParaRPr lang="en-US" sz="10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7099300" y="418818"/>
            <a:ext cx="254050" cy="15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dirty="0" err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くみ</a:t>
            </a:r>
            <a:endParaRPr lang="en-US" sz="10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418270" y="507606"/>
            <a:ext cx="3309053" cy="273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トウモロコシを食べてみる②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171601" y="349250"/>
            <a:ext cx="127099" cy="15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85477" y="1289706"/>
            <a:ext cx="2512214" cy="273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食べて気づいたこと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84300" y="1172232"/>
            <a:ext cx="127099" cy="15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09208" y="2528271"/>
            <a:ext cx="1486298" cy="338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重さ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031956" y="1172232"/>
            <a:ext cx="127099" cy="15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72323" y="2410797"/>
            <a:ext cx="254050" cy="15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おも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300643" y="2082977"/>
            <a:ext cx="1061875" cy="273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丸ごと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403458" y="3002030"/>
            <a:ext cx="1051810" cy="273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グラム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730838" y="2082977"/>
            <a:ext cx="2512214" cy="273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食べて残ったもの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017349" y="3002030"/>
            <a:ext cx="1256107" cy="273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グラム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468683" y="1975315"/>
            <a:ext cx="254050" cy="15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まる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14147" y="1965504"/>
            <a:ext cx="127099" cy="15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732895" y="1975315"/>
            <a:ext cx="254050" cy="15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のこ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740306" y="3002030"/>
            <a:ext cx="1256107" cy="273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グラム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756000" y="3780000"/>
            <a:ext cx="4132099" cy="502958"/>
            <a:chOff x="0" y="0"/>
            <a:chExt cx="1480851" cy="180249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480851" cy="180249"/>
            </a:xfrm>
            <a:custGeom>
              <a:avLst/>
              <a:gdLst/>
              <a:ahLst/>
              <a:cxnLst/>
              <a:rect l="l" t="t" r="r" b="b"/>
              <a:pathLst>
                <a:path w="1480851" h="180249">
                  <a:moveTo>
                    <a:pt x="69323" y="0"/>
                  </a:moveTo>
                  <a:lnTo>
                    <a:pt x="1411528" y="0"/>
                  </a:lnTo>
                  <a:cubicBezTo>
                    <a:pt x="1449814" y="0"/>
                    <a:pt x="1480851" y="31037"/>
                    <a:pt x="1480851" y="69323"/>
                  </a:cubicBezTo>
                  <a:lnTo>
                    <a:pt x="1480851" y="110926"/>
                  </a:lnTo>
                  <a:cubicBezTo>
                    <a:pt x="1480851" y="129311"/>
                    <a:pt x="1473547" y="146944"/>
                    <a:pt x="1460547" y="159945"/>
                  </a:cubicBezTo>
                  <a:cubicBezTo>
                    <a:pt x="1447546" y="172945"/>
                    <a:pt x="1429913" y="180249"/>
                    <a:pt x="1411528" y="180249"/>
                  </a:cubicBezTo>
                  <a:lnTo>
                    <a:pt x="69323" y="180249"/>
                  </a:lnTo>
                  <a:cubicBezTo>
                    <a:pt x="31037" y="180249"/>
                    <a:pt x="0" y="149212"/>
                    <a:pt x="0" y="110926"/>
                  </a:cubicBezTo>
                  <a:lnTo>
                    <a:pt x="0" y="69323"/>
                  </a:lnTo>
                  <a:cubicBezTo>
                    <a:pt x="0" y="31037"/>
                    <a:pt x="31037" y="0"/>
                    <a:pt x="69323" y="0"/>
                  </a:cubicBezTo>
                  <a:close/>
                </a:path>
              </a:pathLst>
            </a:custGeom>
            <a:solidFill>
              <a:srgbClr val="FCD086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941635" y="3883908"/>
            <a:ext cx="3789202" cy="273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残った部分の活用方法をしらべよう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54050" y="3775458"/>
            <a:ext cx="254050" cy="15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dirty="0" err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のこ</a:t>
            </a:r>
            <a:endParaRPr lang="en-US" sz="10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747701" y="3784983"/>
            <a:ext cx="423900" cy="153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ぶ </a:t>
            </a:r>
            <a:r>
              <a:rPr lang="en-US" sz="1000" dirty="0" err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ぶん</a:t>
            </a:r>
            <a:endParaRPr lang="en-US" sz="10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2222500" y="3760988"/>
            <a:ext cx="1200473" cy="153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dirty="0" err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かつようほうほう</a:t>
            </a:r>
            <a:endParaRPr lang="en-US" sz="10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49" name="Group 49"/>
          <p:cNvGrpSpPr/>
          <p:nvPr/>
        </p:nvGrpSpPr>
        <p:grpSpPr>
          <a:xfrm>
            <a:off x="756000" y="4463933"/>
            <a:ext cx="4307068" cy="2640325"/>
            <a:chOff x="0" y="0"/>
            <a:chExt cx="1543556" cy="946233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1543556" cy="946233"/>
            </a:xfrm>
            <a:custGeom>
              <a:avLst/>
              <a:gdLst/>
              <a:ahLst/>
              <a:cxnLst/>
              <a:rect l="l" t="t" r="r" b="b"/>
              <a:pathLst>
                <a:path w="1543556" h="946233">
                  <a:moveTo>
                    <a:pt x="66507" y="0"/>
                  </a:moveTo>
                  <a:lnTo>
                    <a:pt x="1477049" y="0"/>
                  </a:lnTo>
                  <a:cubicBezTo>
                    <a:pt x="1494687" y="0"/>
                    <a:pt x="1511604" y="7007"/>
                    <a:pt x="1524076" y="19480"/>
                  </a:cubicBezTo>
                  <a:cubicBezTo>
                    <a:pt x="1536549" y="31952"/>
                    <a:pt x="1543556" y="48868"/>
                    <a:pt x="1543556" y="66507"/>
                  </a:cubicBezTo>
                  <a:lnTo>
                    <a:pt x="1543556" y="879726"/>
                  </a:lnTo>
                  <a:cubicBezTo>
                    <a:pt x="1543556" y="897364"/>
                    <a:pt x="1536549" y="914281"/>
                    <a:pt x="1524076" y="926753"/>
                  </a:cubicBezTo>
                  <a:cubicBezTo>
                    <a:pt x="1511604" y="939226"/>
                    <a:pt x="1494687" y="946233"/>
                    <a:pt x="1477049" y="946233"/>
                  </a:cubicBezTo>
                  <a:lnTo>
                    <a:pt x="66507" y="946233"/>
                  </a:lnTo>
                  <a:cubicBezTo>
                    <a:pt x="48868" y="946233"/>
                    <a:pt x="31952" y="939226"/>
                    <a:pt x="19480" y="926753"/>
                  </a:cubicBezTo>
                  <a:cubicBezTo>
                    <a:pt x="7007" y="914281"/>
                    <a:pt x="0" y="897364"/>
                    <a:pt x="0" y="879726"/>
                  </a:cubicBezTo>
                  <a:lnTo>
                    <a:pt x="0" y="66507"/>
                  </a:lnTo>
                  <a:cubicBezTo>
                    <a:pt x="0" y="48868"/>
                    <a:pt x="7007" y="31952"/>
                    <a:pt x="19480" y="19480"/>
                  </a:cubicBezTo>
                  <a:cubicBezTo>
                    <a:pt x="31952" y="7007"/>
                    <a:pt x="48868" y="0"/>
                    <a:pt x="66507" y="0"/>
                  </a:cubicBezTo>
                  <a:close/>
                </a:path>
              </a:pathLst>
            </a:custGeom>
            <a:solidFill>
              <a:srgbClr val="FFF5AC"/>
            </a:solidFill>
          </p:spPr>
        </p:sp>
        <p:sp>
          <p:nvSpPr>
            <p:cNvPr id="51" name="TextBox 5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5592368" y="4463933"/>
            <a:ext cx="4307068" cy="2640325"/>
            <a:chOff x="0" y="0"/>
            <a:chExt cx="1543556" cy="946233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1543556" cy="946233"/>
            </a:xfrm>
            <a:custGeom>
              <a:avLst/>
              <a:gdLst/>
              <a:ahLst/>
              <a:cxnLst/>
              <a:rect l="l" t="t" r="r" b="b"/>
              <a:pathLst>
                <a:path w="1543556" h="946233">
                  <a:moveTo>
                    <a:pt x="66507" y="0"/>
                  </a:moveTo>
                  <a:lnTo>
                    <a:pt x="1477049" y="0"/>
                  </a:lnTo>
                  <a:cubicBezTo>
                    <a:pt x="1494687" y="0"/>
                    <a:pt x="1511604" y="7007"/>
                    <a:pt x="1524076" y="19480"/>
                  </a:cubicBezTo>
                  <a:cubicBezTo>
                    <a:pt x="1536549" y="31952"/>
                    <a:pt x="1543556" y="48868"/>
                    <a:pt x="1543556" y="66507"/>
                  </a:cubicBezTo>
                  <a:lnTo>
                    <a:pt x="1543556" y="879726"/>
                  </a:lnTo>
                  <a:cubicBezTo>
                    <a:pt x="1543556" y="897364"/>
                    <a:pt x="1536549" y="914281"/>
                    <a:pt x="1524076" y="926753"/>
                  </a:cubicBezTo>
                  <a:cubicBezTo>
                    <a:pt x="1511604" y="939226"/>
                    <a:pt x="1494687" y="946233"/>
                    <a:pt x="1477049" y="946233"/>
                  </a:cubicBezTo>
                  <a:lnTo>
                    <a:pt x="66507" y="946233"/>
                  </a:lnTo>
                  <a:cubicBezTo>
                    <a:pt x="48868" y="946233"/>
                    <a:pt x="31952" y="939226"/>
                    <a:pt x="19480" y="926753"/>
                  </a:cubicBezTo>
                  <a:cubicBezTo>
                    <a:pt x="7007" y="914281"/>
                    <a:pt x="0" y="897364"/>
                    <a:pt x="0" y="879726"/>
                  </a:cubicBezTo>
                  <a:lnTo>
                    <a:pt x="0" y="66507"/>
                  </a:lnTo>
                  <a:cubicBezTo>
                    <a:pt x="0" y="48868"/>
                    <a:pt x="7007" y="31952"/>
                    <a:pt x="19480" y="19480"/>
                  </a:cubicBezTo>
                  <a:cubicBezTo>
                    <a:pt x="31952" y="7007"/>
                    <a:pt x="48868" y="0"/>
                    <a:pt x="66507" y="0"/>
                  </a:cubicBezTo>
                  <a:close/>
                </a:path>
              </a:pathLst>
            </a:custGeom>
            <a:solidFill>
              <a:srgbClr val="FFF5AC"/>
            </a:solidFill>
          </p:spPr>
        </p:sp>
        <p:sp>
          <p:nvSpPr>
            <p:cNvPr id="54" name="TextBox 5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55" name="TextBox 55"/>
          <p:cNvSpPr txBox="1"/>
          <p:nvPr/>
        </p:nvSpPr>
        <p:spPr>
          <a:xfrm>
            <a:off x="1010922" y="4597283"/>
            <a:ext cx="1898612" cy="273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家庭でできること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5890246" y="4616676"/>
            <a:ext cx="2589442" cy="273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 err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食品メーカーの取り組み</a:t>
            </a:r>
            <a:endParaRPr lang="en-US" sz="18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1108323" y="4499203"/>
            <a:ext cx="381000" cy="15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かてい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5861568" y="4499203"/>
            <a:ext cx="704332" cy="153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dirty="0" err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しょくひん</a:t>
            </a:r>
            <a:endParaRPr lang="en-US" sz="10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7582803" y="4499203"/>
            <a:ext cx="127099" cy="15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8008439" y="4499203"/>
            <a:ext cx="127099" cy="15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94</Words>
  <Application>Microsoft Office PowerPoint</Application>
  <PresentationFormat>ユーザー設定</PresentationFormat>
  <Paragraphs>73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BIZ UDPゴシック</vt:lpstr>
      <vt:lpstr>Arial</vt:lpstr>
      <vt:lpstr>Calibri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味の素ワークシート＿トウモロコシ</dc:title>
  <dc:creator>y.shimizu</dc:creator>
  <cp:lastModifiedBy>清水 優香子</cp:lastModifiedBy>
  <cp:revision>3</cp:revision>
  <dcterms:created xsi:type="dcterms:W3CDTF">2006-08-16T00:00:00Z</dcterms:created>
  <dcterms:modified xsi:type="dcterms:W3CDTF">2023-06-22T15:12:34Z</dcterms:modified>
  <dc:identifier>DAFmh8V4_08</dc:identifier>
</cp:coreProperties>
</file>