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58" r:id="rId4"/>
  </p:sldIdLst>
  <p:sldSz cx="10693400" cy="7556500"/>
  <p:notesSz cx="6858000" cy="9144000"/>
  <p:embeddedFontLst>
    <p:embeddedFont>
      <p:font typeface="BIZ UDPゴシック" panose="020B0400000000000000" pitchFamily="50" charset="-128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12" d="100"/>
          <a:sy n="112" d="100"/>
        </p:scale>
        <p:origin x="3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8756" y="238224"/>
            <a:ext cx="10154488" cy="7083553"/>
            <a:chOff x="0" y="0"/>
            <a:chExt cx="3639139" cy="25385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9139" cy="2538585"/>
            </a:xfrm>
            <a:custGeom>
              <a:avLst/>
              <a:gdLst/>
              <a:ahLst/>
              <a:cxnLst/>
              <a:rect l="l" t="t" r="r" b="b"/>
              <a:pathLst>
                <a:path w="3639139" h="2538585">
                  <a:moveTo>
                    <a:pt x="0" y="0"/>
                  </a:moveTo>
                  <a:lnTo>
                    <a:pt x="3639139" y="0"/>
                  </a:lnTo>
                  <a:lnTo>
                    <a:pt x="3639139" y="2538585"/>
                  </a:lnTo>
                  <a:lnTo>
                    <a:pt x="0" y="25385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5890246" y="447393"/>
            <a:ext cx="4236385" cy="503329"/>
          </a:xfrm>
          <a:custGeom>
            <a:avLst/>
            <a:gdLst/>
            <a:ahLst/>
            <a:cxnLst/>
            <a:rect l="l" t="t" r="r" b="b"/>
            <a:pathLst>
              <a:path w="1518225" h="180382">
                <a:moveTo>
                  <a:pt x="67617" y="0"/>
                </a:moveTo>
                <a:lnTo>
                  <a:pt x="1450608" y="0"/>
                </a:lnTo>
                <a:cubicBezTo>
                  <a:pt x="1468541" y="0"/>
                  <a:pt x="1485739" y="7124"/>
                  <a:pt x="1498420" y="19805"/>
                </a:cubicBezTo>
                <a:cubicBezTo>
                  <a:pt x="1511101" y="32485"/>
                  <a:pt x="1518225" y="49684"/>
                  <a:pt x="1518225" y="67617"/>
                </a:cubicBezTo>
                <a:lnTo>
                  <a:pt x="1518225" y="112765"/>
                </a:lnTo>
                <a:cubicBezTo>
                  <a:pt x="1518225" y="130698"/>
                  <a:pt x="1511101" y="147897"/>
                  <a:pt x="1498420" y="160577"/>
                </a:cubicBezTo>
                <a:cubicBezTo>
                  <a:pt x="1485739" y="173258"/>
                  <a:pt x="1468541" y="180382"/>
                  <a:pt x="1450608" y="180382"/>
                </a:cubicBezTo>
                <a:lnTo>
                  <a:pt x="67617" y="180382"/>
                </a:lnTo>
                <a:cubicBezTo>
                  <a:pt x="49684" y="180382"/>
                  <a:pt x="32485" y="173258"/>
                  <a:pt x="19805" y="160577"/>
                </a:cubicBezTo>
                <a:cubicBezTo>
                  <a:pt x="7124" y="147897"/>
                  <a:pt x="0" y="130698"/>
                  <a:pt x="0" y="112765"/>
                </a:cubicBezTo>
                <a:lnTo>
                  <a:pt x="0" y="67617"/>
                </a:lnTo>
                <a:cubicBezTo>
                  <a:pt x="0" y="49684"/>
                  <a:pt x="7124" y="32485"/>
                  <a:pt x="19805" y="19805"/>
                </a:cubicBezTo>
                <a:cubicBezTo>
                  <a:pt x="32485" y="7124"/>
                  <a:pt x="49684" y="0"/>
                  <a:pt x="67617" y="0"/>
                </a:cubicBezTo>
                <a:close/>
              </a:path>
            </a:pathLst>
          </a:custGeom>
          <a:solidFill>
            <a:srgbClr val="FFCDCD"/>
          </a:solidFill>
        </p:spPr>
      </p:sp>
      <p:sp>
        <p:nvSpPr>
          <p:cNvPr id="8" name="AutoShape 8"/>
          <p:cNvSpPr/>
          <p:nvPr/>
        </p:nvSpPr>
        <p:spPr>
          <a:xfrm>
            <a:off x="463547" y="852409"/>
            <a:ext cx="3263917" cy="0"/>
          </a:xfrm>
          <a:prstGeom prst="line">
            <a:avLst/>
          </a:prstGeom>
          <a:ln w="38100" cap="flat">
            <a:solidFill>
              <a:srgbClr val="FFCDCD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386010" y="5254125"/>
            <a:ext cx="3012778" cy="614269"/>
            <a:chOff x="0" y="0"/>
            <a:chExt cx="1079712" cy="1802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9712" cy="180249"/>
            </a:xfrm>
            <a:custGeom>
              <a:avLst/>
              <a:gdLst/>
              <a:ahLst/>
              <a:cxnLst/>
              <a:rect l="l" t="t" r="r" b="b"/>
              <a:pathLst>
                <a:path w="1079712" h="180249">
                  <a:moveTo>
                    <a:pt x="90124" y="0"/>
                  </a:moveTo>
                  <a:lnTo>
                    <a:pt x="989587" y="0"/>
                  </a:lnTo>
                  <a:cubicBezTo>
                    <a:pt x="1013490" y="0"/>
                    <a:pt x="1036413" y="9495"/>
                    <a:pt x="1053315" y="26397"/>
                  </a:cubicBezTo>
                  <a:cubicBezTo>
                    <a:pt x="1070216" y="43298"/>
                    <a:pt x="1079712" y="66222"/>
                    <a:pt x="1079712" y="90124"/>
                  </a:cubicBezTo>
                  <a:lnTo>
                    <a:pt x="1079712" y="90124"/>
                  </a:lnTo>
                  <a:cubicBezTo>
                    <a:pt x="1079712" y="114027"/>
                    <a:pt x="1070216" y="136950"/>
                    <a:pt x="1053315" y="153852"/>
                  </a:cubicBezTo>
                  <a:cubicBezTo>
                    <a:pt x="1036413" y="170754"/>
                    <a:pt x="1013490" y="180249"/>
                    <a:pt x="989587" y="180249"/>
                  </a:cubicBezTo>
                  <a:lnTo>
                    <a:pt x="90124" y="180249"/>
                  </a:lnTo>
                  <a:cubicBezTo>
                    <a:pt x="66222" y="180249"/>
                    <a:pt x="43298" y="170754"/>
                    <a:pt x="26397" y="153852"/>
                  </a:cubicBezTo>
                  <a:cubicBezTo>
                    <a:pt x="9495" y="136950"/>
                    <a:pt x="0" y="114027"/>
                    <a:pt x="0" y="90124"/>
                  </a:cubicBezTo>
                  <a:lnTo>
                    <a:pt x="0" y="90124"/>
                  </a:lnTo>
                  <a:cubicBezTo>
                    <a:pt x="0" y="66222"/>
                    <a:pt x="9495" y="43298"/>
                    <a:pt x="26397" y="26397"/>
                  </a:cubicBezTo>
                  <a:cubicBezTo>
                    <a:pt x="43298" y="9495"/>
                    <a:pt x="66222" y="0"/>
                    <a:pt x="90124" y="0"/>
                  </a:cubicBezTo>
                  <a:close/>
                </a:path>
              </a:pathLst>
            </a:custGeom>
            <a:solidFill>
              <a:srgbClr val="FFCDC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>
            <a:off x="3509973" y="5031507"/>
            <a:ext cx="6616658" cy="0"/>
          </a:xfrm>
          <a:prstGeom prst="line">
            <a:avLst/>
          </a:prstGeom>
          <a:ln w="38100" cap="flat">
            <a:solidFill>
              <a:srgbClr val="FBC16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6311387" y="579166"/>
            <a:ext cx="1185896" cy="241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年　　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16650" y="418818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99300" y="418818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くみ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18270" y="507606"/>
            <a:ext cx="3309053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ja-JP" altLang="en-US" sz="18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野菜の出身地</a:t>
            </a:r>
            <a:r>
              <a:rPr lang="en-US" sz="18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について</a:t>
            </a:r>
            <a:r>
              <a:rPr lang="ja-JP" altLang="en-US" sz="18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調べる①</a:t>
            </a:r>
            <a:endParaRPr lang="en-US" sz="18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23296" y="5410616"/>
            <a:ext cx="2512214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ja-JP" altLang="en-US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調べて</a:t>
            </a:r>
            <a:r>
              <a:rPr lang="en-US" sz="18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気づいたこと</a:t>
            </a:r>
            <a:endParaRPr lang="en-US" sz="18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611510" y="5279169"/>
            <a:ext cx="127099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974168-7130-1AB2-D952-436153B0240F}"/>
              </a:ext>
            </a:extLst>
          </p:cNvPr>
          <p:cNvSpPr txBox="1"/>
          <p:nvPr/>
        </p:nvSpPr>
        <p:spPr>
          <a:xfrm>
            <a:off x="2679700" y="348531"/>
            <a:ext cx="299477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しら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BEFCE2CF-8A22-5BAF-28BF-A873780119EE}"/>
              </a:ext>
            </a:extLst>
          </p:cNvPr>
          <p:cNvSpPr txBox="1"/>
          <p:nvPr/>
        </p:nvSpPr>
        <p:spPr>
          <a:xfrm>
            <a:off x="854833" y="5279169"/>
            <a:ext cx="299477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しら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id="{FEBBA695-4638-AFD1-DFE0-BDBA6CA68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909643"/>
              </p:ext>
            </p:extLst>
          </p:nvPr>
        </p:nvGraphicFramePr>
        <p:xfrm>
          <a:off x="481232" y="1398674"/>
          <a:ext cx="9746630" cy="3632833"/>
        </p:xfrm>
        <a:graphic>
          <a:graphicData uri="http://schemas.openxmlformats.org/drawingml/2006/table">
            <a:tbl>
              <a:tblPr/>
              <a:tblGrid>
                <a:gridCol w="1949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9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9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9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spc="180" dirty="0" err="1">
                          <a:solidFill>
                            <a:srgbClr val="00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調べた野菜</a:t>
                      </a: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spc="237">
                          <a:solidFill>
                            <a:srgbClr val="00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出身地（予想）</a:t>
                      </a: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出 身 地</a:t>
                      </a: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spc="115">
                          <a:solidFill>
                            <a:srgbClr val="00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育ちやすい気候</a:t>
                      </a: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spc="285">
                          <a:solidFill>
                            <a:srgbClr val="00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有名な料理</a:t>
                      </a: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67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TextBox 3">
            <a:extLst>
              <a:ext uri="{FF2B5EF4-FFF2-40B4-BE49-F238E27FC236}">
                <a16:creationId xmlns:a16="http://schemas.microsoft.com/office/drawing/2014/main" id="{C560B2AD-B99D-4F7F-37F0-8FBF9A7C406B}"/>
              </a:ext>
            </a:extLst>
          </p:cNvPr>
          <p:cNvSpPr txBox="1"/>
          <p:nvPr/>
        </p:nvSpPr>
        <p:spPr>
          <a:xfrm>
            <a:off x="996343" y="1462635"/>
            <a:ext cx="228600" cy="15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ea typeface="M Plus Rounded Black"/>
              </a:rPr>
              <a:t>しら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41871FD1-4F22-10EC-4F07-E3550674DD03}"/>
              </a:ext>
            </a:extLst>
          </p:cNvPr>
          <p:cNvSpPr txBox="1"/>
          <p:nvPr/>
        </p:nvSpPr>
        <p:spPr>
          <a:xfrm>
            <a:off x="1536503" y="1462635"/>
            <a:ext cx="342900" cy="15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ea typeface="M Plus Rounded Black"/>
              </a:rPr>
              <a:t>やさい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5CB9B122-6AE3-6186-B828-A4F882BBCBB0}"/>
              </a:ext>
            </a:extLst>
          </p:cNvPr>
          <p:cNvSpPr txBox="1"/>
          <p:nvPr/>
        </p:nvSpPr>
        <p:spPr>
          <a:xfrm>
            <a:off x="2741661" y="1462635"/>
            <a:ext cx="1143000" cy="15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ea typeface="M Plus Rounded Black"/>
              </a:rPr>
              <a:t>しゅっしんち　よそう</a:t>
            </a: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684B5C2E-5E59-0F62-9F41-F4870D890327}"/>
              </a:ext>
            </a:extLst>
          </p:cNvPr>
          <p:cNvSpPr txBox="1"/>
          <p:nvPr/>
        </p:nvSpPr>
        <p:spPr>
          <a:xfrm>
            <a:off x="5011646" y="1462635"/>
            <a:ext cx="685800" cy="15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ea typeface="M Plus Rounded Black"/>
              </a:rPr>
              <a:t>しゅっしんち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DDB7149E-AA4E-64E3-B7AE-5F6895A86757}"/>
              </a:ext>
            </a:extLst>
          </p:cNvPr>
          <p:cNvSpPr txBox="1"/>
          <p:nvPr/>
        </p:nvSpPr>
        <p:spPr>
          <a:xfrm>
            <a:off x="6664259" y="1462635"/>
            <a:ext cx="228600" cy="15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ea typeface="M Plus Rounded Black"/>
              </a:rPr>
              <a:t>そだ</a:t>
            </a: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F5F61E39-8D75-41D1-0A87-0E7D7153A0B7}"/>
              </a:ext>
            </a:extLst>
          </p:cNvPr>
          <p:cNvSpPr txBox="1"/>
          <p:nvPr/>
        </p:nvSpPr>
        <p:spPr>
          <a:xfrm>
            <a:off x="7531695" y="1462635"/>
            <a:ext cx="342900" cy="15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ea typeface="M Plus Rounded Black"/>
              </a:rPr>
              <a:t>きこう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0F05AAE5-B0DE-661F-48AE-DBCD6B5C198D}"/>
              </a:ext>
            </a:extLst>
          </p:cNvPr>
          <p:cNvSpPr txBox="1"/>
          <p:nvPr/>
        </p:nvSpPr>
        <p:spPr>
          <a:xfrm>
            <a:off x="8722320" y="1462635"/>
            <a:ext cx="457200" cy="15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ea typeface="M Plus Rounded Black"/>
              </a:rPr>
              <a:t>ゆうめい</a:t>
            </a: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84E77027-1539-95B8-00A6-AECDA3F5E7AD}"/>
              </a:ext>
            </a:extLst>
          </p:cNvPr>
          <p:cNvSpPr txBox="1"/>
          <p:nvPr/>
        </p:nvSpPr>
        <p:spPr>
          <a:xfrm>
            <a:off x="9278846" y="1462635"/>
            <a:ext cx="457200" cy="15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ea typeface="M Plus Rounded Black"/>
              </a:rPr>
              <a:t>りょうり</a:t>
            </a:r>
          </a:p>
        </p:txBody>
      </p:sp>
      <p:sp>
        <p:nvSpPr>
          <p:cNvPr id="37" name="AutoShape 8">
            <a:extLst>
              <a:ext uri="{FF2B5EF4-FFF2-40B4-BE49-F238E27FC236}">
                <a16:creationId xmlns:a16="http://schemas.microsoft.com/office/drawing/2014/main" id="{95C5DF04-BAF6-1E51-01D2-14CEFEF078B1}"/>
              </a:ext>
            </a:extLst>
          </p:cNvPr>
          <p:cNvSpPr/>
          <p:nvPr/>
        </p:nvSpPr>
        <p:spPr>
          <a:xfrm flipV="1">
            <a:off x="3532268" y="5577771"/>
            <a:ext cx="6616658" cy="29279"/>
          </a:xfrm>
          <a:prstGeom prst="line">
            <a:avLst/>
          </a:prstGeom>
          <a:ln w="38100" cap="flat">
            <a:solidFill>
              <a:srgbClr val="FFCDCD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8" name="TextBox 20">
            <a:extLst>
              <a:ext uri="{FF2B5EF4-FFF2-40B4-BE49-F238E27FC236}">
                <a16:creationId xmlns:a16="http://schemas.microsoft.com/office/drawing/2014/main" id="{0FA83B29-E837-5B86-FDD5-B6DB1A38C443}"/>
              </a:ext>
            </a:extLst>
          </p:cNvPr>
          <p:cNvSpPr txBox="1"/>
          <p:nvPr/>
        </p:nvSpPr>
        <p:spPr>
          <a:xfrm>
            <a:off x="477333" y="354487"/>
            <a:ext cx="449767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やさい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TextBox 20">
            <a:extLst>
              <a:ext uri="{FF2B5EF4-FFF2-40B4-BE49-F238E27FC236}">
                <a16:creationId xmlns:a16="http://schemas.microsoft.com/office/drawing/2014/main" id="{447002DB-D3CD-49EF-CE1B-7F78BE702AD2}"/>
              </a:ext>
            </a:extLst>
          </p:cNvPr>
          <p:cNvSpPr txBox="1"/>
          <p:nvPr/>
        </p:nvSpPr>
        <p:spPr>
          <a:xfrm>
            <a:off x="1079500" y="352743"/>
            <a:ext cx="866363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しゅっしんち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68756" y="238224"/>
            <a:ext cx="10154488" cy="7083553"/>
          </a:xfrm>
          <a:custGeom>
            <a:avLst/>
            <a:gdLst/>
            <a:ahLst/>
            <a:cxnLst/>
            <a:rect l="l" t="t" r="r" b="b"/>
            <a:pathLst>
              <a:path w="3639139" h="2538585">
                <a:moveTo>
                  <a:pt x="0" y="0"/>
                </a:moveTo>
                <a:lnTo>
                  <a:pt x="3639139" y="0"/>
                </a:lnTo>
                <a:lnTo>
                  <a:pt x="3639139" y="2538585"/>
                </a:lnTo>
                <a:lnTo>
                  <a:pt x="0" y="2538585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6" name="Freeform 6"/>
          <p:cNvSpPr/>
          <p:nvPr/>
        </p:nvSpPr>
        <p:spPr>
          <a:xfrm>
            <a:off x="5890246" y="447393"/>
            <a:ext cx="4236385" cy="503329"/>
          </a:xfrm>
          <a:custGeom>
            <a:avLst/>
            <a:gdLst/>
            <a:ahLst/>
            <a:cxnLst/>
            <a:rect l="l" t="t" r="r" b="b"/>
            <a:pathLst>
              <a:path w="1518225" h="180382">
                <a:moveTo>
                  <a:pt x="67617" y="0"/>
                </a:moveTo>
                <a:lnTo>
                  <a:pt x="1450608" y="0"/>
                </a:lnTo>
                <a:cubicBezTo>
                  <a:pt x="1468541" y="0"/>
                  <a:pt x="1485739" y="7124"/>
                  <a:pt x="1498420" y="19805"/>
                </a:cubicBezTo>
                <a:cubicBezTo>
                  <a:pt x="1511101" y="32485"/>
                  <a:pt x="1518225" y="49684"/>
                  <a:pt x="1518225" y="67617"/>
                </a:cubicBezTo>
                <a:lnTo>
                  <a:pt x="1518225" y="112765"/>
                </a:lnTo>
                <a:cubicBezTo>
                  <a:pt x="1518225" y="130698"/>
                  <a:pt x="1511101" y="147897"/>
                  <a:pt x="1498420" y="160577"/>
                </a:cubicBezTo>
                <a:cubicBezTo>
                  <a:pt x="1485739" y="173258"/>
                  <a:pt x="1468541" y="180382"/>
                  <a:pt x="1450608" y="180382"/>
                </a:cubicBezTo>
                <a:lnTo>
                  <a:pt x="67617" y="180382"/>
                </a:lnTo>
                <a:cubicBezTo>
                  <a:pt x="49684" y="180382"/>
                  <a:pt x="32485" y="173258"/>
                  <a:pt x="19805" y="160577"/>
                </a:cubicBezTo>
                <a:cubicBezTo>
                  <a:pt x="7124" y="147897"/>
                  <a:pt x="0" y="130698"/>
                  <a:pt x="0" y="112765"/>
                </a:cubicBezTo>
                <a:lnTo>
                  <a:pt x="0" y="67617"/>
                </a:lnTo>
                <a:cubicBezTo>
                  <a:pt x="0" y="49684"/>
                  <a:pt x="7124" y="32485"/>
                  <a:pt x="19805" y="19805"/>
                </a:cubicBezTo>
                <a:cubicBezTo>
                  <a:pt x="32485" y="7124"/>
                  <a:pt x="49684" y="0"/>
                  <a:pt x="67617" y="0"/>
                </a:cubicBezTo>
                <a:close/>
              </a:path>
            </a:pathLst>
          </a:custGeom>
          <a:solidFill>
            <a:srgbClr val="FFCDCD"/>
          </a:solidFill>
        </p:spPr>
      </p:sp>
      <p:sp>
        <p:nvSpPr>
          <p:cNvPr id="8" name="AutoShape 8"/>
          <p:cNvSpPr/>
          <p:nvPr/>
        </p:nvSpPr>
        <p:spPr>
          <a:xfrm>
            <a:off x="463547" y="852409"/>
            <a:ext cx="3263917" cy="0"/>
          </a:xfrm>
          <a:prstGeom prst="line">
            <a:avLst/>
          </a:prstGeom>
          <a:ln w="38100" cap="flat">
            <a:solidFill>
              <a:srgbClr val="FFCDCD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6311387" y="579166"/>
            <a:ext cx="1185896" cy="241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年　　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16650" y="418818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99300" y="418818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くみ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18270" y="507606"/>
            <a:ext cx="3309053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ja-JP" altLang="en-US" sz="18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野菜の出身地</a:t>
            </a:r>
            <a:r>
              <a:rPr lang="en-US" sz="18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について</a:t>
            </a:r>
            <a:r>
              <a:rPr lang="ja-JP" altLang="en-US" sz="18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調べる②</a:t>
            </a:r>
            <a:endParaRPr lang="en-US" sz="18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974168-7130-1AB2-D952-436153B0240F}"/>
              </a:ext>
            </a:extLst>
          </p:cNvPr>
          <p:cNvSpPr txBox="1"/>
          <p:nvPr/>
        </p:nvSpPr>
        <p:spPr>
          <a:xfrm>
            <a:off x="2679700" y="348531"/>
            <a:ext cx="299477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しら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 descr="マップ&#10;&#10;自動的に生成された説明">
            <a:extLst>
              <a:ext uri="{FF2B5EF4-FFF2-40B4-BE49-F238E27FC236}">
                <a16:creationId xmlns:a16="http://schemas.microsoft.com/office/drawing/2014/main" id="{25856342-9170-15F0-19DB-FA970CEE1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434507"/>
            <a:ext cx="8839200" cy="5524500"/>
          </a:xfrm>
          <a:prstGeom prst="rect">
            <a:avLst/>
          </a:prstGeom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99E7D627-1E20-11FB-5C31-B53807FD6D60}"/>
              </a:ext>
            </a:extLst>
          </p:cNvPr>
          <p:cNvSpPr txBox="1"/>
          <p:nvPr/>
        </p:nvSpPr>
        <p:spPr>
          <a:xfrm>
            <a:off x="477333" y="354487"/>
            <a:ext cx="449767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やさい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867DD2E1-B972-9028-C2FF-D86240FED8B1}"/>
              </a:ext>
            </a:extLst>
          </p:cNvPr>
          <p:cNvSpPr txBox="1"/>
          <p:nvPr/>
        </p:nvSpPr>
        <p:spPr>
          <a:xfrm>
            <a:off x="1079500" y="352743"/>
            <a:ext cx="866363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しゅっしんち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064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8756" y="238224"/>
            <a:ext cx="10154488" cy="7083553"/>
            <a:chOff x="0" y="0"/>
            <a:chExt cx="3639139" cy="25385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9139" cy="2538585"/>
            </a:xfrm>
            <a:custGeom>
              <a:avLst/>
              <a:gdLst/>
              <a:ahLst/>
              <a:cxnLst/>
              <a:rect l="l" t="t" r="r" b="b"/>
              <a:pathLst>
                <a:path w="3639139" h="2538585">
                  <a:moveTo>
                    <a:pt x="0" y="0"/>
                  </a:moveTo>
                  <a:lnTo>
                    <a:pt x="3639139" y="0"/>
                  </a:lnTo>
                  <a:lnTo>
                    <a:pt x="3639139" y="2538585"/>
                  </a:lnTo>
                  <a:lnTo>
                    <a:pt x="0" y="25385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5890246" y="447393"/>
            <a:ext cx="4236385" cy="503329"/>
          </a:xfrm>
          <a:custGeom>
            <a:avLst/>
            <a:gdLst/>
            <a:ahLst/>
            <a:cxnLst/>
            <a:rect l="l" t="t" r="r" b="b"/>
            <a:pathLst>
              <a:path w="1518225" h="180382">
                <a:moveTo>
                  <a:pt x="67617" y="0"/>
                </a:moveTo>
                <a:lnTo>
                  <a:pt x="1450608" y="0"/>
                </a:lnTo>
                <a:cubicBezTo>
                  <a:pt x="1468541" y="0"/>
                  <a:pt x="1485739" y="7124"/>
                  <a:pt x="1498420" y="19805"/>
                </a:cubicBezTo>
                <a:cubicBezTo>
                  <a:pt x="1511101" y="32485"/>
                  <a:pt x="1518225" y="49684"/>
                  <a:pt x="1518225" y="67617"/>
                </a:cubicBezTo>
                <a:lnTo>
                  <a:pt x="1518225" y="112765"/>
                </a:lnTo>
                <a:cubicBezTo>
                  <a:pt x="1518225" y="130698"/>
                  <a:pt x="1511101" y="147897"/>
                  <a:pt x="1498420" y="160577"/>
                </a:cubicBezTo>
                <a:cubicBezTo>
                  <a:pt x="1485739" y="173258"/>
                  <a:pt x="1468541" y="180382"/>
                  <a:pt x="1450608" y="180382"/>
                </a:cubicBezTo>
                <a:lnTo>
                  <a:pt x="67617" y="180382"/>
                </a:lnTo>
                <a:cubicBezTo>
                  <a:pt x="49684" y="180382"/>
                  <a:pt x="32485" y="173258"/>
                  <a:pt x="19805" y="160577"/>
                </a:cubicBezTo>
                <a:cubicBezTo>
                  <a:pt x="7124" y="147897"/>
                  <a:pt x="0" y="130698"/>
                  <a:pt x="0" y="112765"/>
                </a:cubicBezTo>
                <a:lnTo>
                  <a:pt x="0" y="67617"/>
                </a:lnTo>
                <a:cubicBezTo>
                  <a:pt x="0" y="49684"/>
                  <a:pt x="7124" y="32485"/>
                  <a:pt x="19805" y="19805"/>
                </a:cubicBezTo>
                <a:cubicBezTo>
                  <a:pt x="32485" y="7124"/>
                  <a:pt x="49684" y="0"/>
                  <a:pt x="67617" y="0"/>
                </a:cubicBezTo>
                <a:close/>
              </a:path>
            </a:pathLst>
          </a:custGeom>
          <a:solidFill>
            <a:srgbClr val="FFCDCD"/>
          </a:solidFill>
        </p:spPr>
      </p:sp>
      <p:sp>
        <p:nvSpPr>
          <p:cNvPr id="8" name="AutoShape 8"/>
          <p:cNvSpPr/>
          <p:nvPr/>
        </p:nvSpPr>
        <p:spPr>
          <a:xfrm flipV="1">
            <a:off x="463547" y="820322"/>
            <a:ext cx="4339608" cy="32087"/>
          </a:xfrm>
          <a:prstGeom prst="line">
            <a:avLst/>
          </a:prstGeom>
          <a:ln w="38100" cap="flat">
            <a:solidFill>
              <a:srgbClr val="FFCDCD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302108" y="5988050"/>
            <a:ext cx="3012778" cy="614269"/>
            <a:chOff x="0" y="0"/>
            <a:chExt cx="1079712" cy="1802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9712" cy="180249"/>
            </a:xfrm>
            <a:custGeom>
              <a:avLst/>
              <a:gdLst/>
              <a:ahLst/>
              <a:cxnLst/>
              <a:rect l="l" t="t" r="r" b="b"/>
              <a:pathLst>
                <a:path w="1079712" h="180249">
                  <a:moveTo>
                    <a:pt x="90124" y="0"/>
                  </a:moveTo>
                  <a:lnTo>
                    <a:pt x="989587" y="0"/>
                  </a:lnTo>
                  <a:cubicBezTo>
                    <a:pt x="1013490" y="0"/>
                    <a:pt x="1036413" y="9495"/>
                    <a:pt x="1053315" y="26397"/>
                  </a:cubicBezTo>
                  <a:cubicBezTo>
                    <a:pt x="1070216" y="43298"/>
                    <a:pt x="1079712" y="66222"/>
                    <a:pt x="1079712" y="90124"/>
                  </a:cubicBezTo>
                  <a:lnTo>
                    <a:pt x="1079712" y="90124"/>
                  </a:lnTo>
                  <a:cubicBezTo>
                    <a:pt x="1079712" y="114027"/>
                    <a:pt x="1070216" y="136950"/>
                    <a:pt x="1053315" y="153852"/>
                  </a:cubicBezTo>
                  <a:cubicBezTo>
                    <a:pt x="1036413" y="170754"/>
                    <a:pt x="1013490" y="180249"/>
                    <a:pt x="989587" y="180249"/>
                  </a:cubicBezTo>
                  <a:lnTo>
                    <a:pt x="90124" y="180249"/>
                  </a:lnTo>
                  <a:cubicBezTo>
                    <a:pt x="66222" y="180249"/>
                    <a:pt x="43298" y="170754"/>
                    <a:pt x="26397" y="153852"/>
                  </a:cubicBezTo>
                  <a:cubicBezTo>
                    <a:pt x="9495" y="136950"/>
                    <a:pt x="0" y="114027"/>
                    <a:pt x="0" y="90124"/>
                  </a:cubicBezTo>
                  <a:lnTo>
                    <a:pt x="0" y="90124"/>
                  </a:lnTo>
                  <a:cubicBezTo>
                    <a:pt x="0" y="66222"/>
                    <a:pt x="9495" y="43298"/>
                    <a:pt x="26397" y="26397"/>
                  </a:cubicBezTo>
                  <a:cubicBezTo>
                    <a:pt x="43298" y="9495"/>
                    <a:pt x="66222" y="0"/>
                    <a:pt x="90124" y="0"/>
                  </a:cubicBezTo>
                  <a:close/>
                </a:path>
              </a:pathLst>
            </a:custGeom>
            <a:solidFill>
              <a:srgbClr val="FFCDC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311387" y="579166"/>
            <a:ext cx="1185896" cy="241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年　　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16650" y="418818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99300" y="418818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くみ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18269" y="507606"/>
            <a:ext cx="4236385" cy="273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ja-JP" altLang="en-US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世界</a:t>
            </a:r>
            <a:r>
              <a:rPr lang="ja-JP" altLang="en-US" sz="18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の野菜を使った料理</a:t>
            </a:r>
            <a:r>
              <a:rPr lang="en-US" sz="18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について</a:t>
            </a:r>
            <a:r>
              <a:rPr lang="ja-JP" altLang="en-US" sz="18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調べる</a:t>
            </a:r>
            <a:endParaRPr lang="en-US" sz="18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39394" y="6144541"/>
            <a:ext cx="2512214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ja-JP" altLang="en-US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調べて</a:t>
            </a:r>
            <a:r>
              <a:rPr lang="en-US" sz="18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気づいたこと</a:t>
            </a:r>
            <a:endParaRPr lang="en-US" sz="18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527608" y="6013094"/>
            <a:ext cx="127099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974168-7130-1AB2-D952-436153B0240F}"/>
              </a:ext>
            </a:extLst>
          </p:cNvPr>
          <p:cNvSpPr txBox="1"/>
          <p:nvPr/>
        </p:nvSpPr>
        <p:spPr>
          <a:xfrm>
            <a:off x="3843620" y="354023"/>
            <a:ext cx="299477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しら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BEFCE2CF-8A22-5BAF-28BF-A873780119EE}"/>
              </a:ext>
            </a:extLst>
          </p:cNvPr>
          <p:cNvSpPr txBox="1"/>
          <p:nvPr/>
        </p:nvSpPr>
        <p:spPr>
          <a:xfrm>
            <a:off x="770931" y="6013094"/>
            <a:ext cx="299477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しら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AutoShape 8">
            <a:extLst>
              <a:ext uri="{FF2B5EF4-FFF2-40B4-BE49-F238E27FC236}">
                <a16:creationId xmlns:a16="http://schemas.microsoft.com/office/drawing/2014/main" id="{95C5DF04-BAF6-1E51-01D2-14CEFEF078B1}"/>
              </a:ext>
            </a:extLst>
          </p:cNvPr>
          <p:cNvSpPr/>
          <p:nvPr/>
        </p:nvSpPr>
        <p:spPr>
          <a:xfrm flipV="1">
            <a:off x="3481553" y="6139771"/>
            <a:ext cx="6616658" cy="29279"/>
          </a:xfrm>
          <a:prstGeom prst="line">
            <a:avLst/>
          </a:prstGeom>
          <a:ln w="38100" cap="flat">
            <a:solidFill>
              <a:srgbClr val="FFCDCD"/>
            </a:solidFill>
            <a:prstDash val="sysDot"/>
            <a:headEnd type="none" w="sm" len="sm"/>
            <a:tailEnd type="none" w="sm" len="sm"/>
          </a:ln>
        </p:spPr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936ADC27-818A-9A82-F1DD-893E85989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183139"/>
              </p:ext>
            </p:extLst>
          </p:nvPr>
        </p:nvGraphicFramePr>
        <p:xfrm>
          <a:off x="476872" y="1526543"/>
          <a:ext cx="9746628" cy="4232907"/>
        </p:xfrm>
        <a:graphic>
          <a:graphicData uri="http://schemas.openxmlformats.org/drawingml/2006/table">
            <a:tbl>
              <a:tblPr/>
              <a:tblGrid>
                <a:gridCol w="3248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8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8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415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spc="180">
                          <a:solidFill>
                            <a:srgbClr val="00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国</a:t>
                      </a: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spc="307">
                          <a:solidFill>
                            <a:srgbClr val="00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料理</a:t>
                      </a: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spc="163">
                          <a:solidFill>
                            <a:srgbClr val="00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どんな料理か</a:t>
                      </a: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98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15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15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15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15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15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3">
            <a:extLst>
              <a:ext uri="{FF2B5EF4-FFF2-40B4-BE49-F238E27FC236}">
                <a16:creationId xmlns:a16="http://schemas.microsoft.com/office/drawing/2014/main" id="{4716BB81-F85D-4AAF-E6F9-23931FD92D78}"/>
              </a:ext>
            </a:extLst>
          </p:cNvPr>
          <p:cNvSpPr txBox="1"/>
          <p:nvPr/>
        </p:nvSpPr>
        <p:spPr>
          <a:xfrm>
            <a:off x="5121586" y="1590504"/>
            <a:ext cx="457200" cy="15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ea typeface="M Plus Rounded Black"/>
              </a:rPr>
              <a:t>りょうり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0E3EDE9E-4AB8-2AEF-85A1-29650C8B8F22}"/>
              </a:ext>
            </a:extLst>
          </p:cNvPr>
          <p:cNvSpPr txBox="1"/>
          <p:nvPr/>
        </p:nvSpPr>
        <p:spPr>
          <a:xfrm>
            <a:off x="8519507" y="1590504"/>
            <a:ext cx="457200" cy="15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ea typeface="M Plus Rounded Black"/>
              </a:rPr>
              <a:t>りょうり</a:t>
            </a:r>
          </a:p>
        </p:txBody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65FEA16F-D6C3-C606-A1F0-65E8EE589D4C}"/>
              </a:ext>
            </a:extLst>
          </p:cNvPr>
          <p:cNvSpPr txBox="1"/>
          <p:nvPr/>
        </p:nvSpPr>
        <p:spPr>
          <a:xfrm>
            <a:off x="-317474" y="1008900"/>
            <a:ext cx="3048000" cy="360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調べた野菜</a:t>
            </a:r>
            <a:r>
              <a:rPr lang="en-US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</a:p>
        </p:txBody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id="{DE0898BB-0D06-24DC-8740-C07C0622A9F9}"/>
              </a:ext>
            </a:extLst>
          </p:cNvPr>
          <p:cNvSpPr txBox="1"/>
          <p:nvPr/>
        </p:nvSpPr>
        <p:spPr>
          <a:xfrm>
            <a:off x="1194696" y="967749"/>
            <a:ext cx="571500" cy="143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　さ　い</a:t>
            </a: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AB3227CA-2D64-A0AB-17C1-FC4AF4C8411D}"/>
              </a:ext>
            </a:extLst>
          </p:cNvPr>
          <p:cNvSpPr txBox="1"/>
          <p:nvPr/>
        </p:nvSpPr>
        <p:spPr>
          <a:xfrm>
            <a:off x="1245495" y="348531"/>
            <a:ext cx="397941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やさい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3" name="TextBox 20">
            <a:extLst>
              <a:ext uri="{FF2B5EF4-FFF2-40B4-BE49-F238E27FC236}">
                <a16:creationId xmlns:a16="http://schemas.microsoft.com/office/drawing/2014/main" id="{2D0CD95D-FAC3-0019-660A-417F5DDEB18F}"/>
              </a:ext>
            </a:extLst>
          </p:cNvPr>
          <p:cNvSpPr txBox="1"/>
          <p:nvPr/>
        </p:nvSpPr>
        <p:spPr>
          <a:xfrm>
            <a:off x="539394" y="348531"/>
            <a:ext cx="397941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せかい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B69DBDD4-7789-2565-AED8-5B15919EFDFF}"/>
              </a:ext>
            </a:extLst>
          </p:cNvPr>
          <p:cNvSpPr txBox="1"/>
          <p:nvPr/>
        </p:nvSpPr>
        <p:spPr>
          <a:xfrm>
            <a:off x="2445651" y="336017"/>
            <a:ext cx="569751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りょうり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F1F03F53-5703-AAC6-68FE-1D18D2751677}"/>
              </a:ext>
            </a:extLst>
          </p:cNvPr>
          <p:cNvSpPr txBox="1"/>
          <p:nvPr/>
        </p:nvSpPr>
        <p:spPr>
          <a:xfrm>
            <a:off x="1835337" y="336017"/>
            <a:ext cx="299477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つか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6" name="TextBox 20">
            <a:extLst>
              <a:ext uri="{FF2B5EF4-FFF2-40B4-BE49-F238E27FC236}">
                <a16:creationId xmlns:a16="http://schemas.microsoft.com/office/drawing/2014/main" id="{58A87A8D-8C3A-E45C-0B8E-9F9222C9BFC6}"/>
              </a:ext>
            </a:extLst>
          </p:cNvPr>
          <p:cNvSpPr txBox="1"/>
          <p:nvPr/>
        </p:nvSpPr>
        <p:spPr>
          <a:xfrm>
            <a:off x="539394" y="949789"/>
            <a:ext cx="299477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しら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7" name="TextBox 20">
            <a:extLst>
              <a:ext uri="{FF2B5EF4-FFF2-40B4-BE49-F238E27FC236}">
                <a16:creationId xmlns:a16="http://schemas.microsoft.com/office/drawing/2014/main" id="{155AA88F-9646-6D08-35B2-A7FA91209B66}"/>
              </a:ext>
            </a:extLst>
          </p:cNvPr>
          <p:cNvSpPr txBox="1"/>
          <p:nvPr/>
        </p:nvSpPr>
        <p:spPr>
          <a:xfrm>
            <a:off x="1917700" y="1567188"/>
            <a:ext cx="299477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くに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2300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90</Words>
  <Application>Microsoft Office PowerPoint</Application>
  <PresentationFormat>ユーザー設定</PresentationFormat>
  <Paragraphs>51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Arial</vt:lpstr>
      <vt:lpstr>Calibri</vt:lpstr>
      <vt:lpstr>BIZ UDPゴシック</vt:lpstr>
      <vt:lpstr>Office Theme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味の素ワークシート＿トウモロコシ</dc:title>
  <dc:creator>y.shimizu</dc:creator>
  <cp:lastModifiedBy>清水 優香子</cp:lastModifiedBy>
  <cp:revision>4</cp:revision>
  <dcterms:created xsi:type="dcterms:W3CDTF">2006-08-16T00:00:00Z</dcterms:created>
  <dcterms:modified xsi:type="dcterms:W3CDTF">2023-06-23T01:54:40Z</dcterms:modified>
  <dc:identifier>DAFmh8V4_08</dc:identifier>
</cp:coreProperties>
</file>