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sldIdLst>
    <p:sldId id="271" r:id="rId5"/>
    <p:sldId id="256" r:id="rId6"/>
    <p:sldId id="277" r:id="rId7"/>
    <p:sldId id="288" r:id="rId8"/>
    <p:sldId id="289" r:id="rId9"/>
    <p:sldId id="287" r:id="rId10"/>
    <p:sldId id="274" r:id="rId11"/>
    <p:sldId id="259" r:id="rId12"/>
    <p:sldId id="258" r:id="rId1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9EBF5"/>
    <a:srgbClr val="CFD5EA"/>
    <a:srgbClr val="00B0F0"/>
    <a:srgbClr val="0070C0"/>
    <a:srgbClr val="C55A11"/>
    <a:srgbClr val="D8DBFF"/>
    <a:srgbClr val="AFABAB"/>
    <a:srgbClr val="B5DCFF"/>
    <a:srgbClr val="A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73" autoAdjust="0"/>
    <p:restoredTop sz="94694"/>
  </p:normalViewPr>
  <p:slideViewPr>
    <p:cSldViewPr snapToGrid="0" snapToObjects="1">
      <p:cViewPr varScale="1">
        <p:scale>
          <a:sx n="108" d="100"/>
          <a:sy n="108" d="100"/>
        </p:scale>
        <p:origin x="1866"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D472C1-BD47-2B4D-9B43-339A867A7143}" type="datetimeFigureOut">
              <a:rPr kumimoji="1" lang="ja-JP" altLang="en-US" smtClean="0"/>
              <a:t>2024/6/17</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F80F02-2783-7047-9D56-032D9BF6FCA6}" type="slidenum">
              <a:rPr kumimoji="1" lang="ja-JP" altLang="en-US" smtClean="0"/>
              <a:t>‹#›</a:t>
            </a:fld>
            <a:endParaRPr kumimoji="1" lang="ja-JP" altLang="en-US"/>
          </a:p>
        </p:txBody>
      </p:sp>
    </p:spTree>
    <p:extLst>
      <p:ext uri="{BB962C8B-B14F-4D97-AF65-F5344CB8AC3E}">
        <p14:creationId xmlns:p14="http://schemas.microsoft.com/office/powerpoint/2010/main" val="32922636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80F02-2783-7047-9D56-032D9BF6FCA6}" type="slidenum">
              <a:rPr kumimoji="1" lang="ja-JP" altLang="en-US" smtClean="0"/>
              <a:t>2</a:t>
            </a:fld>
            <a:endParaRPr kumimoji="1" lang="ja-JP" altLang="en-US"/>
          </a:p>
        </p:txBody>
      </p:sp>
    </p:spTree>
    <p:extLst>
      <p:ext uri="{BB962C8B-B14F-4D97-AF65-F5344CB8AC3E}">
        <p14:creationId xmlns:p14="http://schemas.microsoft.com/office/powerpoint/2010/main" val="35825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D5D45-891B-B74A-BE2D-09C8E53ACADF}" type="datetimeFigureOut">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20845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Tree>
    <p:extLst>
      <p:ext uri="{BB962C8B-B14F-4D97-AF65-F5344CB8AC3E}">
        <p14:creationId xmlns:p14="http://schemas.microsoft.com/office/powerpoint/2010/main" val="23603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6095125"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7771569"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Tree>
    <p:extLst>
      <p:ext uri="{BB962C8B-B14F-4D97-AF65-F5344CB8AC3E}">
        <p14:creationId xmlns:p14="http://schemas.microsoft.com/office/powerpoint/2010/main" val="4120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381271" y="1226525"/>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381271" y="2928797"/>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381270" y="4641328"/>
            <a:ext cx="2183381"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8581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242450" y="1292729"/>
            <a:ext cx="2553925" cy="1475204"/>
          </a:xfrm>
          <a:blipFill>
            <a:blip r:embed="rId3"/>
            <a:srcRect/>
            <a:stretch>
              <a:fillRect t="10387" b="10387"/>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242450" y="2986245"/>
            <a:ext cx="2553925" cy="1475204"/>
          </a:xfrm>
          <a:blipFill>
            <a:blip r:embed="rId4"/>
            <a:srcRect/>
            <a:stretch>
              <a:fillRect l="11998" r="11998"/>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242451" y="4741473"/>
            <a:ext cx="2553924" cy="1475204"/>
          </a:xfrm>
          <a:blipFill>
            <a:blip r:embed="rId5"/>
            <a:srcRect/>
            <a:stretch>
              <a:fillRect l="5974" r="597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6573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3390900" y="4000500"/>
            <a:ext cx="2675603" cy="1879600"/>
          </a:xfrm>
          <a:blipFill>
            <a:blip r:embed="rId3"/>
            <a:srcRect/>
            <a:stretch>
              <a:fillRect l="17204" r="1720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3" name="メディア プレースホルダー 2">
            <a:extLst>
              <a:ext uri="{FF2B5EF4-FFF2-40B4-BE49-F238E27FC236}">
                <a16:creationId xmlns:a16="http://schemas.microsoft.com/office/drawing/2014/main" id="{38FFFF76-0345-47C3-807B-F79B9E3D861E}"/>
              </a:ext>
            </a:extLst>
          </p:cNvPr>
          <p:cNvSpPr>
            <a:spLocks noGrp="1"/>
          </p:cNvSpPr>
          <p:nvPr>
            <p:ph type="media" sz="quarter" idx="30" hasCustomPrompt="1"/>
          </p:nvPr>
        </p:nvSpPr>
        <p:spPr>
          <a:xfrm>
            <a:off x="6410325" y="4000500"/>
            <a:ext cx="2674938" cy="1879600"/>
          </a:xfrm>
          <a:blipFill>
            <a:blip r:embed="rId3"/>
            <a:stretch>
              <a:fillRect l="17204" r="17204"/>
            </a:stretch>
          </a:blipFill>
        </p:spPr>
        <p:txBody>
          <a:bodyPr>
            <a:normAutofit/>
          </a:bodyPr>
          <a:lstStyle>
            <a:lvl1pPr marL="0" indent="0" algn="ctr">
              <a:buNone/>
              <a:defRPr sz="1600" b="1">
                <a:solidFill>
                  <a:schemeClr val="bg1">
                    <a:lumMod val="50000"/>
                  </a:schemeClr>
                </a:solidFill>
              </a:defRPr>
            </a:lvl1pPr>
          </a:lstStyle>
          <a:p>
            <a:r>
              <a:rPr kumimoji="1" lang="ja-JP" altLang="en-US" dirty="0"/>
              <a:t>クリックして動画を追加</a:t>
            </a:r>
          </a:p>
        </p:txBody>
      </p:sp>
    </p:spTree>
    <p:extLst>
      <p:ext uri="{BB962C8B-B14F-4D97-AF65-F5344CB8AC3E}">
        <p14:creationId xmlns:p14="http://schemas.microsoft.com/office/powerpoint/2010/main" val="4071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1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D5D45-891B-B74A-BE2D-09C8E53ACADF}" type="datetimeFigureOut">
              <a:rPr kumimoji="1" lang="ja-JP" altLang="en-US" smtClean="0"/>
              <a:t>2024/6/17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39659122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 id="2147483669" r:id="rId4"/>
    <p:sldLayoutId id="2147483670" r:id="rId5"/>
    <p:sldLayoutId id="2147483671" r:id="rId6"/>
    <p:sldLayoutId id="2147483667" r:id="rId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hyperlink" Target="https://www.publicdomainpictures.net/en/view-image.php?image=128404&amp;picture=question-mar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gahag.net/008714-dollar-yen/" TargetMode="External"/><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215A6DB-2985-4CF9-981C-494C5A6C22FE}"/>
              </a:ext>
            </a:extLst>
          </p:cNvPr>
          <p:cNvSpPr/>
          <p:nvPr/>
        </p:nvSpPr>
        <p:spPr>
          <a:xfrm>
            <a:off x="407276" y="348441"/>
            <a:ext cx="9091447" cy="5724857"/>
          </a:xfrm>
          <a:prstGeom prst="roundRect">
            <a:avLst>
              <a:gd name="adj" fmla="val 3166"/>
            </a:avLst>
          </a:prstGeom>
          <a:solidFill>
            <a:schemeClr val="bg1"/>
          </a:solidFill>
          <a:ln w="5715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45B02B-E8A4-E944-BC37-5AC2120CFE6F}"/>
              </a:ext>
            </a:extLst>
          </p:cNvPr>
          <p:cNvSpPr txBox="1"/>
          <p:nvPr/>
        </p:nvSpPr>
        <p:spPr>
          <a:xfrm>
            <a:off x="1156138" y="6180083"/>
            <a:ext cx="7493875" cy="630942"/>
          </a:xfrm>
          <a:prstGeom prst="rect">
            <a:avLst/>
          </a:prstGeom>
          <a:noFill/>
        </p:spPr>
        <p:txBody>
          <a:bodyPr wrap="square" rtlCol="0">
            <a:spAutoFit/>
          </a:bodyPr>
          <a:lstStyle/>
          <a:p>
            <a:pPr algn="ct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ねん　</a:t>
            </a: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くみ　</a:t>
            </a:r>
            <a:r>
              <a:rPr kumimoji="1" lang="ja-JP" altLang="en-US" sz="3500" b="1" dirty="0">
                <a:solidFill>
                  <a:srgbClr val="3E3A39"/>
                </a:solidFill>
                <a:latin typeface="HGMaruGothicMPRO" panose="020F0600000000000000" pitchFamily="34" charset="-128"/>
                <a:ea typeface="HGMaruGothicMPRO" panose="020F0600000000000000" pitchFamily="34" charset="-128"/>
              </a:rPr>
              <a:t>なまえ記入</a:t>
            </a:r>
          </a:p>
        </p:txBody>
      </p:sp>
      <p:sp>
        <p:nvSpPr>
          <p:cNvPr id="2" name="テキスト ボックス 1">
            <a:extLst>
              <a:ext uri="{FF2B5EF4-FFF2-40B4-BE49-F238E27FC236}">
                <a16:creationId xmlns:a16="http://schemas.microsoft.com/office/drawing/2014/main" id="{7B240FCC-0B00-F649-8864-0B8E19CCB183}"/>
              </a:ext>
            </a:extLst>
          </p:cNvPr>
          <p:cNvSpPr txBox="1"/>
          <p:nvPr/>
        </p:nvSpPr>
        <p:spPr>
          <a:xfrm>
            <a:off x="358688" y="4404380"/>
            <a:ext cx="9188621" cy="1569660"/>
          </a:xfrm>
          <a:prstGeom prst="rect">
            <a:avLst/>
          </a:prstGeom>
          <a:noFill/>
        </p:spPr>
        <p:txBody>
          <a:bodyPr wrap="square" rtlCol="0">
            <a:spAutoFit/>
          </a:bodyPr>
          <a:lstStyle/>
          <a:p>
            <a:pPr algn="ctr"/>
            <a:r>
              <a:rPr kumimoji="1" lang="ja-JP" altLang="en-US" sz="4800" b="1" dirty="0">
                <a:solidFill>
                  <a:srgbClr val="003396"/>
                </a:solidFill>
                <a:latin typeface="HGMaruGothicMPRO" panose="020F0600000000000000" pitchFamily="34" charset="-128"/>
                <a:ea typeface="HGMaruGothicMPRO" panose="020F0600000000000000" pitchFamily="34" charset="-128"/>
              </a:rPr>
              <a:t>もしもに備える</a:t>
            </a:r>
            <a:endParaRPr kumimoji="1" lang="en-US" altLang="ja-JP" sz="4800" b="1" dirty="0">
              <a:solidFill>
                <a:srgbClr val="003396"/>
              </a:solidFill>
              <a:latin typeface="HGMaruGothicMPRO" panose="020F0600000000000000" pitchFamily="34" charset="-128"/>
              <a:ea typeface="HGMaruGothicMPRO" panose="020F0600000000000000" pitchFamily="34" charset="-128"/>
            </a:endParaRPr>
          </a:p>
          <a:p>
            <a:pPr algn="ctr"/>
            <a:r>
              <a:rPr kumimoji="1" lang="ja-JP" altLang="en-US" sz="4800" b="1" dirty="0">
                <a:solidFill>
                  <a:srgbClr val="003396"/>
                </a:solidFill>
                <a:latin typeface="HGMaruGothicMPRO" panose="020F0600000000000000" pitchFamily="34" charset="-128"/>
                <a:ea typeface="HGMaruGothicMPRO" panose="020F0600000000000000" pitchFamily="34" charset="-128"/>
              </a:rPr>
              <a:t>ローリングストック大作戦</a:t>
            </a:r>
            <a:endParaRPr kumimoji="1" lang="en-US" altLang="ja-JP" sz="4800" b="1" dirty="0">
              <a:solidFill>
                <a:srgbClr val="003396"/>
              </a:solidFill>
              <a:latin typeface="HGMaruGothicMPRO" panose="020F0600000000000000" pitchFamily="34" charset="-128"/>
              <a:ea typeface="HGMaruGothicMPRO" panose="020F0600000000000000" pitchFamily="34" charset="-128"/>
            </a:endParaRPr>
          </a:p>
        </p:txBody>
      </p:sp>
      <p:pic>
        <p:nvPicPr>
          <p:cNvPr id="6" name="図 5" descr="ダイアグラム&#10;&#10;自動的に生成された説明">
            <a:extLst>
              <a:ext uri="{FF2B5EF4-FFF2-40B4-BE49-F238E27FC236}">
                <a16:creationId xmlns:a16="http://schemas.microsoft.com/office/drawing/2014/main" id="{A08F5018-C7E2-92DC-7124-F968D6AADFE1}"/>
              </a:ext>
            </a:extLst>
          </p:cNvPr>
          <p:cNvPicPr>
            <a:picLocks noChangeAspect="1"/>
          </p:cNvPicPr>
          <p:nvPr/>
        </p:nvPicPr>
        <p:blipFill>
          <a:blip r:embed="rId2"/>
          <a:stretch>
            <a:fillRect/>
          </a:stretch>
        </p:blipFill>
        <p:spPr>
          <a:xfrm>
            <a:off x="1461397" y="419845"/>
            <a:ext cx="6983206" cy="3984535"/>
          </a:xfrm>
          <a:prstGeom prst="rect">
            <a:avLst/>
          </a:prstGeom>
        </p:spPr>
      </p:pic>
    </p:spTree>
    <p:extLst>
      <p:ext uri="{BB962C8B-B14F-4D97-AF65-F5344CB8AC3E}">
        <p14:creationId xmlns:p14="http://schemas.microsoft.com/office/powerpoint/2010/main" val="318192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19">
            <a:extLst>
              <a:ext uri="{FF2B5EF4-FFF2-40B4-BE49-F238E27FC236}">
                <a16:creationId xmlns:a16="http://schemas.microsoft.com/office/drawing/2014/main" id="{38A0648A-C129-4BDD-88D3-CED1AE950DBF}"/>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四角形: 角を丸くする 63">
            <a:extLst>
              <a:ext uri="{FF2B5EF4-FFF2-40B4-BE49-F238E27FC236}">
                <a16:creationId xmlns:a16="http://schemas.microsoft.com/office/drawing/2014/main" id="{8969070E-F770-4C26-B5BF-4B83BF81994F}"/>
              </a:ext>
            </a:extLst>
          </p:cNvPr>
          <p:cNvSpPr/>
          <p:nvPr/>
        </p:nvSpPr>
        <p:spPr>
          <a:xfrm>
            <a:off x="535713" y="3536296"/>
            <a:ext cx="8920092"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8FFD5526-7941-4321-B4C6-D621F1220935}"/>
              </a:ext>
            </a:extLst>
          </p:cNvPr>
          <p:cNvSpPr/>
          <p:nvPr/>
        </p:nvSpPr>
        <p:spPr>
          <a:xfrm>
            <a:off x="535713"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107512EE-E6AC-490B-9F0C-DB1B4CCABFD0}"/>
              </a:ext>
            </a:extLst>
          </p:cNvPr>
          <p:cNvSpPr/>
          <p:nvPr/>
        </p:nvSpPr>
        <p:spPr>
          <a:xfrm>
            <a:off x="5272060"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503A536-5030-3A48-91F8-F65C711BCAFD}"/>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cxnSp>
        <p:nvCxnSpPr>
          <p:cNvPr id="13" name="直線コネクタ 12">
            <a:extLst>
              <a:ext uri="{FF2B5EF4-FFF2-40B4-BE49-F238E27FC236}">
                <a16:creationId xmlns:a16="http://schemas.microsoft.com/office/drawing/2014/main" id="{56464FAB-9C5E-304B-ACEA-BEDFA5A0CFD6}"/>
              </a:ext>
            </a:extLst>
          </p:cNvPr>
          <p:cNvCxnSpPr/>
          <p:nvPr/>
        </p:nvCxnSpPr>
        <p:spPr>
          <a:xfrm>
            <a:off x="725214" y="1555531"/>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3E5BC78-4FE1-9740-B147-D685530430B9}"/>
              </a:ext>
            </a:extLst>
          </p:cNvPr>
          <p:cNvCxnSpPr/>
          <p:nvPr/>
        </p:nvCxnSpPr>
        <p:spPr>
          <a:xfrm>
            <a:off x="5454868" y="1550276"/>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97E8351-CA01-CD4B-A46E-A37FB55DEDC4}"/>
              </a:ext>
            </a:extLst>
          </p:cNvPr>
          <p:cNvCxnSpPr>
            <a:cxnSpLocks/>
          </p:cNvCxnSpPr>
          <p:nvPr/>
        </p:nvCxnSpPr>
        <p:spPr>
          <a:xfrm>
            <a:off x="725214" y="4519447"/>
            <a:ext cx="8534399"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B89CB1A-AB73-DF47-9167-4F33BAE21DD6}"/>
              </a:ext>
            </a:extLst>
          </p:cNvPr>
          <p:cNvSpPr txBox="1"/>
          <p:nvPr/>
        </p:nvSpPr>
        <p:spPr>
          <a:xfrm>
            <a:off x="64113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調べようと思ったきっかけを記入しましょう。以下ダミーテキストダミーテキストダミーテキストダミーテキストダミーテキストダミーテキストダミーテキストダミーテキストダミーテキスト</a:t>
            </a:r>
          </a:p>
        </p:txBody>
      </p:sp>
      <p:sp>
        <p:nvSpPr>
          <p:cNvPr id="27" name="テキスト ボックス 26">
            <a:extLst>
              <a:ext uri="{FF2B5EF4-FFF2-40B4-BE49-F238E27FC236}">
                <a16:creationId xmlns:a16="http://schemas.microsoft.com/office/drawing/2014/main" id="{E381F9C0-DCD2-5945-BC0E-3050C0909928}"/>
              </a:ext>
            </a:extLst>
          </p:cNvPr>
          <p:cNvSpPr txBox="1"/>
          <p:nvPr/>
        </p:nvSpPr>
        <p:spPr>
          <a:xfrm>
            <a:off x="535611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どんなことを調べたいのかを記入しましょう。以下ダミーテキストダミーテキストダミーテキストダミーテキストダミーテキストダミーテキストダミーテキストダミーテキストダミーテキスト</a:t>
            </a:r>
          </a:p>
        </p:txBody>
      </p:sp>
      <p:sp>
        <p:nvSpPr>
          <p:cNvPr id="32" name="テキスト ボックス 31">
            <a:extLst>
              <a:ext uri="{FF2B5EF4-FFF2-40B4-BE49-F238E27FC236}">
                <a16:creationId xmlns:a16="http://schemas.microsoft.com/office/drawing/2014/main" id="{1ADA50CF-90ED-4641-8621-B7C861ADEE21}"/>
              </a:ext>
            </a:extLst>
          </p:cNvPr>
          <p:cNvSpPr txBox="1"/>
          <p:nvPr/>
        </p:nvSpPr>
        <p:spPr>
          <a:xfrm>
            <a:off x="2270236" y="698397"/>
            <a:ext cx="2554009" cy="738664"/>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調べようと思った</a:t>
            </a:r>
          </a:p>
          <a:p>
            <a:r>
              <a:rPr kumimoji="1" lang="ja-JP" altLang="en-US" sz="2100" b="1" dirty="0">
                <a:solidFill>
                  <a:srgbClr val="003396"/>
                </a:solidFill>
                <a:latin typeface="HGMaruGothicMPRO" panose="020F0600000000000000" pitchFamily="34" charset="-128"/>
                <a:ea typeface="HGMaruGothicMPRO" panose="020F0600000000000000" pitchFamily="34" charset="-128"/>
              </a:rPr>
              <a:t>きっかけ</a:t>
            </a:r>
          </a:p>
        </p:txBody>
      </p:sp>
      <p:sp>
        <p:nvSpPr>
          <p:cNvPr id="33" name="テキスト ボックス 32">
            <a:extLst>
              <a:ext uri="{FF2B5EF4-FFF2-40B4-BE49-F238E27FC236}">
                <a16:creationId xmlns:a16="http://schemas.microsoft.com/office/drawing/2014/main" id="{6BD49DD2-CC91-B747-9372-F12AC1B25EC2}"/>
              </a:ext>
            </a:extLst>
          </p:cNvPr>
          <p:cNvSpPr txBox="1"/>
          <p:nvPr/>
        </p:nvSpPr>
        <p:spPr>
          <a:xfrm>
            <a:off x="7210095" y="834756"/>
            <a:ext cx="2049518"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調べたいこと</a:t>
            </a:r>
          </a:p>
        </p:txBody>
      </p:sp>
      <p:pic>
        <p:nvPicPr>
          <p:cNvPr id="34" name="図 33">
            <a:extLst>
              <a:ext uri="{FF2B5EF4-FFF2-40B4-BE49-F238E27FC236}">
                <a16:creationId xmlns:a16="http://schemas.microsoft.com/office/drawing/2014/main" id="{FFE8B441-38C1-C24D-8BA3-2555D00A38AB}"/>
              </a:ext>
            </a:extLst>
          </p:cNvPr>
          <p:cNvPicPr>
            <a:picLocks noChangeAspect="1"/>
          </p:cNvPicPr>
          <p:nvPr/>
        </p:nvPicPr>
        <p:blipFill>
          <a:blip r:embed="rId3"/>
          <a:stretch>
            <a:fillRect/>
          </a:stretch>
        </p:blipFill>
        <p:spPr>
          <a:xfrm>
            <a:off x="4933950" y="3409950"/>
            <a:ext cx="38100" cy="38100"/>
          </a:xfrm>
          <a:prstGeom prst="rect">
            <a:avLst/>
          </a:prstGeom>
        </p:spPr>
      </p:pic>
      <p:pic>
        <p:nvPicPr>
          <p:cNvPr id="35" name="図 34">
            <a:extLst>
              <a:ext uri="{FF2B5EF4-FFF2-40B4-BE49-F238E27FC236}">
                <a16:creationId xmlns:a16="http://schemas.microsoft.com/office/drawing/2014/main" id="{A022F004-5924-534F-8023-5957BA0F3876}"/>
              </a:ext>
            </a:extLst>
          </p:cNvPr>
          <p:cNvPicPr>
            <a:picLocks noChangeAspect="1"/>
          </p:cNvPicPr>
          <p:nvPr/>
        </p:nvPicPr>
        <p:blipFill>
          <a:blip r:embed="rId3"/>
          <a:stretch>
            <a:fillRect/>
          </a:stretch>
        </p:blipFill>
        <p:spPr>
          <a:xfrm>
            <a:off x="5086350" y="3562350"/>
            <a:ext cx="38100" cy="38100"/>
          </a:xfrm>
          <a:prstGeom prst="rect">
            <a:avLst/>
          </a:prstGeom>
        </p:spPr>
      </p:pic>
      <p:sp>
        <p:nvSpPr>
          <p:cNvPr id="36" name="テキスト ボックス 35">
            <a:extLst>
              <a:ext uri="{FF2B5EF4-FFF2-40B4-BE49-F238E27FC236}">
                <a16:creationId xmlns:a16="http://schemas.microsoft.com/office/drawing/2014/main" id="{A513562A-8AB7-594B-B17E-21BD6A762536}"/>
              </a:ext>
            </a:extLst>
          </p:cNvPr>
          <p:cNvSpPr txBox="1"/>
          <p:nvPr/>
        </p:nvSpPr>
        <p:spPr>
          <a:xfrm>
            <a:off x="1532032" y="3792258"/>
            <a:ext cx="6803836"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参考にしたサイトや本</a:t>
            </a:r>
          </a:p>
        </p:txBody>
      </p:sp>
      <p:sp>
        <p:nvSpPr>
          <p:cNvPr id="37" name="円/楕円 36">
            <a:extLst>
              <a:ext uri="{FF2B5EF4-FFF2-40B4-BE49-F238E27FC236}">
                <a16:creationId xmlns:a16="http://schemas.microsoft.com/office/drawing/2014/main" id="{4D4395E8-1619-8841-9D3F-1D8D882DFD51}"/>
              </a:ext>
            </a:extLst>
          </p:cNvPr>
          <p:cNvSpPr/>
          <p:nvPr/>
        </p:nvSpPr>
        <p:spPr>
          <a:xfrm>
            <a:off x="706169" y="469901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2C251C95-AD68-0E48-A324-FDFC1561BB26}"/>
              </a:ext>
            </a:extLst>
          </p:cNvPr>
          <p:cNvSpPr/>
          <p:nvPr/>
        </p:nvSpPr>
        <p:spPr>
          <a:xfrm>
            <a:off x="706169" y="499398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2C9C6497-1CA0-0F40-8762-A1AE0BEC952D}"/>
              </a:ext>
            </a:extLst>
          </p:cNvPr>
          <p:cNvSpPr/>
          <p:nvPr/>
        </p:nvSpPr>
        <p:spPr>
          <a:xfrm>
            <a:off x="706169" y="528895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F0F8727C-40A3-6C4F-BA40-E57681AB745B}"/>
              </a:ext>
            </a:extLst>
          </p:cNvPr>
          <p:cNvSpPr/>
          <p:nvPr/>
        </p:nvSpPr>
        <p:spPr>
          <a:xfrm>
            <a:off x="706169" y="558392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196736E1-BD92-4B45-A654-299AC94BEDAE}"/>
              </a:ext>
            </a:extLst>
          </p:cNvPr>
          <p:cNvSpPr/>
          <p:nvPr/>
        </p:nvSpPr>
        <p:spPr>
          <a:xfrm>
            <a:off x="70616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E5306DD-7711-194D-B336-E6103D1C2D13}"/>
              </a:ext>
            </a:extLst>
          </p:cNvPr>
          <p:cNvSpPr txBox="1"/>
          <p:nvPr/>
        </p:nvSpPr>
        <p:spPr>
          <a:xfrm>
            <a:off x="858182" y="496140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4" name="テキスト ボックス 43">
            <a:extLst>
              <a:ext uri="{FF2B5EF4-FFF2-40B4-BE49-F238E27FC236}">
                <a16:creationId xmlns:a16="http://schemas.microsoft.com/office/drawing/2014/main" id="{976BF639-A33A-8B40-A425-035A1152C2B2}"/>
              </a:ext>
            </a:extLst>
          </p:cNvPr>
          <p:cNvSpPr txBox="1"/>
          <p:nvPr/>
        </p:nvSpPr>
        <p:spPr>
          <a:xfrm>
            <a:off x="858182" y="526126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5" name="テキスト ボックス 44">
            <a:extLst>
              <a:ext uri="{FF2B5EF4-FFF2-40B4-BE49-F238E27FC236}">
                <a16:creationId xmlns:a16="http://schemas.microsoft.com/office/drawing/2014/main" id="{56C9A83E-195E-774F-9081-C5D2DF5325C5}"/>
              </a:ext>
            </a:extLst>
          </p:cNvPr>
          <p:cNvSpPr txBox="1"/>
          <p:nvPr/>
        </p:nvSpPr>
        <p:spPr>
          <a:xfrm>
            <a:off x="854510" y="554467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6" name="テキスト ボックス 45">
            <a:extLst>
              <a:ext uri="{FF2B5EF4-FFF2-40B4-BE49-F238E27FC236}">
                <a16:creationId xmlns:a16="http://schemas.microsoft.com/office/drawing/2014/main" id="{1944125C-AE69-6540-934B-89A2AE75A70E}"/>
              </a:ext>
            </a:extLst>
          </p:cNvPr>
          <p:cNvSpPr txBox="1"/>
          <p:nvPr/>
        </p:nvSpPr>
        <p:spPr>
          <a:xfrm>
            <a:off x="858182" y="584169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8" name="円/楕円 47">
            <a:extLst>
              <a:ext uri="{FF2B5EF4-FFF2-40B4-BE49-F238E27FC236}">
                <a16:creationId xmlns:a16="http://schemas.microsoft.com/office/drawing/2014/main" id="{2583D808-1CD3-0047-944C-04F7E78C6C79}"/>
              </a:ext>
            </a:extLst>
          </p:cNvPr>
          <p:cNvSpPr/>
          <p:nvPr/>
        </p:nvSpPr>
        <p:spPr>
          <a:xfrm>
            <a:off x="3458009" y="4989375"/>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3868AFC3-B7C7-DB4E-A17B-081041A43D1E}"/>
              </a:ext>
            </a:extLst>
          </p:cNvPr>
          <p:cNvSpPr/>
          <p:nvPr/>
        </p:nvSpPr>
        <p:spPr>
          <a:xfrm>
            <a:off x="3458009" y="5285883"/>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A04723DE-9976-7745-9360-CBC0115635E3}"/>
              </a:ext>
            </a:extLst>
          </p:cNvPr>
          <p:cNvSpPr/>
          <p:nvPr/>
        </p:nvSpPr>
        <p:spPr>
          <a:xfrm>
            <a:off x="3458009" y="5582391"/>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7ABC805D-97D3-9447-A56C-37D349619881}"/>
              </a:ext>
            </a:extLst>
          </p:cNvPr>
          <p:cNvSpPr/>
          <p:nvPr/>
        </p:nvSpPr>
        <p:spPr>
          <a:xfrm>
            <a:off x="345800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AB608E77-6AD7-0A4E-ABCF-A78CAB656A51}"/>
              </a:ext>
            </a:extLst>
          </p:cNvPr>
          <p:cNvSpPr txBox="1"/>
          <p:nvPr/>
        </p:nvSpPr>
        <p:spPr>
          <a:xfrm>
            <a:off x="854510" y="4652784"/>
            <a:ext cx="3830918"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参考にしたサイトや本のタイトルを記入</a:t>
            </a:r>
          </a:p>
        </p:txBody>
      </p:sp>
      <p:sp>
        <p:nvSpPr>
          <p:cNvPr id="53" name="テキスト ボックス 52">
            <a:extLst>
              <a:ext uri="{FF2B5EF4-FFF2-40B4-BE49-F238E27FC236}">
                <a16:creationId xmlns:a16="http://schemas.microsoft.com/office/drawing/2014/main" id="{0AAE970E-3760-FE44-906C-A47B1C7258B4}"/>
              </a:ext>
            </a:extLst>
          </p:cNvPr>
          <p:cNvSpPr txBox="1"/>
          <p:nvPr/>
        </p:nvSpPr>
        <p:spPr>
          <a:xfrm>
            <a:off x="3599510" y="495525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4" name="テキスト ボックス 53">
            <a:extLst>
              <a:ext uri="{FF2B5EF4-FFF2-40B4-BE49-F238E27FC236}">
                <a16:creationId xmlns:a16="http://schemas.microsoft.com/office/drawing/2014/main" id="{0780A217-E785-FA40-9C3C-ECF0F038E024}"/>
              </a:ext>
            </a:extLst>
          </p:cNvPr>
          <p:cNvSpPr txBox="1"/>
          <p:nvPr/>
        </p:nvSpPr>
        <p:spPr>
          <a:xfrm>
            <a:off x="3599510" y="525511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5" name="テキスト ボックス 54">
            <a:extLst>
              <a:ext uri="{FF2B5EF4-FFF2-40B4-BE49-F238E27FC236}">
                <a16:creationId xmlns:a16="http://schemas.microsoft.com/office/drawing/2014/main" id="{09122DDA-92C4-F344-BB38-3AFD7453AF2D}"/>
              </a:ext>
            </a:extLst>
          </p:cNvPr>
          <p:cNvSpPr txBox="1"/>
          <p:nvPr/>
        </p:nvSpPr>
        <p:spPr>
          <a:xfrm>
            <a:off x="3595838" y="553852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6" name="テキスト ボックス 55">
            <a:extLst>
              <a:ext uri="{FF2B5EF4-FFF2-40B4-BE49-F238E27FC236}">
                <a16:creationId xmlns:a16="http://schemas.microsoft.com/office/drawing/2014/main" id="{8B135BD4-B661-0D41-91C8-71130BEF33CD}"/>
              </a:ext>
            </a:extLst>
          </p:cNvPr>
          <p:cNvSpPr txBox="1"/>
          <p:nvPr/>
        </p:nvSpPr>
        <p:spPr>
          <a:xfrm>
            <a:off x="3599510" y="583554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pic>
        <p:nvPicPr>
          <p:cNvPr id="5"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0C7E16B1-491A-D82B-8F92-8E69814E038F}"/>
              </a:ext>
            </a:extLst>
          </p:cNvPr>
          <p:cNvPicPr>
            <a:picLocks noGrp="1" noChangeAspect="1"/>
          </p:cNvPicPr>
          <p:nvPr>
            <p:ph type="pic" sz="quarter" idx="26"/>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382459" y="299042"/>
            <a:ext cx="909727"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図プレースホルダー 6" descr="ロゴ&#10;&#10;自動的に生成された説明">
            <a:extLst>
              <a:ext uri="{FF2B5EF4-FFF2-40B4-BE49-F238E27FC236}">
                <a16:creationId xmlns:a16="http://schemas.microsoft.com/office/drawing/2014/main" id="{457CA56F-5665-3EBB-2B99-9F3D8B4EF12A}"/>
              </a:ext>
            </a:extLst>
          </p:cNvPr>
          <p:cNvPicPr>
            <a:picLocks noGrp="1" noChangeAspect="1"/>
          </p:cNvPicPr>
          <p:nvPr>
            <p:ph type="pic" sz="quarter" idx="27"/>
          </p:nvPr>
        </p:nvPicPr>
        <p:blipFill rotWithShape="1">
          <a:blip r:embed="rId6">
            <a:alphaModFix/>
            <a:extLst>
              <a:ext uri="{837473B0-CC2E-450A-ABE3-18F120FF3D39}">
                <a1611:picAttrSrcUrl xmlns:a1611="http://schemas.microsoft.com/office/drawing/2016/11/main" r:id="rId7"/>
              </a:ext>
            </a:extLst>
          </a:blip>
          <a:srcRect l="13386" t="978" r="23184" b="6347"/>
          <a:stretch/>
        </p:blipFill>
        <p:spPr>
          <a:xfrm rot="756286">
            <a:off x="1450600" y="602755"/>
            <a:ext cx="723169" cy="846636"/>
          </a:xfrm>
        </p:spPr>
      </p:pic>
      <p:sp>
        <p:nvSpPr>
          <p:cNvPr id="21" name="テキスト ボックス 20">
            <a:extLst>
              <a:ext uri="{FF2B5EF4-FFF2-40B4-BE49-F238E27FC236}">
                <a16:creationId xmlns:a16="http://schemas.microsoft.com/office/drawing/2014/main" id="{D6B33535-4391-D248-9992-C696DD37198C}"/>
              </a:ext>
            </a:extLst>
          </p:cNvPr>
          <p:cNvSpPr txBox="1"/>
          <p:nvPr/>
        </p:nvSpPr>
        <p:spPr>
          <a:xfrm>
            <a:off x="495966" y="66634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なぜ？</a:t>
            </a:r>
          </a:p>
        </p:txBody>
      </p:sp>
      <p:pic>
        <p:nvPicPr>
          <p:cNvPr id="57"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DE40C3D7-521D-0CCE-7C98-473D36DEF8F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406990" y="3309263"/>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8728057D-C066-978B-3381-907680A0329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5111923" y="293787"/>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テキスト ボックス 22">
            <a:extLst>
              <a:ext uri="{FF2B5EF4-FFF2-40B4-BE49-F238E27FC236}">
                <a16:creationId xmlns:a16="http://schemas.microsoft.com/office/drawing/2014/main" id="{C4737952-804F-1149-83DB-C2A5C426EC7B}"/>
              </a:ext>
            </a:extLst>
          </p:cNvPr>
          <p:cNvSpPr txBox="1"/>
          <p:nvPr/>
        </p:nvSpPr>
        <p:spPr>
          <a:xfrm>
            <a:off x="471434" y="366286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用意</a:t>
            </a:r>
          </a:p>
        </p:txBody>
      </p:sp>
      <p:sp>
        <p:nvSpPr>
          <p:cNvPr id="22" name="テキスト ボックス 21">
            <a:extLst>
              <a:ext uri="{FF2B5EF4-FFF2-40B4-BE49-F238E27FC236}">
                <a16:creationId xmlns:a16="http://schemas.microsoft.com/office/drawing/2014/main" id="{A874EF8F-5645-904F-8505-F830B7F93311}"/>
              </a:ext>
            </a:extLst>
          </p:cNvPr>
          <p:cNvSpPr txBox="1"/>
          <p:nvPr/>
        </p:nvSpPr>
        <p:spPr>
          <a:xfrm>
            <a:off x="5200898" y="636457"/>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目標</a:t>
            </a:r>
          </a:p>
        </p:txBody>
      </p:sp>
      <p:pic>
        <p:nvPicPr>
          <p:cNvPr id="3" name="グラフィックス 2" descr="開いた本">
            <a:extLst>
              <a:ext uri="{FF2B5EF4-FFF2-40B4-BE49-F238E27FC236}">
                <a16:creationId xmlns:a16="http://schemas.microsoft.com/office/drawing/2014/main" id="{1F456B56-8F9A-DAF7-308B-7FF0D67BC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7799" y="358146"/>
            <a:ext cx="1399442" cy="1399442"/>
          </a:xfrm>
          <a:prstGeom prst="rect">
            <a:avLst/>
          </a:prstGeom>
        </p:spPr>
      </p:pic>
    </p:spTree>
    <p:extLst>
      <p:ext uri="{BB962C8B-B14F-4D97-AF65-F5344CB8AC3E}">
        <p14:creationId xmlns:p14="http://schemas.microsoft.com/office/powerpoint/2010/main" val="21667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非常食について大切なこと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2" name="表 1">
            <a:extLst>
              <a:ext uri="{FF2B5EF4-FFF2-40B4-BE49-F238E27FC236}">
                <a16:creationId xmlns:a16="http://schemas.microsoft.com/office/drawing/2014/main" id="{8BAD7FCD-2B0E-DD14-2D7C-BF3E260EB4F3}"/>
              </a:ext>
            </a:extLst>
          </p:cNvPr>
          <p:cNvGraphicFramePr>
            <a:graphicFrameLocks noGrp="1"/>
          </p:cNvGraphicFramePr>
          <p:nvPr>
            <p:extLst>
              <p:ext uri="{D42A27DB-BD31-4B8C-83A1-F6EECF244321}">
                <p14:modId xmlns:p14="http://schemas.microsoft.com/office/powerpoint/2010/main" val="243505453"/>
              </p:ext>
            </p:extLst>
          </p:nvPr>
        </p:nvGraphicFramePr>
        <p:xfrm>
          <a:off x="715991" y="1227667"/>
          <a:ext cx="8531526" cy="3494043"/>
        </p:xfrm>
        <a:graphic>
          <a:graphicData uri="http://schemas.openxmlformats.org/drawingml/2006/table">
            <a:tbl>
              <a:tblPr firstRow="1" bandRow="1">
                <a:tableStyleId>{5C22544A-7EE6-4342-B048-85BDC9FD1C3A}</a:tableStyleId>
              </a:tblPr>
              <a:tblGrid>
                <a:gridCol w="3062379">
                  <a:extLst>
                    <a:ext uri="{9D8B030D-6E8A-4147-A177-3AD203B41FA5}">
                      <a16:colId xmlns:a16="http://schemas.microsoft.com/office/drawing/2014/main" val="663567882"/>
                    </a:ext>
                  </a:extLst>
                </a:gridCol>
                <a:gridCol w="5469147">
                  <a:extLst>
                    <a:ext uri="{9D8B030D-6E8A-4147-A177-3AD203B41FA5}">
                      <a16:colId xmlns:a16="http://schemas.microsoft.com/office/drawing/2014/main" val="3343915542"/>
                    </a:ext>
                  </a:extLst>
                </a:gridCol>
              </a:tblGrid>
              <a:tr h="499149">
                <a:tc>
                  <a:txBody>
                    <a:bodyPr/>
                    <a:lstStyle/>
                    <a:p>
                      <a:pPr algn="ctr"/>
                      <a:r>
                        <a:rPr kumimoji="1" lang="ja-JP" altLang="en-US" dirty="0"/>
                        <a:t>大切なこと</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dirty="0"/>
                        <a:t>理由</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1113580"/>
                  </a:ext>
                </a:extLst>
              </a:tr>
              <a:tr h="499149">
                <a:tc>
                  <a:txBody>
                    <a:bodyPr/>
                    <a:lstStyle/>
                    <a:p>
                      <a:pPr algn="ctr"/>
                      <a:r>
                        <a:rPr kumimoji="1" lang="ja-JP" altLang="en-US" dirty="0"/>
                        <a:t>例</a:t>
                      </a:r>
                      <a:r>
                        <a:rPr kumimoji="1" lang="en-US" altLang="ja-JP" dirty="0"/>
                        <a:t>.</a:t>
                      </a:r>
                      <a:r>
                        <a:rPr kumimoji="1" lang="ja-JP" altLang="en-US" dirty="0"/>
                        <a:t>味（おいしさ）</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dirty="0"/>
                        <a:t>食べあきないようにいろいろな種類を用意する</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6803959"/>
                  </a:ext>
                </a:extLst>
              </a:tr>
              <a:tr h="499149">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8900590"/>
                  </a:ext>
                </a:extLst>
              </a:tr>
              <a:tr h="499149">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3773828"/>
                  </a:ext>
                </a:extLst>
              </a:tr>
              <a:tr h="499149">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5698112"/>
                  </a:ext>
                </a:extLst>
              </a:tr>
              <a:tr h="499149">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2394923"/>
                  </a:ext>
                </a:extLst>
              </a:tr>
              <a:tr h="499149">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758950"/>
                  </a:ext>
                </a:extLst>
              </a:tr>
            </a:tbl>
          </a:graphicData>
        </a:graphic>
      </p:graphicFrame>
      <p:sp>
        <p:nvSpPr>
          <p:cNvPr id="5" name="正方形/長方形 4">
            <a:extLst>
              <a:ext uri="{FF2B5EF4-FFF2-40B4-BE49-F238E27FC236}">
                <a16:creationId xmlns:a16="http://schemas.microsoft.com/office/drawing/2014/main" id="{649CB79F-2DFD-7645-FD88-DB4FD65F47DA}"/>
              </a:ext>
            </a:extLst>
          </p:cNvPr>
          <p:cNvSpPr/>
          <p:nvPr/>
        </p:nvSpPr>
        <p:spPr>
          <a:xfrm>
            <a:off x="715991" y="4968815"/>
            <a:ext cx="8531526" cy="111280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A22394F-48A9-7D4A-A27A-0F546B6EB9B0}"/>
              </a:ext>
            </a:extLst>
          </p:cNvPr>
          <p:cNvSpPr/>
          <p:nvPr/>
        </p:nvSpPr>
        <p:spPr>
          <a:xfrm>
            <a:off x="715991" y="4816714"/>
            <a:ext cx="2838092" cy="3850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気づいたこと</a:t>
            </a:r>
          </a:p>
        </p:txBody>
      </p:sp>
    </p:spTree>
    <p:extLst>
      <p:ext uri="{BB962C8B-B14F-4D97-AF65-F5344CB8AC3E}">
        <p14:creationId xmlns:p14="http://schemas.microsoft.com/office/powerpoint/2010/main" val="120332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非常食用のおかしの特ちょう</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2" name="表 1">
            <a:extLst>
              <a:ext uri="{FF2B5EF4-FFF2-40B4-BE49-F238E27FC236}">
                <a16:creationId xmlns:a16="http://schemas.microsoft.com/office/drawing/2014/main" id="{8BAD7FCD-2B0E-DD14-2D7C-BF3E260EB4F3}"/>
              </a:ext>
            </a:extLst>
          </p:cNvPr>
          <p:cNvGraphicFramePr>
            <a:graphicFrameLocks noGrp="1"/>
          </p:cNvGraphicFramePr>
          <p:nvPr>
            <p:extLst>
              <p:ext uri="{D42A27DB-BD31-4B8C-83A1-F6EECF244321}">
                <p14:modId xmlns:p14="http://schemas.microsoft.com/office/powerpoint/2010/main" val="3947049610"/>
              </p:ext>
            </p:extLst>
          </p:nvPr>
        </p:nvGraphicFramePr>
        <p:xfrm>
          <a:off x="715991" y="1227666"/>
          <a:ext cx="8531526" cy="4767691"/>
        </p:xfrm>
        <a:graphic>
          <a:graphicData uri="http://schemas.openxmlformats.org/drawingml/2006/table">
            <a:tbl>
              <a:tblPr firstRow="1" bandRow="1">
                <a:tableStyleId>{5C22544A-7EE6-4342-B048-85BDC9FD1C3A}</a:tableStyleId>
              </a:tblPr>
              <a:tblGrid>
                <a:gridCol w="3062379">
                  <a:extLst>
                    <a:ext uri="{9D8B030D-6E8A-4147-A177-3AD203B41FA5}">
                      <a16:colId xmlns:a16="http://schemas.microsoft.com/office/drawing/2014/main" val="663567882"/>
                    </a:ext>
                  </a:extLst>
                </a:gridCol>
                <a:gridCol w="5469147">
                  <a:extLst>
                    <a:ext uri="{9D8B030D-6E8A-4147-A177-3AD203B41FA5}">
                      <a16:colId xmlns:a16="http://schemas.microsoft.com/office/drawing/2014/main" val="3343915542"/>
                    </a:ext>
                  </a:extLst>
                </a:gridCol>
              </a:tblGrid>
              <a:tr h="654692">
                <a:tc>
                  <a:txBody>
                    <a:bodyPr/>
                    <a:lstStyle/>
                    <a:p>
                      <a:pPr algn="ctr"/>
                      <a:r>
                        <a:rPr kumimoji="1" lang="ja-JP" altLang="en-US" dirty="0"/>
                        <a:t>おかし名</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dirty="0"/>
                        <a:t>特ちょう</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1113580"/>
                  </a:ext>
                </a:extLst>
              </a:tr>
              <a:tr h="839539">
                <a:tc>
                  <a:txBody>
                    <a:bodyPr/>
                    <a:lstStyle/>
                    <a:p>
                      <a:pPr algn="ctr"/>
                      <a:r>
                        <a:rPr kumimoji="1" lang="ja-JP" altLang="en-US" dirty="0"/>
                        <a:t>例</a:t>
                      </a:r>
                      <a:r>
                        <a:rPr kumimoji="1" lang="en-US" altLang="ja-JP" dirty="0"/>
                        <a:t>.</a:t>
                      </a:r>
                      <a:r>
                        <a:rPr kumimoji="1" lang="ja-JP" altLang="en-US" dirty="0"/>
                        <a:t>ビスコ</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dirty="0"/>
                        <a:t>小さい子からお年寄りまで食べられる。</a:t>
                      </a:r>
                      <a:endParaRPr kumimoji="1" lang="en-US" altLang="ja-JP" dirty="0"/>
                    </a:p>
                    <a:p>
                      <a:pPr algn="ctr"/>
                      <a:r>
                        <a:rPr kumimoji="1" lang="ja-JP" altLang="en-US" dirty="0"/>
                        <a:t>あまくておいしい。栄養バランスも◎</a:t>
                      </a:r>
                      <a:endParaRPr kumimoji="1" lang="en-US" altLang="ja-JP"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6803959"/>
                  </a:ext>
                </a:extLst>
              </a:tr>
              <a:tr h="654692">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8900590"/>
                  </a:ext>
                </a:extLst>
              </a:tr>
              <a:tr h="654692">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3773828"/>
                  </a:ext>
                </a:extLst>
              </a:tr>
              <a:tr h="654692">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5698112"/>
                  </a:ext>
                </a:extLst>
              </a:tr>
              <a:tr h="654692">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2394923"/>
                  </a:ext>
                </a:extLst>
              </a:tr>
              <a:tr h="654692">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758950"/>
                  </a:ext>
                </a:extLst>
              </a:tr>
            </a:tbl>
          </a:graphicData>
        </a:graphic>
      </p:graphicFrame>
    </p:spTree>
    <p:extLst>
      <p:ext uri="{BB962C8B-B14F-4D97-AF65-F5344CB8AC3E}">
        <p14:creationId xmlns:p14="http://schemas.microsoft.com/office/powerpoint/2010/main" val="92809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1025339"/>
            <a:ext cx="9091447" cy="5199182"/>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3200" dirty="0">
                <a:solidFill>
                  <a:schemeClr val="tx1"/>
                </a:solidFill>
              </a:rPr>
              <a:t>例</a:t>
            </a:r>
            <a:r>
              <a:rPr kumimoji="1" lang="en-US" altLang="ja-JP" sz="3200" dirty="0">
                <a:solidFill>
                  <a:schemeClr val="tx1"/>
                </a:solidFill>
              </a:rPr>
              <a:t>.</a:t>
            </a:r>
          </a:p>
          <a:p>
            <a:r>
              <a:rPr kumimoji="1" lang="ja-JP" altLang="en-US" sz="3200" dirty="0">
                <a:solidFill>
                  <a:schemeClr val="tx1"/>
                </a:solidFill>
              </a:rPr>
              <a:t>定期的に買い替えることでもしものときでも賞味期限切れがなくて安心。賞味期限が切れそうな古いものはあたらしいものを買ったときに食べるのでムダがなくなる。</a:t>
            </a:r>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ローリングストック法のよいところ</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Tree>
    <p:extLst>
      <p:ext uri="{BB962C8B-B14F-4D97-AF65-F5344CB8AC3E}">
        <p14:creationId xmlns:p14="http://schemas.microsoft.com/office/powerpoint/2010/main" val="228797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〇〇家の“最強”保存食リスト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2">
            <a:extLst>
              <a:ext uri="{FF2B5EF4-FFF2-40B4-BE49-F238E27FC236}">
                <a16:creationId xmlns:a16="http://schemas.microsoft.com/office/drawing/2014/main" id="{9DB1397B-26D9-2EEC-D6FD-AC322719A09F}"/>
              </a:ext>
            </a:extLst>
          </p:cNvPr>
          <p:cNvGraphicFramePr>
            <a:graphicFrameLocks noGrp="1"/>
          </p:cNvGraphicFramePr>
          <p:nvPr>
            <p:extLst>
              <p:ext uri="{D42A27DB-BD31-4B8C-83A1-F6EECF244321}">
                <p14:modId xmlns:p14="http://schemas.microsoft.com/office/powerpoint/2010/main" val="3700351636"/>
              </p:ext>
            </p:extLst>
          </p:nvPr>
        </p:nvGraphicFramePr>
        <p:xfrm>
          <a:off x="732059" y="1193739"/>
          <a:ext cx="8511071" cy="3437472"/>
        </p:xfrm>
        <a:graphic>
          <a:graphicData uri="http://schemas.openxmlformats.org/drawingml/2006/table">
            <a:tbl>
              <a:tblPr firstRow="1" bandRow="1">
                <a:tableStyleId>{5C22544A-7EE6-4342-B048-85BDC9FD1C3A}</a:tableStyleId>
              </a:tblPr>
              <a:tblGrid>
                <a:gridCol w="2352993">
                  <a:extLst>
                    <a:ext uri="{9D8B030D-6E8A-4147-A177-3AD203B41FA5}">
                      <a16:colId xmlns:a16="http://schemas.microsoft.com/office/drawing/2014/main" val="1855491675"/>
                    </a:ext>
                  </a:extLst>
                </a:gridCol>
                <a:gridCol w="1892314">
                  <a:extLst>
                    <a:ext uri="{9D8B030D-6E8A-4147-A177-3AD203B41FA5}">
                      <a16:colId xmlns:a16="http://schemas.microsoft.com/office/drawing/2014/main" val="3412733042"/>
                    </a:ext>
                  </a:extLst>
                </a:gridCol>
                <a:gridCol w="2132882">
                  <a:extLst>
                    <a:ext uri="{9D8B030D-6E8A-4147-A177-3AD203B41FA5}">
                      <a16:colId xmlns:a16="http://schemas.microsoft.com/office/drawing/2014/main" val="1773553470"/>
                    </a:ext>
                  </a:extLst>
                </a:gridCol>
                <a:gridCol w="2132882">
                  <a:extLst>
                    <a:ext uri="{9D8B030D-6E8A-4147-A177-3AD203B41FA5}">
                      <a16:colId xmlns:a16="http://schemas.microsoft.com/office/drawing/2014/main" val="2605881590"/>
                    </a:ext>
                  </a:extLst>
                </a:gridCol>
              </a:tblGrid>
              <a:tr h="429684">
                <a:tc>
                  <a:txBody>
                    <a:bodyPr/>
                    <a:lstStyle/>
                    <a:p>
                      <a:r>
                        <a:rPr kumimoji="1" lang="ja-JP" altLang="en-US" b="1" dirty="0">
                          <a:solidFill>
                            <a:schemeClr val="tx1"/>
                          </a:solidFill>
                        </a:rPr>
                        <a:t>例</a:t>
                      </a:r>
                      <a:r>
                        <a:rPr kumimoji="1" lang="en-US" altLang="ja-JP" b="1" dirty="0">
                          <a:solidFill>
                            <a:schemeClr val="tx1"/>
                          </a:solidFill>
                        </a:rPr>
                        <a:t>.</a:t>
                      </a:r>
                      <a:r>
                        <a:rPr kumimoji="1" lang="ja-JP" altLang="en-US" b="1" dirty="0">
                          <a:solidFill>
                            <a:schemeClr val="tx1"/>
                          </a:solidFill>
                        </a:rPr>
                        <a:t>①ペットボトル水</a:t>
                      </a:r>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extLst>
                  <a:ext uri="{0D108BD9-81ED-4DB2-BD59-A6C34878D82A}">
                    <a16:rowId xmlns:a16="http://schemas.microsoft.com/office/drawing/2014/main" val="3464832582"/>
                  </a:ext>
                </a:extLst>
              </a:tr>
              <a:tr h="429684">
                <a:tc>
                  <a:txBody>
                    <a:bodyPr/>
                    <a:lstStyle/>
                    <a:p>
                      <a:r>
                        <a:rPr kumimoji="1" lang="ja-JP" altLang="en-US" b="1" dirty="0">
                          <a:solidFill>
                            <a:schemeClr val="tx1"/>
                          </a:solidFill>
                        </a:rPr>
                        <a:t>　 ②ビスコ</a:t>
                      </a:r>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extLst>
                  <a:ext uri="{0D108BD9-81ED-4DB2-BD59-A6C34878D82A}">
                    <a16:rowId xmlns:a16="http://schemas.microsoft.com/office/drawing/2014/main" val="3825808322"/>
                  </a:ext>
                </a:extLst>
              </a:tr>
              <a:tr h="429684">
                <a:tc>
                  <a:txBody>
                    <a:bodyPr/>
                    <a:lstStyle/>
                    <a:p>
                      <a:r>
                        <a:rPr kumimoji="1" lang="ja-JP" altLang="en-US" b="1" dirty="0">
                          <a:solidFill>
                            <a:schemeClr val="tx1"/>
                          </a:solidFill>
                        </a:rPr>
                        <a:t> 　③レトルトカレー</a:t>
                      </a:r>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extLst>
                  <a:ext uri="{0D108BD9-81ED-4DB2-BD59-A6C34878D82A}">
                    <a16:rowId xmlns:a16="http://schemas.microsoft.com/office/drawing/2014/main" val="3663888951"/>
                  </a:ext>
                </a:extLst>
              </a:tr>
              <a:tr h="429684">
                <a:tc>
                  <a:txBody>
                    <a:bodyPr/>
                    <a:lstStyle/>
                    <a:p>
                      <a:r>
                        <a:rPr kumimoji="1" lang="ja-JP" altLang="en-US" b="1" dirty="0"/>
                        <a:t>　 ④保存用のごはん</a:t>
                      </a:r>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extLst>
                  <a:ext uri="{0D108BD9-81ED-4DB2-BD59-A6C34878D82A}">
                    <a16:rowId xmlns:a16="http://schemas.microsoft.com/office/drawing/2014/main" val="2420666806"/>
                  </a:ext>
                </a:extLst>
              </a:tr>
              <a:tr h="429684">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extLst>
                  <a:ext uri="{0D108BD9-81ED-4DB2-BD59-A6C34878D82A}">
                    <a16:rowId xmlns:a16="http://schemas.microsoft.com/office/drawing/2014/main" val="4284913875"/>
                  </a:ext>
                </a:extLst>
              </a:tr>
              <a:tr h="429684">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extLst>
                  <a:ext uri="{0D108BD9-81ED-4DB2-BD59-A6C34878D82A}">
                    <a16:rowId xmlns:a16="http://schemas.microsoft.com/office/drawing/2014/main" val="814276073"/>
                  </a:ext>
                </a:extLst>
              </a:tr>
              <a:tr h="429684">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tc>
                  <a:txBody>
                    <a:bodyPr/>
                    <a:lstStyle/>
                    <a:p>
                      <a:endParaRPr kumimoji="1" lang="ja-JP" altLang="en-US" b="1" dirty="0"/>
                    </a:p>
                  </a:txBody>
                  <a:tcPr>
                    <a:solidFill>
                      <a:srgbClr val="CFD5EA"/>
                    </a:solidFill>
                  </a:tcPr>
                </a:tc>
                <a:extLst>
                  <a:ext uri="{0D108BD9-81ED-4DB2-BD59-A6C34878D82A}">
                    <a16:rowId xmlns:a16="http://schemas.microsoft.com/office/drawing/2014/main" val="3941309232"/>
                  </a:ext>
                </a:extLst>
              </a:tr>
              <a:tr h="429684">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tc>
                  <a:txBody>
                    <a:bodyPr/>
                    <a:lstStyle/>
                    <a:p>
                      <a:endParaRPr kumimoji="1" lang="ja-JP" altLang="en-US" b="1" dirty="0"/>
                    </a:p>
                  </a:txBody>
                  <a:tcPr>
                    <a:solidFill>
                      <a:srgbClr val="E9EBF5"/>
                    </a:solidFill>
                  </a:tcPr>
                </a:tc>
                <a:extLst>
                  <a:ext uri="{0D108BD9-81ED-4DB2-BD59-A6C34878D82A}">
                    <a16:rowId xmlns:a16="http://schemas.microsoft.com/office/drawing/2014/main" val="2130606647"/>
                  </a:ext>
                </a:extLst>
              </a:tr>
            </a:tbl>
          </a:graphicData>
        </a:graphic>
      </p:graphicFrame>
      <p:sp>
        <p:nvSpPr>
          <p:cNvPr id="6" name="正方形/長方形 5">
            <a:extLst>
              <a:ext uri="{FF2B5EF4-FFF2-40B4-BE49-F238E27FC236}">
                <a16:creationId xmlns:a16="http://schemas.microsoft.com/office/drawing/2014/main" id="{AEDAA61D-4345-4BAE-A878-978AA47D1D14}"/>
              </a:ext>
            </a:extLst>
          </p:cNvPr>
          <p:cNvSpPr/>
          <p:nvPr/>
        </p:nvSpPr>
        <p:spPr>
          <a:xfrm>
            <a:off x="715991" y="4968815"/>
            <a:ext cx="8531526" cy="111280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D0D78C2-9776-6F46-1C64-7867F30ACE9B}"/>
              </a:ext>
            </a:extLst>
          </p:cNvPr>
          <p:cNvSpPr/>
          <p:nvPr/>
        </p:nvSpPr>
        <p:spPr>
          <a:xfrm>
            <a:off x="715991" y="4816714"/>
            <a:ext cx="2838092" cy="3850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選んだ理由</a:t>
            </a:r>
          </a:p>
        </p:txBody>
      </p:sp>
    </p:spTree>
    <p:extLst>
      <p:ext uri="{BB962C8B-B14F-4D97-AF65-F5344CB8AC3E}">
        <p14:creationId xmlns:p14="http://schemas.microsoft.com/office/powerpoint/2010/main" val="346102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ローリングストック管理シート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1978647093"/>
              </p:ext>
            </p:extLst>
          </p:nvPr>
        </p:nvGraphicFramePr>
        <p:xfrm>
          <a:off x="677785" y="1161656"/>
          <a:ext cx="8566032" cy="4878936"/>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841127">
                  <a:extLst>
                    <a:ext uri="{9D8B030D-6E8A-4147-A177-3AD203B41FA5}">
                      <a16:colId xmlns:a16="http://schemas.microsoft.com/office/drawing/2014/main" val="994879565"/>
                    </a:ext>
                  </a:extLst>
                </a:gridCol>
                <a:gridCol w="1014217">
                  <a:extLst>
                    <a:ext uri="{9D8B030D-6E8A-4147-A177-3AD203B41FA5}">
                      <a16:colId xmlns:a16="http://schemas.microsoft.com/office/drawing/2014/main" val="690206319"/>
                    </a:ext>
                  </a:extLst>
                </a:gridCol>
              </a:tblGrid>
              <a:tr h="378258">
                <a:tc>
                  <a:txBody>
                    <a:bodyPr/>
                    <a:lstStyle/>
                    <a:p>
                      <a:pPr algn="ctr"/>
                      <a:r>
                        <a:rPr kumimoji="1" lang="ja-JP" altLang="en-US" dirty="0"/>
                        <a:t>食品の名前</a:t>
                      </a:r>
                    </a:p>
                  </a:txBody>
                  <a:tcPr anchor="ctr"/>
                </a:tc>
                <a:tc>
                  <a:txBody>
                    <a:bodyPr/>
                    <a:lstStyle/>
                    <a:p>
                      <a:pPr algn="ctr"/>
                      <a:r>
                        <a:rPr kumimoji="1" lang="ja-JP" altLang="en-US" dirty="0"/>
                        <a:t>数（個）</a:t>
                      </a:r>
                    </a:p>
                  </a:txBody>
                  <a:tcPr anchor="ctr"/>
                </a:tc>
                <a:tc>
                  <a:txBody>
                    <a:bodyPr/>
                    <a:lstStyle/>
                    <a:p>
                      <a:pPr algn="ctr"/>
                      <a:r>
                        <a:rPr kumimoji="1" lang="ja-JP" altLang="en-US" dirty="0"/>
                        <a:t>買った日</a:t>
                      </a:r>
                    </a:p>
                  </a:txBody>
                  <a:tcPr anchor="ctr"/>
                </a:tc>
                <a:tc>
                  <a:txBody>
                    <a:bodyPr/>
                    <a:lstStyle/>
                    <a:p>
                      <a:pPr algn="ctr"/>
                      <a:r>
                        <a:rPr kumimoji="1" lang="ja-JP" altLang="en-US" dirty="0"/>
                        <a:t>賞味期限</a:t>
                      </a:r>
                    </a:p>
                  </a:txBody>
                  <a:tcPr anchor="ctr"/>
                </a:tc>
                <a:tc>
                  <a:txBody>
                    <a:bodyPr/>
                    <a:lstStyle/>
                    <a:p>
                      <a:pPr algn="ctr"/>
                      <a:r>
                        <a:rPr kumimoji="1" lang="ja-JP" altLang="en-US" dirty="0"/>
                        <a:t>買い替え時期</a:t>
                      </a:r>
                    </a:p>
                  </a:txBody>
                  <a:tcPr anchor="ctr"/>
                </a:tc>
                <a:tc>
                  <a:txBody>
                    <a:bodyPr/>
                    <a:lstStyle/>
                    <a:p>
                      <a:pPr algn="ctr"/>
                      <a:r>
                        <a:rPr kumimoji="1" lang="ja-JP" altLang="en-US" dirty="0"/>
                        <a:t>☑</a:t>
                      </a:r>
                    </a:p>
                  </a:txBody>
                  <a:tcPr anchor="ctr"/>
                </a:tc>
                <a:extLst>
                  <a:ext uri="{0D108BD9-81ED-4DB2-BD59-A6C34878D82A}">
                    <a16:rowId xmlns:a16="http://schemas.microsoft.com/office/drawing/2014/main" val="3675396185"/>
                  </a:ext>
                </a:extLst>
              </a:tr>
              <a:tr h="378258">
                <a:tc>
                  <a:txBody>
                    <a:bodyPr/>
                    <a:lstStyle/>
                    <a:p>
                      <a:pPr algn="ctr"/>
                      <a:r>
                        <a:rPr kumimoji="1" lang="ja-JP" altLang="en-US" sz="1200" dirty="0">
                          <a:solidFill>
                            <a:srgbClr val="FF0000"/>
                          </a:solidFill>
                        </a:rPr>
                        <a:t>例</a:t>
                      </a:r>
                      <a:r>
                        <a:rPr kumimoji="1" lang="en-US" altLang="ja-JP" sz="1200" dirty="0">
                          <a:solidFill>
                            <a:srgbClr val="FF0000"/>
                          </a:solidFill>
                        </a:rPr>
                        <a:t>.</a:t>
                      </a:r>
                      <a:r>
                        <a:rPr kumimoji="1" lang="ja-JP" altLang="en-US" sz="1200" dirty="0">
                          <a:solidFill>
                            <a:srgbClr val="FF0000"/>
                          </a:solidFill>
                        </a:rPr>
                        <a:t>カップめん</a:t>
                      </a:r>
                    </a:p>
                  </a:txBody>
                  <a:tcPr anchor="ctr"/>
                </a:tc>
                <a:tc>
                  <a:txBody>
                    <a:bodyPr/>
                    <a:lstStyle/>
                    <a:p>
                      <a:pPr algn="ctr"/>
                      <a:r>
                        <a:rPr kumimoji="1" lang="en-US" altLang="ja-JP" dirty="0">
                          <a:solidFill>
                            <a:srgbClr val="FF0000"/>
                          </a:solidFill>
                        </a:rPr>
                        <a:t>8</a:t>
                      </a:r>
                      <a:r>
                        <a:rPr kumimoji="1" lang="ja-JP" altLang="en-US" dirty="0">
                          <a:solidFill>
                            <a:srgbClr val="FF0000"/>
                          </a:solidFill>
                        </a:rPr>
                        <a:t>個</a:t>
                      </a:r>
                    </a:p>
                  </a:txBody>
                  <a:tcPr anchor="ctr"/>
                </a:tc>
                <a:tc>
                  <a:txBody>
                    <a:bodyPr/>
                    <a:lstStyle/>
                    <a:p>
                      <a:pPr algn="ctr"/>
                      <a:r>
                        <a:rPr kumimoji="1" lang="en-US" altLang="ja-JP" dirty="0">
                          <a:solidFill>
                            <a:srgbClr val="FF0000"/>
                          </a:solidFill>
                        </a:rPr>
                        <a:t>2023.8.20</a:t>
                      </a:r>
                      <a:endParaRPr kumimoji="1" lang="ja-JP" altLang="en-US" dirty="0">
                        <a:solidFill>
                          <a:srgbClr val="FF0000"/>
                        </a:solidFill>
                      </a:endParaRPr>
                    </a:p>
                  </a:txBody>
                  <a:tcPr anchor="ctr"/>
                </a:tc>
                <a:tc>
                  <a:txBody>
                    <a:bodyPr/>
                    <a:lstStyle/>
                    <a:p>
                      <a:pPr algn="ctr"/>
                      <a:r>
                        <a:rPr kumimoji="1" lang="en-US" altLang="ja-JP" dirty="0">
                          <a:solidFill>
                            <a:srgbClr val="FF0000"/>
                          </a:solidFill>
                        </a:rPr>
                        <a:t>2024.8.10</a:t>
                      </a:r>
                      <a:endParaRPr kumimoji="1" lang="ja-JP" altLang="en-US" dirty="0">
                        <a:solidFill>
                          <a:srgbClr val="FF0000"/>
                        </a:solidFill>
                      </a:endParaRPr>
                    </a:p>
                  </a:txBody>
                  <a:tcPr anchor="ctr"/>
                </a:tc>
                <a:tc>
                  <a:txBody>
                    <a:bodyPr/>
                    <a:lstStyle/>
                    <a:p>
                      <a:pPr algn="ctr"/>
                      <a:r>
                        <a:rPr kumimoji="1" lang="en-US" altLang="ja-JP" dirty="0">
                          <a:solidFill>
                            <a:srgbClr val="FF0000"/>
                          </a:solidFill>
                        </a:rPr>
                        <a:t>2024.7.31</a:t>
                      </a:r>
                      <a:endParaRPr kumimoji="1" lang="ja-JP" altLang="en-US" dirty="0">
                        <a:solidFill>
                          <a:srgbClr val="FF0000"/>
                        </a:solidFill>
                      </a:endParaRPr>
                    </a:p>
                  </a:txBody>
                  <a:tcPr anchor="ctr"/>
                </a:tc>
                <a:tc>
                  <a:txBody>
                    <a:bodyPr/>
                    <a:lstStyle/>
                    <a:p>
                      <a:pPr algn="ctr"/>
                      <a:r>
                        <a:rPr kumimoji="1" lang="ja-JP" altLang="en-US" dirty="0"/>
                        <a:t>☑</a:t>
                      </a:r>
                    </a:p>
                  </a:txBody>
                  <a:tcPr anchor="ctr"/>
                </a:tc>
                <a:extLst>
                  <a:ext uri="{0D108BD9-81ED-4DB2-BD59-A6C34878D82A}">
                    <a16:rowId xmlns:a16="http://schemas.microsoft.com/office/drawing/2014/main" val="1610251341"/>
                  </a:ext>
                </a:extLst>
              </a:tr>
              <a:tr h="433710">
                <a:tc>
                  <a:txBody>
                    <a:bodyPr/>
                    <a:lstStyle/>
                    <a:p>
                      <a:pPr algn="ctr"/>
                      <a:r>
                        <a:rPr kumimoji="1" lang="ja-JP" altLang="en-US" sz="1200" dirty="0"/>
                        <a:t>ビスコ</a:t>
                      </a:r>
                      <a:endParaRPr kumimoji="1" lang="en-US" altLang="ja-JP" sz="1200" dirty="0"/>
                    </a:p>
                  </a:txBody>
                  <a:tcPr anchor="ctr"/>
                </a:tc>
                <a:tc>
                  <a:txBody>
                    <a:bodyPr/>
                    <a:lstStyle/>
                    <a:p>
                      <a:pPr algn="ctr"/>
                      <a:r>
                        <a:rPr kumimoji="1" lang="en-US" altLang="ja-JP" dirty="0"/>
                        <a:t>10</a:t>
                      </a:r>
                      <a:r>
                        <a:rPr kumimoji="1" lang="ja-JP" altLang="en-US" dirty="0"/>
                        <a:t>個</a:t>
                      </a:r>
                    </a:p>
                  </a:txBody>
                  <a:tcPr anchor="ctr"/>
                </a:tc>
                <a:tc>
                  <a:txBody>
                    <a:bodyPr/>
                    <a:lstStyle/>
                    <a:p>
                      <a:pPr algn="ctr"/>
                      <a:r>
                        <a:rPr kumimoji="1" lang="en-US" altLang="ja-JP" dirty="0"/>
                        <a:t>2024.5.15</a:t>
                      </a:r>
                      <a:endParaRPr kumimoji="1" lang="ja-JP" altLang="en-US" dirty="0"/>
                    </a:p>
                  </a:txBody>
                  <a:tcPr anchor="ctr"/>
                </a:tc>
                <a:tc>
                  <a:txBody>
                    <a:bodyPr/>
                    <a:lstStyle/>
                    <a:p>
                      <a:pPr algn="ctr"/>
                      <a:r>
                        <a:rPr kumimoji="1" lang="en-US" altLang="ja-JP" dirty="0"/>
                        <a:t>2029.4.30</a:t>
                      </a:r>
                      <a:endParaRPr kumimoji="1" lang="ja-JP" altLang="en-US" dirty="0"/>
                    </a:p>
                  </a:txBody>
                  <a:tcPr anchor="ctr"/>
                </a:tc>
                <a:tc>
                  <a:txBody>
                    <a:bodyPr/>
                    <a:lstStyle/>
                    <a:p>
                      <a:pPr algn="ctr"/>
                      <a:r>
                        <a:rPr kumimoji="1" lang="en-US" altLang="ja-JP" dirty="0"/>
                        <a:t>2029.3.30</a:t>
                      </a: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78258">
                <a:tc>
                  <a:txBody>
                    <a:bodyPr/>
                    <a:lstStyle/>
                    <a:p>
                      <a:pPr algn="ctr"/>
                      <a:r>
                        <a:rPr kumimoji="1" lang="ja-JP" altLang="en-US" sz="1200" dirty="0"/>
                        <a:t>水（</a:t>
                      </a:r>
                      <a:r>
                        <a:rPr kumimoji="1" lang="en-US" altLang="ja-JP" sz="1200" dirty="0"/>
                        <a:t>2</a:t>
                      </a:r>
                      <a:r>
                        <a:rPr kumimoji="1" lang="ja-JP" altLang="en-US" sz="1200" dirty="0"/>
                        <a:t>ｌ）</a:t>
                      </a:r>
                    </a:p>
                  </a:txBody>
                  <a:tcPr anchor="ctr"/>
                </a:tc>
                <a:tc>
                  <a:txBody>
                    <a:bodyPr/>
                    <a:lstStyle/>
                    <a:p>
                      <a:pPr algn="ctr"/>
                      <a:r>
                        <a:rPr kumimoji="1" lang="en-US" altLang="ja-JP" dirty="0"/>
                        <a:t>24</a:t>
                      </a:r>
                      <a:r>
                        <a:rPr kumimoji="1" lang="ja-JP" altLang="en-US" dirty="0"/>
                        <a:t>本</a:t>
                      </a:r>
                    </a:p>
                  </a:txBody>
                  <a:tcPr anchor="ctr"/>
                </a:tc>
                <a:tc>
                  <a:txBody>
                    <a:bodyPr/>
                    <a:lstStyle/>
                    <a:p>
                      <a:pPr algn="ctr"/>
                      <a:r>
                        <a:rPr kumimoji="1" lang="en-US" altLang="ja-JP" dirty="0"/>
                        <a:t>2024.3.10</a:t>
                      </a:r>
                      <a:endParaRPr kumimoji="1" lang="ja-JP" altLang="en-US" dirty="0"/>
                    </a:p>
                  </a:txBody>
                  <a:tcPr anchor="ctr"/>
                </a:tc>
                <a:tc>
                  <a:txBody>
                    <a:bodyPr/>
                    <a:lstStyle/>
                    <a:p>
                      <a:pPr algn="ctr"/>
                      <a:r>
                        <a:rPr kumimoji="1" lang="en-US" altLang="ja-JP" dirty="0"/>
                        <a:t>2029.3.30</a:t>
                      </a:r>
                      <a:endParaRPr kumimoji="1" lang="ja-JP" altLang="en-US" dirty="0"/>
                    </a:p>
                  </a:txBody>
                  <a:tcPr anchor="ctr"/>
                </a:tc>
                <a:tc>
                  <a:txBody>
                    <a:bodyPr/>
                    <a:lstStyle/>
                    <a:p>
                      <a:pPr algn="ctr"/>
                      <a:r>
                        <a:rPr kumimoji="1" lang="en-US" altLang="ja-JP" dirty="0"/>
                        <a:t>2029.2.28</a:t>
                      </a: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433710">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607194">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01910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duotone>
              <a:prstClr val="black"/>
              <a:srgbClr val="4472C4">
                <a:tint val="45000"/>
                <a:satMod val="400000"/>
              </a:srgbClr>
            </a:duotone>
            <a:extLst>
              <a:ext uri="{BEBA8EAE-BF5A-486C-A8C5-ECC9F3942E4B}">
                <a14:imgProps xmlns:a14="http://schemas.microsoft.com/office/drawing/2010/main">
                  <a14:imgLayer r:embed="rId3">
                    <a14:imgEffect>
                      <a14:saturation sat="33000"/>
                    </a14:imgEffect>
                  </a14:imgLayer>
                </a14:imgProps>
              </a:ext>
            </a:extLst>
          </a:blip>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4">
            <a:duotone>
              <a:prstClr val="black"/>
              <a:srgbClr val="4472C4">
                <a:tint val="45000"/>
                <a:satMod val="400000"/>
              </a:srgbClr>
            </a:duotone>
          </a:blip>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4">
            <a:duotone>
              <a:prstClr val="black"/>
              <a:srgbClr val="4472C4">
                <a:tint val="45000"/>
                <a:satMod val="400000"/>
              </a:srgbClr>
            </a:duotone>
          </a:blip>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dirty="0">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Tree>
    <p:extLst>
      <p:ext uri="{BB962C8B-B14F-4D97-AF65-F5344CB8AC3E}">
        <p14:creationId xmlns:p14="http://schemas.microsoft.com/office/powerpoint/2010/main" val="242298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445828"/>
          </a:xfrm>
          <a:prstGeom prst="rect">
            <a:avLst/>
          </a:prstGeom>
          <a:noFill/>
        </p:spPr>
        <p:txBody>
          <a:bodyPr wrap="square" rtlCol="0">
            <a:spAutoFit/>
          </a:bodyPr>
          <a:lstStyle/>
          <a:p>
            <a:pPr>
              <a:lnSpc>
                <a:spcPct val="200000"/>
              </a:lnSpc>
            </a:pPr>
            <a:r>
              <a:rPr kumimoji="1" lang="en-US" altLang="ja-JP" sz="1400" b="1" dirty="0">
                <a:latin typeface="HGMaruGothicMPRO" panose="020F0600000000000000" pitchFamily="34" charset="-128"/>
                <a:ea typeface="HGMaruGothicMPRO" panose="020F0600000000000000" pitchFamily="34" charset="-128"/>
              </a:rPr>
              <a:t>※</a:t>
            </a:r>
            <a:r>
              <a:rPr kumimoji="1" lang="ja-JP" altLang="en-US" sz="1400" b="1" dirty="0">
                <a:latin typeface="HGMaruGothicMPRO" panose="020F0600000000000000" pitchFamily="34" charset="-128"/>
                <a:ea typeface="HGMaruGothicMPRO" panose="020F0600000000000000" pitchFamily="34" charset="-128"/>
              </a:rPr>
              <a:t>非常食について、わかったこと、もっと調べてみたいこと、反省点などを記入しましょう。</a:t>
            </a: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0" name="グラフィックス 9" descr="電球">
            <a:extLst>
              <a:ext uri="{FF2B5EF4-FFF2-40B4-BE49-F238E27FC236}">
                <a16:creationId xmlns:a16="http://schemas.microsoft.com/office/drawing/2014/main" id="{836AA1A5-9172-84F6-1198-A0D5CF816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250" y="-194008"/>
            <a:ext cx="1460623" cy="1460623"/>
          </a:xfrm>
          <a:prstGeom prst="rect">
            <a:avLst/>
          </a:prstGeom>
        </p:spPr>
      </p:pic>
    </p:spTree>
    <p:extLst>
      <p:ext uri="{BB962C8B-B14F-4D97-AF65-F5344CB8AC3E}">
        <p14:creationId xmlns:p14="http://schemas.microsoft.com/office/powerpoint/2010/main" val="23927195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D4E1653F4F64585FB4CC107FD60BB" ma:contentTypeVersion="11" ma:contentTypeDescription="Create a new document." ma:contentTypeScope="" ma:versionID="e82e298c1d467fc1bd2cd2cf8eca5f07">
  <xsd:schema xmlns:xsd="http://www.w3.org/2001/XMLSchema" xmlns:xs="http://www.w3.org/2001/XMLSchema" xmlns:p="http://schemas.microsoft.com/office/2006/metadata/properties" xmlns:ns2="cfc2331f-58fd-4204-9433-bed6399caa48" xmlns:ns3="14576870-4f98-411a-84d6-60fb38bd27db" targetNamespace="http://schemas.microsoft.com/office/2006/metadata/properties" ma:root="true" ma:fieldsID="b437f6d73c7664fd4c546ef1907e7582" ns2:_="" ns3:_="">
    <xsd:import namespace="cfc2331f-58fd-4204-9433-bed6399caa48"/>
    <xsd:import namespace="14576870-4f98-411a-84d6-60fb38bd27d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2331f-58fd-4204-9433-bed6399caa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576870-4f98-411a-84d6-60fb38bd27d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description="" ma:internalName="MediaServiceOCR" ma:readOnly="true">
      <xsd:simpleType>
        <xsd:restriction base="dms:Note">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D362F-6E2E-449A-BBE5-B67DA815BA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DC4FCB-CCC6-4C55-947C-A4B472CA6B9A}">
  <ds:schemaRefs>
    <ds:schemaRef ds:uri="http://schemas.microsoft.com/sharepoint/v3/contenttype/forms"/>
  </ds:schemaRefs>
</ds:datastoreItem>
</file>

<file path=customXml/itemProps3.xml><?xml version="1.0" encoding="utf-8"?>
<ds:datastoreItem xmlns:ds="http://schemas.openxmlformats.org/officeDocument/2006/customXml" ds:itemID="{006FCF57-DE66-4002-864A-6E1FFF294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2331f-58fd-4204-9433-bed6399caa48"/>
    <ds:schemaRef ds:uri="14576870-4f98-411a-84d6-60fb38bd2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324</Words>
  <Application>Microsoft Office PowerPoint</Application>
  <PresentationFormat>A4 210 x 297 mm</PresentationFormat>
  <Paragraphs>97</Paragraphs>
  <Slides>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HGMaruGothicMPRO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2020-06-25T01:33:00Z</dcterms:created>
  <dcterms:modified xsi:type="dcterms:W3CDTF">2024-06-17T04:29:34Z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