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9" r:id="rId8"/>
    <p:sldId id="270" r:id="rId9"/>
    <p:sldId id="271" r:id="rId10"/>
    <p:sldId id="263" r:id="rId11"/>
    <p:sldId id="272" r:id="rId12"/>
    <p:sldId id="273" r:id="rId13"/>
    <p:sldId id="274" r:id="rId14"/>
  </p:sldIdLst>
  <p:sldSz cx="9906000" cy="6858000" type="A4"/>
  <p:notesSz cx="9866313" cy="67357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GB8YTxsm61QAmxBeFpbOPatmx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38" autoAdjust="0"/>
  </p:normalViewPr>
  <p:slideViewPr>
    <p:cSldViewPr snapToGrid="0">
      <p:cViewPr varScale="1">
        <p:scale>
          <a:sx n="101" d="100"/>
          <a:sy n="101" d="100"/>
        </p:scale>
        <p:origin x="15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275402" cy="33834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589198" y="0"/>
            <a:ext cx="4275402" cy="33834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6397417"/>
            <a:ext cx="4275402" cy="33834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589198" y="6397417"/>
            <a:ext cx="4275402" cy="33834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 name="Google Shape;193;p6: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511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2: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437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2: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97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2: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2:notes"/>
          <p:cNvSpPr txBox="1">
            <a:spLocks noGrp="1"/>
          </p:cNvSpPr>
          <p:nvPr>
            <p:ph type="sldNum" idx="12"/>
          </p:nvPr>
        </p:nvSpPr>
        <p:spPr>
          <a:xfrm>
            <a:off x="5589198" y="6397417"/>
            <a:ext cx="4275402" cy="338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502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784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322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のみ">
  <p:cSld name="タイトルのみ">
    <p:bg>
      <p:bgPr>
        <a:solidFill>
          <a:srgbClr val="82D9FF"/>
        </a:solidFill>
        <a:effectLst/>
      </p:bgPr>
    </p:bg>
    <p:spTree>
      <p:nvGrpSpPr>
        <p:cNvPr id="1" name="Shape 15"/>
        <p:cNvGrpSpPr/>
        <p:nvPr/>
      </p:nvGrpSpPr>
      <p:grpSpPr>
        <a:xfrm>
          <a:off x="0" y="0"/>
          <a:ext cx="0" cy="0"/>
          <a:chOff x="0" y="0"/>
          <a:chExt cx="0" cy="0"/>
        </a:xfrm>
      </p:grpSpPr>
      <p:pic>
        <p:nvPicPr>
          <p:cNvPr id="16" name="Google Shape;16;p14"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タイトルのみ">
  <p:cSld name="2_タイトルのみ">
    <p:bg>
      <p:bgPr>
        <a:solidFill>
          <a:srgbClr val="82D9FF"/>
        </a:solidFill>
        <a:effectLst/>
      </p:bgPr>
    </p:bg>
    <p:spTree>
      <p:nvGrpSpPr>
        <p:cNvPr id="1" name="Shape 17"/>
        <p:cNvGrpSpPr/>
        <p:nvPr/>
      </p:nvGrpSpPr>
      <p:grpSpPr>
        <a:xfrm>
          <a:off x="0" y="0"/>
          <a:ext cx="0" cy="0"/>
          <a:chOff x="0" y="0"/>
          <a:chExt cx="0" cy="0"/>
        </a:xfrm>
      </p:grpSpPr>
      <p:pic>
        <p:nvPicPr>
          <p:cNvPr id="18" name="Google Shape;18;p15"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
        <p:nvSpPr>
          <p:cNvPr id="19" name="Google Shape;19;p15"/>
          <p:cNvSpPr>
            <a:spLocks noGrp="1"/>
          </p:cNvSpPr>
          <p:nvPr>
            <p:ph type="pic" idx="2"/>
          </p:nvPr>
        </p:nvSpPr>
        <p:spPr>
          <a:xfrm>
            <a:off x="6095125" y="4739620"/>
            <a:ext cx="1519422" cy="1326480"/>
          </a:xfrm>
          <a:prstGeom prst="rect">
            <a:avLst/>
          </a:prstGeom>
          <a:solidFill>
            <a:srgbClr val="F2F2F2"/>
          </a:solidFill>
          <a:ln>
            <a:noFill/>
          </a:ln>
        </p:spPr>
      </p:sp>
      <p:sp>
        <p:nvSpPr>
          <p:cNvPr id="20" name="Google Shape;20;p15"/>
          <p:cNvSpPr>
            <a:spLocks noGrp="1"/>
          </p:cNvSpPr>
          <p:nvPr>
            <p:ph type="pic" idx="3"/>
          </p:nvPr>
        </p:nvSpPr>
        <p:spPr>
          <a:xfrm>
            <a:off x="7771569" y="4739620"/>
            <a:ext cx="1519422" cy="1326480"/>
          </a:xfrm>
          <a:prstGeom prst="rect">
            <a:avLst/>
          </a:prstGeom>
          <a:solidFill>
            <a:srgbClr val="F2F2F2"/>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タイトルのみ">
  <p:cSld name="3_タイトルのみ">
    <p:bg>
      <p:bgPr>
        <a:solidFill>
          <a:srgbClr val="82D9FF"/>
        </a:solidFill>
        <a:effectLst/>
      </p:bgPr>
    </p:bg>
    <p:spTree>
      <p:nvGrpSpPr>
        <p:cNvPr id="1" name="Shape 21"/>
        <p:cNvGrpSpPr/>
        <p:nvPr/>
      </p:nvGrpSpPr>
      <p:grpSpPr>
        <a:xfrm>
          <a:off x="0" y="0"/>
          <a:ext cx="0" cy="0"/>
          <a:chOff x="0" y="0"/>
          <a:chExt cx="0" cy="0"/>
        </a:xfrm>
      </p:grpSpPr>
      <p:pic>
        <p:nvPicPr>
          <p:cNvPr id="22" name="Google Shape;22;p16"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
        <p:nvSpPr>
          <p:cNvPr id="23" name="Google Shape;23;p16"/>
          <p:cNvSpPr>
            <a:spLocks noGrp="1"/>
          </p:cNvSpPr>
          <p:nvPr>
            <p:ph type="pic" idx="2"/>
          </p:nvPr>
        </p:nvSpPr>
        <p:spPr>
          <a:xfrm>
            <a:off x="1381271" y="1226525"/>
            <a:ext cx="2183382" cy="1431328"/>
          </a:xfrm>
          <a:prstGeom prst="rect">
            <a:avLst/>
          </a:prstGeom>
          <a:solidFill>
            <a:srgbClr val="F2F2F2"/>
          </a:solidFill>
          <a:ln>
            <a:noFill/>
          </a:ln>
        </p:spPr>
      </p:sp>
      <p:sp>
        <p:nvSpPr>
          <p:cNvPr id="24" name="Google Shape;24;p16"/>
          <p:cNvSpPr>
            <a:spLocks noGrp="1"/>
          </p:cNvSpPr>
          <p:nvPr>
            <p:ph type="pic" idx="3"/>
          </p:nvPr>
        </p:nvSpPr>
        <p:spPr>
          <a:xfrm>
            <a:off x="1381271" y="2928797"/>
            <a:ext cx="2183382" cy="1431328"/>
          </a:xfrm>
          <a:prstGeom prst="rect">
            <a:avLst/>
          </a:prstGeom>
          <a:solidFill>
            <a:srgbClr val="F2F2F2"/>
          </a:solidFill>
          <a:ln>
            <a:noFill/>
          </a:ln>
        </p:spPr>
      </p:sp>
      <p:sp>
        <p:nvSpPr>
          <p:cNvPr id="25" name="Google Shape;25;p16"/>
          <p:cNvSpPr>
            <a:spLocks noGrp="1"/>
          </p:cNvSpPr>
          <p:nvPr>
            <p:ph type="pic" idx="4"/>
          </p:nvPr>
        </p:nvSpPr>
        <p:spPr>
          <a:xfrm>
            <a:off x="1381270" y="4641328"/>
            <a:ext cx="2183381" cy="1431328"/>
          </a:xfrm>
          <a:prstGeom prst="rect">
            <a:avLst/>
          </a:prstGeom>
          <a:solidFill>
            <a:srgbClr val="F2F2F2"/>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タイトルのみ">
  <p:cSld name="4_タイトルのみ">
    <p:bg>
      <p:bgPr>
        <a:solidFill>
          <a:srgbClr val="82D9FF"/>
        </a:solidFill>
        <a:effectLst/>
      </p:bgPr>
    </p:bg>
    <p:spTree>
      <p:nvGrpSpPr>
        <p:cNvPr id="1" name="Shape 26"/>
        <p:cNvGrpSpPr/>
        <p:nvPr/>
      </p:nvGrpSpPr>
      <p:grpSpPr>
        <a:xfrm>
          <a:off x="0" y="0"/>
          <a:ext cx="0" cy="0"/>
          <a:chOff x="0" y="0"/>
          <a:chExt cx="0" cy="0"/>
        </a:xfrm>
      </p:grpSpPr>
      <p:pic>
        <p:nvPicPr>
          <p:cNvPr id="27" name="Google Shape;27;p17"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pic>
        <p:nvPicPr>
          <p:cNvPr id="28" name="Google Shape;28;p17"/>
          <p:cNvPicPr preferRelativeResize="0">
            <a:picLocks noGrp="1"/>
          </p:cNvPicPr>
          <p:nvPr>
            <p:ph type="pic" idx="2"/>
          </p:nvPr>
        </p:nvPicPr>
        <p:blipFill/>
        <p:spPr>
          <a:xfrm>
            <a:off x="1242450" y="1292729"/>
            <a:ext cx="2553925" cy="1475204"/>
          </a:xfrm>
          <a:prstGeom prst="rect">
            <a:avLst/>
          </a:prstGeom>
          <a:blipFill rotWithShape="1">
            <a:blip r:embed="rId3">
              <a:alphaModFix/>
            </a:blip>
            <a:stretch>
              <a:fillRect t="10386" b="10385"/>
            </a:stretch>
          </a:blipFill>
          <a:ln>
            <a:noFill/>
          </a:ln>
        </p:spPr>
      </p:pic>
      <p:pic>
        <p:nvPicPr>
          <p:cNvPr id="29" name="Google Shape;29;p17"/>
          <p:cNvPicPr preferRelativeResize="0">
            <a:picLocks noGrp="1"/>
          </p:cNvPicPr>
          <p:nvPr>
            <p:ph type="pic" idx="3"/>
          </p:nvPr>
        </p:nvPicPr>
        <p:blipFill/>
        <p:spPr>
          <a:xfrm>
            <a:off x="1242450" y="2986245"/>
            <a:ext cx="2553925" cy="1475204"/>
          </a:xfrm>
          <a:prstGeom prst="rect">
            <a:avLst/>
          </a:prstGeom>
          <a:blipFill rotWithShape="1">
            <a:blip r:embed="rId4">
              <a:alphaModFix/>
            </a:blip>
            <a:stretch>
              <a:fillRect l="11997" r="11998"/>
            </a:stretch>
          </a:blipFill>
          <a:ln>
            <a:noFill/>
          </a:ln>
        </p:spPr>
      </p:pic>
      <p:pic>
        <p:nvPicPr>
          <p:cNvPr id="30" name="Google Shape;30;p17"/>
          <p:cNvPicPr preferRelativeResize="0">
            <a:picLocks noGrp="1"/>
          </p:cNvPicPr>
          <p:nvPr>
            <p:ph type="pic" idx="4"/>
          </p:nvPr>
        </p:nvPicPr>
        <p:blipFill/>
        <p:spPr>
          <a:xfrm>
            <a:off x="1242451" y="4741473"/>
            <a:ext cx="2553924" cy="1475204"/>
          </a:xfrm>
          <a:prstGeom prst="rect">
            <a:avLst/>
          </a:prstGeom>
          <a:blipFill rotWithShape="1">
            <a:blip r:embed="rId5">
              <a:alphaModFix/>
            </a:blip>
            <a:stretch>
              <a:fillRect l="5973" r="5972"/>
            </a:stretch>
          </a:blip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タイトルのみ">
  <p:cSld name="5_タイトルのみ">
    <p:bg>
      <p:bgPr>
        <a:solidFill>
          <a:srgbClr val="82D9FF"/>
        </a:solidFill>
        <a:effectLst/>
      </p:bgPr>
    </p:bg>
    <p:spTree>
      <p:nvGrpSpPr>
        <p:cNvPr id="1" name="Shape 31"/>
        <p:cNvGrpSpPr/>
        <p:nvPr/>
      </p:nvGrpSpPr>
      <p:grpSpPr>
        <a:xfrm>
          <a:off x="0" y="0"/>
          <a:ext cx="0" cy="0"/>
          <a:chOff x="0" y="0"/>
          <a:chExt cx="0" cy="0"/>
        </a:xfrm>
      </p:grpSpPr>
      <p:pic>
        <p:nvPicPr>
          <p:cNvPr id="32" name="Google Shape;32;p18"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pic>
        <p:nvPicPr>
          <p:cNvPr id="33" name="Google Shape;33;p18"/>
          <p:cNvPicPr preferRelativeResize="0">
            <a:picLocks noGrp="1"/>
          </p:cNvPicPr>
          <p:nvPr>
            <p:ph type="pic" idx="2"/>
          </p:nvPr>
        </p:nvPicPr>
        <p:blipFill/>
        <p:spPr>
          <a:xfrm>
            <a:off x="3390900" y="4000500"/>
            <a:ext cx="2675603" cy="1879600"/>
          </a:xfrm>
          <a:prstGeom prst="rect">
            <a:avLst/>
          </a:prstGeom>
          <a:blipFill rotWithShape="1">
            <a:blip r:embed="rId3">
              <a:alphaModFix/>
            </a:blip>
            <a:stretch>
              <a:fillRect l="17203" r="17203"/>
            </a:stretch>
          </a:blipFill>
          <a:ln>
            <a:noFill/>
          </a:ln>
        </p:spPr>
      </p:pic>
      <p:sp>
        <p:nvSpPr>
          <p:cNvPr id="34" name="Google Shape;34;p18"/>
          <p:cNvSpPr>
            <a:spLocks noGrp="1"/>
          </p:cNvSpPr>
          <p:nvPr>
            <p:ph type="media" idx="3"/>
          </p:nvPr>
        </p:nvSpPr>
        <p:spPr>
          <a:xfrm>
            <a:off x="6410325" y="4000500"/>
            <a:ext cx="2674938" cy="1879600"/>
          </a:xfrm>
          <a:prstGeom prst="rect">
            <a:avLst/>
          </a:prstGeom>
          <a:blipFill rotWithShape="1">
            <a:blip r:embed="rId3">
              <a:alphaModFix/>
            </a:blip>
            <a:stretch>
              <a:fillRect l="17203" r="17203"/>
            </a:stretch>
          </a:blip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rgbClr val="7F7F7F"/>
              </a:buClr>
              <a:buSzPts val="1600"/>
              <a:buFont typeface="Arial"/>
              <a:buNone/>
              <a:defRPr sz="1600" b="1"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35"/>
        <p:cNvGrpSpPr/>
        <p:nvPr/>
      </p:nvGrpSpPr>
      <p:grpSpPr>
        <a:xfrm>
          <a:off x="0" y="0"/>
          <a:ext cx="0" cy="0"/>
          <a:chOff x="0" y="0"/>
          <a:chExt cx="0" cy="0"/>
        </a:xfrm>
      </p:grpSpPr>
      <p:sp>
        <p:nvSpPr>
          <p:cNvPr id="36" name="Google Shape;36;p19"/>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1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タイトルのみ">
  <p:cSld name="1_タイトルのみ">
    <p:spTree>
      <p:nvGrpSpPr>
        <p:cNvPr id="1" name="Shape 4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p:nvPr/>
        </p:nvSpPr>
        <p:spPr>
          <a:xfrm>
            <a:off x="407276" y="348441"/>
            <a:ext cx="9091447" cy="5724857"/>
          </a:xfrm>
          <a:prstGeom prst="roundRect">
            <a:avLst>
              <a:gd name="adj" fmla="val 3166"/>
            </a:avLst>
          </a:prstGeom>
          <a:solidFill>
            <a:schemeClr val="lt1"/>
          </a:solidFill>
          <a:ln w="5715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1"/>
          <p:cNvSpPr txBox="1"/>
          <p:nvPr/>
        </p:nvSpPr>
        <p:spPr>
          <a:xfrm>
            <a:off x="1156138" y="6180083"/>
            <a:ext cx="7493875"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500" b="1" i="0" u="none" strike="noStrike" cap="none">
                <a:solidFill>
                  <a:srgbClr val="3E3A39"/>
                </a:solidFill>
                <a:latin typeface="Arial"/>
                <a:ea typeface="Arial"/>
                <a:cs typeface="Arial"/>
                <a:sym typeface="Arial"/>
              </a:rPr>
              <a:t>〇</a:t>
            </a:r>
            <a:r>
              <a:rPr lang="ja-JP" sz="2000" b="1" i="0" u="none" strike="noStrike" cap="none">
                <a:solidFill>
                  <a:srgbClr val="3E3A39"/>
                </a:solidFill>
                <a:latin typeface="Arial"/>
                <a:ea typeface="Arial"/>
                <a:cs typeface="Arial"/>
                <a:sym typeface="Arial"/>
              </a:rPr>
              <a:t>ねん　</a:t>
            </a:r>
            <a:r>
              <a:rPr lang="ja-JP" sz="3500" b="1" i="0" u="none" strike="noStrike" cap="none">
                <a:solidFill>
                  <a:srgbClr val="3E3A39"/>
                </a:solidFill>
                <a:latin typeface="Arial"/>
                <a:ea typeface="Arial"/>
                <a:cs typeface="Arial"/>
                <a:sym typeface="Arial"/>
              </a:rPr>
              <a:t>〇</a:t>
            </a:r>
            <a:r>
              <a:rPr lang="ja-JP" sz="2000" b="1" i="0" u="none" strike="noStrike" cap="none">
                <a:solidFill>
                  <a:srgbClr val="3E3A39"/>
                </a:solidFill>
                <a:latin typeface="Arial"/>
                <a:ea typeface="Arial"/>
                <a:cs typeface="Arial"/>
                <a:sym typeface="Arial"/>
              </a:rPr>
              <a:t>くみ　</a:t>
            </a:r>
            <a:r>
              <a:rPr lang="ja-JP" sz="3500" b="1" i="0" u="none" strike="noStrike" cap="none">
                <a:solidFill>
                  <a:srgbClr val="3E3A39"/>
                </a:solidFill>
                <a:latin typeface="Arial"/>
                <a:ea typeface="Arial"/>
                <a:cs typeface="Arial"/>
                <a:sym typeface="Arial"/>
              </a:rPr>
              <a:t>なまえ記入</a:t>
            </a:r>
            <a:endParaRPr/>
          </a:p>
        </p:txBody>
      </p:sp>
      <p:sp>
        <p:nvSpPr>
          <p:cNvPr id="48" name="Google Shape;48;p1"/>
          <p:cNvSpPr txBox="1"/>
          <p:nvPr/>
        </p:nvSpPr>
        <p:spPr>
          <a:xfrm>
            <a:off x="407276" y="4719743"/>
            <a:ext cx="9091447" cy="11695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3800" i="0" u="none" strike="noStrike" cap="none" dirty="0">
                <a:solidFill>
                  <a:srgbClr val="003396"/>
                </a:solidFill>
                <a:latin typeface="Arial"/>
                <a:ea typeface="Arial"/>
                <a:cs typeface="Arial"/>
                <a:sym typeface="Arial"/>
              </a:rPr>
              <a:t>どっちの世界を体験する？</a:t>
            </a:r>
            <a:endParaRPr lang="en-US" altLang="ja-JP" sz="3800" i="0" u="none" strike="noStrike" cap="none" dirty="0">
              <a:solidFill>
                <a:srgbClr val="003396"/>
              </a:solidFill>
              <a:latin typeface="Arial"/>
              <a:ea typeface="Arial"/>
              <a:cs typeface="Arial"/>
              <a:sym typeface="Arial"/>
            </a:endParaRPr>
          </a:p>
          <a:p>
            <a:pPr marL="0" marR="0" lvl="0" indent="0" algn="ctr" rtl="0">
              <a:spcBef>
                <a:spcPts val="0"/>
              </a:spcBef>
              <a:spcAft>
                <a:spcPts val="0"/>
              </a:spcAft>
              <a:buNone/>
            </a:pPr>
            <a:r>
              <a:rPr lang="ja-JP" altLang="en-US" sz="3200" b="1" dirty="0">
                <a:solidFill>
                  <a:srgbClr val="003396"/>
                </a:solidFill>
              </a:rPr>
              <a:t>税金ありなし人生すごろくゲームをつくろう</a:t>
            </a:r>
            <a:endParaRPr sz="3200" dirty="0"/>
          </a:p>
        </p:txBody>
      </p:sp>
      <p:pic>
        <p:nvPicPr>
          <p:cNvPr id="4" name="図 3" descr="テキスト が含まれている画像&#10;&#10;自動的に生成された説明">
            <a:extLst>
              <a:ext uri="{FF2B5EF4-FFF2-40B4-BE49-F238E27FC236}">
                <a16:creationId xmlns:a16="http://schemas.microsoft.com/office/drawing/2014/main" id="{D03A9620-B80E-979E-E6F2-F0A630DA1AEC}"/>
              </a:ext>
            </a:extLst>
          </p:cNvPr>
          <p:cNvPicPr>
            <a:picLocks noChangeAspect="1"/>
          </p:cNvPicPr>
          <p:nvPr/>
        </p:nvPicPr>
        <p:blipFill>
          <a:blip r:embed="rId3"/>
          <a:stretch>
            <a:fillRect/>
          </a:stretch>
        </p:blipFill>
        <p:spPr>
          <a:xfrm>
            <a:off x="1227377" y="395393"/>
            <a:ext cx="7351395" cy="43243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 name="Google Shape;195;p6">
            <a:extLst>
              <a:ext uri="{FF2B5EF4-FFF2-40B4-BE49-F238E27FC236}">
                <a16:creationId xmlns:a16="http://schemas.microsoft.com/office/drawing/2014/main" id="{AEA95E96-5DDB-84CF-61D4-B870F86B26DF}"/>
              </a:ext>
            </a:extLst>
          </p:cNvPr>
          <p:cNvSpPr/>
          <p:nvPr/>
        </p:nvSpPr>
        <p:spPr>
          <a:xfrm>
            <a:off x="394139" y="150732"/>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212" name="Google Shape;212;p9"/>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9"/>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217" name="Google Shape;217;p9"/>
          <p:cNvSpPr>
            <a:spLocks noGrp="1"/>
          </p:cNvSpPr>
          <p:nvPr>
            <p:ph type="pic" idx="3"/>
          </p:nvPr>
        </p:nvSpPr>
        <p:spPr>
          <a:xfrm>
            <a:off x="805243" y="1437935"/>
            <a:ext cx="4454700" cy="2920200"/>
          </a:xfrm>
          <a:prstGeom prst="rect">
            <a:avLst/>
          </a:prstGeom>
          <a:solidFill>
            <a:srgbClr val="F2F2F2"/>
          </a:solidFill>
          <a:ln>
            <a:noFill/>
          </a:ln>
        </p:spPr>
        <p:txBody>
          <a:bodyPr/>
          <a:lstStyle/>
          <a:p>
            <a:endParaRPr lang="ja-JP" altLang="en-US"/>
          </a:p>
        </p:txBody>
      </p:sp>
      <p:sp>
        <p:nvSpPr>
          <p:cNvPr id="3" name="Google Shape;196;p6">
            <a:extLst>
              <a:ext uri="{FF2B5EF4-FFF2-40B4-BE49-F238E27FC236}">
                <a16:creationId xmlns:a16="http://schemas.microsoft.com/office/drawing/2014/main" id="{87F0D268-919F-F431-A554-E1EDA4C0BC5B}"/>
              </a:ext>
            </a:extLst>
          </p:cNvPr>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4" name="Google Shape;199;p6">
            <a:extLst>
              <a:ext uri="{FF2B5EF4-FFF2-40B4-BE49-F238E27FC236}">
                <a16:creationId xmlns:a16="http://schemas.microsoft.com/office/drawing/2014/main" id="{0E023C74-C4A7-486C-1600-CB54F3AF63CB}"/>
              </a:ext>
            </a:extLst>
          </p:cNvPr>
          <p:cNvSpPr/>
          <p:nvPr/>
        </p:nvSpPr>
        <p:spPr>
          <a:xfrm>
            <a:off x="407195" y="182854"/>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税金ありなし人生すごろくゲーム</a:t>
            </a:r>
            <a:endParaRPr dirty="0"/>
          </a:p>
        </p:txBody>
      </p:sp>
      <p:sp>
        <p:nvSpPr>
          <p:cNvPr id="6" name="Google Shape;215;p9">
            <a:extLst>
              <a:ext uri="{FF2B5EF4-FFF2-40B4-BE49-F238E27FC236}">
                <a16:creationId xmlns:a16="http://schemas.microsoft.com/office/drawing/2014/main" id="{97F85314-A202-1137-0740-96B97D0F332C}"/>
              </a:ext>
            </a:extLst>
          </p:cNvPr>
          <p:cNvSpPr/>
          <p:nvPr/>
        </p:nvSpPr>
        <p:spPr>
          <a:xfrm>
            <a:off x="5504749" y="1235914"/>
            <a:ext cx="3859059" cy="3266521"/>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218;p9">
            <a:extLst>
              <a:ext uri="{FF2B5EF4-FFF2-40B4-BE49-F238E27FC236}">
                <a16:creationId xmlns:a16="http://schemas.microsoft.com/office/drawing/2014/main" id="{652C395D-250C-3C8F-6C14-E6CDF787AFF1}"/>
              </a:ext>
            </a:extLst>
          </p:cNvPr>
          <p:cNvSpPr txBox="1"/>
          <p:nvPr/>
        </p:nvSpPr>
        <p:spPr>
          <a:xfrm>
            <a:off x="5572125" y="1212037"/>
            <a:ext cx="37757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dirty="0">
                <a:solidFill>
                  <a:schemeClr val="dk1"/>
                </a:solidFill>
                <a:latin typeface="+mj-ea"/>
                <a:ea typeface="+mj-ea"/>
                <a:cs typeface="Calibri"/>
                <a:sym typeface="Calibri"/>
              </a:rPr>
              <a:t>公共施設や公共サービスの</a:t>
            </a:r>
            <a:endParaRPr lang="en-US" altLang="ja-JP" sz="1600" dirty="0">
              <a:solidFill>
                <a:schemeClr val="dk1"/>
              </a:solidFill>
              <a:latin typeface="+mj-ea"/>
              <a:ea typeface="+mj-ea"/>
              <a:cs typeface="Calibri"/>
              <a:sym typeface="Calibri"/>
            </a:endParaRPr>
          </a:p>
          <a:p>
            <a:pPr marL="0" marR="0" lvl="0" indent="0" algn="ctr" rtl="0">
              <a:spcBef>
                <a:spcPts val="0"/>
              </a:spcBef>
              <a:spcAft>
                <a:spcPts val="0"/>
              </a:spcAft>
              <a:buNone/>
            </a:pPr>
            <a:r>
              <a:rPr lang="ja-JP" altLang="en-US" sz="1600" dirty="0">
                <a:solidFill>
                  <a:schemeClr val="dk1"/>
                </a:solidFill>
                <a:latin typeface="+mj-ea"/>
                <a:ea typeface="+mj-ea"/>
                <a:cs typeface="Calibri"/>
                <a:sym typeface="Calibri"/>
              </a:rPr>
              <a:t>重要性がわかるように考えたストップ</a:t>
            </a:r>
            <a:endParaRPr lang="en-US" altLang="ja-JP" sz="1600" dirty="0">
              <a:solidFill>
                <a:schemeClr val="dk1"/>
              </a:solidFill>
              <a:latin typeface="+mj-ea"/>
              <a:ea typeface="+mj-ea"/>
              <a:cs typeface="Calibri"/>
              <a:sym typeface="Calibri"/>
            </a:endParaRPr>
          </a:p>
          <a:p>
            <a:pPr marL="0" marR="0" lvl="0" indent="0" algn="ctr" rtl="0">
              <a:spcBef>
                <a:spcPts val="0"/>
              </a:spcBef>
              <a:spcAft>
                <a:spcPts val="0"/>
              </a:spcAft>
              <a:buNone/>
            </a:pPr>
            <a:r>
              <a:rPr lang="ja-JP" altLang="en-US" sz="1600" dirty="0">
                <a:solidFill>
                  <a:schemeClr val="dk1"/>
                </a:solidFill>
                <a:latin typeface="+mj-ea"/>
                <a:ea typeface="+mj-ea"/>
                <a:cs typeface="Calibri"/>
                <a:sym typeface="Calibri"/>
              </a:rPr>
              <a:t>マスについて書こう。</a:t>
            </a:r>
            <a:endParaRPr sz="1600" dirty="0">
              <a:solidFill>
                <a:schemeClr val="dk1"/>
              </a:solidFill>
              <a:latin typeface="+mj-ea"/>
              <a:ea typeface="+mj-ea"/>
              <a:cs typeface="Calibri"/>
              <a:sym typeface="Calibri"/>
            </a:endParaRPr>
          </a:p>
        </p:txBody>
      </p:sp>
      <p:sp>
        <p:nvSpPr>
          <p:cNvPr id="8" name="Google Shape;215;p9">
            <a:extLst>
              <a:ext uri="{FF2B5EF4-FFF2-40B4-BE49-F238E27FC236}">
                <a16:creationId xmlns:a16="http://schemas.microsoft.com/office/drawing/2014/main" id="{CFE662B0-00CA-33FD-EB7F-A21E8F1AC5BC}"/>
              </a:ext>
            </a:extLst>
          </p:cNvPr>
          <p:cNvSpPr/>
          <p:nvPr/>
        </p:nvSpPr>
        <p:spPr>
          <a:xfrm>
            <a:off x="574250" y="4654487"/>
            <a:ext cx="8789558" cy="1305273"/>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218;p9">
            <a:extLst>
              <a:ext uri="{FF2B5EF4-FFF2-40B4-BE49-F238E27FC236}">
                <a16:creationId xmlns:a16="http://schemas.microsoft.com/office/drawing/2014/main" id="{4D50024B-08E5-D901-313D-20FAEC0EA8C5}"/>
              </a:ext>
            </a:extLst>
          </p:cNvPr>
          <p:cNvSpPr txBox="1"/>
          <p:nvPr/>
        </p:nvSpPr>
        <p:spPr>
          <a:xfrm>
            <a:off x="542191" y="4675899"/>
            <a:ext cx="8789397" cy="33851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1600" dirty="0">
                <a:solidFill>
                  <a:schemeClr val="dk1"/>
                </a:solidFill>
                <a:latin typeface="+mj-ea"/>
                <a:ea typeface="+mj-ea"/>
                <a:cs typeface="Calibri"/>
                <a:sym typeface="Calibri"/>
              </a:rPr>
              <a:t>ゲームをプレイした人の感想を書き込もう。</a:t>
            </a:r>
            <a:endParaRPr sz="1600" dirty="0">
              <a:solidFill>
                <a:schemeClr val="dk1"/>
              </a:solidFill>
              <a:latin typeface="+mj-ea"/>
              <a:ea typeface="+mj-ea"/>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6"/>
          <p:cNvSpPr/>
          <p:nvPr/>
        </p:nvSpPr>
        <p:spPr>
          <a:xfrm>
            <a:off x="394139" y="150732"/>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96" name="Google Shape;196;p6"/>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97" name="Google Shape;197;p6"/>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6"/>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99" name="Google Shape;199;p6"/>
          <p:cNvSpPr/>
          <p:nvPr/>
        </p:nvSpPr>
        <p:spPr>
          <a:xfrm>
            <a:off x="407195" y="182854"/>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税金ありなし人生すごろくゲーム</a:t>
            </a:r>
            <a:endParaRPr dirty="0"/>
          </a:p>
        </p:txBody>
      </p:sp>
      <p:sp>
        <p:nvSpPr>
          <p:cNvPr id="5" name="Google Shape;215;p9">
            <a:extLst>
              <a:ext uri="{FF2B5EF4-FFF2-40B4-BE49-F238E27FC236}">
                <a16:creationId xmlns:a16="http://schemas.microsoft.com/office/drawing/2014/main" id="{C4B3FC92-D1F0-E669-5814-81222E113436}"/>
              </a:ext>
            </a:extLst>
          </p:cNvPr>
          <p:cNvSpPr/>
          <p:nvPr/>
        </p:nvSpPr>
        <p:spPr>
          <a:xfrm>
            <a:off x="5504749" y="1235914"/>
            <a:ext cx="3859059" cy="3266521"/>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218;p9">
            <a:extLst>
              <a:ext uri="{FF2B5EF4-FFF2-40B4-BE49-F238E27FC236}">
                <a16:creationId xmlns:a16="http://schemas.microsoft.com/office/drawing/2014/main" id="{5B005F3D-8440-3B00-51C8-0D3C25FF1629}"/>
              </a:ext>
            </a:extLst>
          </p:cNvPr>
          <p:cNvSpPr txBox="1"/>
          <p:nvPr/>
        </p:nvSpPr>
        <p:spPr>
          <a:xfrm>
            <a:off x="5572125" y="1212037"/>
            <a:ext cx="3775700" cy="30469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dirty="0">
                <a:solidFill>
                  <a:schemeClr val="dk1"/>
                </a:solidFill>
                <a:latin typeface="+mj-ea"/>
                <a:ea typeface="+mj-ea"/>
                <a:cs typeface="Calibri"/>
                <a:sym typeface="Calibri"/>
              </a:rPr>
              <a:t>公共施設や公共サービスの</a:t>
            </a:r>
            <a:endParaRPr lang="en-US" altLang="ja-JP" sz="1600" dirty="0">
              <a:solidFill>
                <a:schemeClr val="dk1"/>
              </a:solidFill>
              <a:latin typeface="+mj-ea"/>
              <a:ea typeface="+mj-ea"/>
              <a:cs typeface="Calibri"/>
              <a:sym typeface="Calibri"/>
            </a:endParaRPr>
          </a:p>
          <a:p>
            <a:pPr marL="0" marR="0" lvl="0" indent="0" algn="ctr" rtl="0">
              <a:spcBef>
                <a:spcPts val="0"/>
              </a:spcBef>
              <a:spcAft>
                <a:spcPts val="0"/>
              </a:spcAft>
              <a:buNone/>
            </a:pPr>
            <a:r>
              <a:rPr lang="ja-JP" altLang="en-US" sz="1600" dirty="0">
                <a:solidFill>
                  <a:schemeClr val="dk1"/>
                </a:solidFill>
                <a:latin typeface="+mj-ea"/>
                <a:ea typeface="+mj-ea"/>
                <a:cs typeface="Calibri"/>
                <a:sym typeface="Calibri"/>
              </a:rPr>
              <a:t>重要性がわかるように考えたストップ</a:t>
            </a:r>
            <a:endParaRPr lang="en-US" altLang="ja-JP" sz="1600" dirty="0">
              <a:solidFill>
                <a:schemeClr val="dk1"/>
              </a:solidFill>
              <a:latin typeface="+mj-ea"/>
              <a:ea typeface="+mj-ea"/>
              <a:cs typeface="Calibri"/>
              <a:sym typeface="Calibri"/>
            </a:endParaRPr>
          </a:p>
          <a:p>
            <a:pPr marL="0" marR="0" lvl="0" indent="0" algn="ctr" rtl="0">
              <a:spcBef>
                <a:spcPts val="0"/>
              </a:spcBef>
              <a:spcAft>
                <a:spcPts val="0"/>
              </a:spcAft>
              <a:buNone/>
            </a:pPr>
            <a:r>
              <a:rPr lang="ja-JP" altLang="en-US" sz="1600" dirty="0">
                <a:solidFill>
                  <a:schemeClr val="dk1"/>
                </a:solidFill>
                <a:latin typeface="+mj-ea"/>
                <a:ea typeface="+mj-ea"/>
                <a:cs typeface="Calibri"/>
                <a:sym typeface="Calibri"/>
              </a:rPr>
              <a:t>マスについて書こう。</a:t>
            </a:r>
            <a:endParaRPr lang="en-US" altLang="ja-JP" sz="1600" dirty="0">
              <a:solidFill>
                <a:schemeClr val="dk1"/>
              </a:solidFill>
              <a:latin typeface="+mj-ea"/>
              <a:ea typeface="+mj-ea"/>
              <a:cs typeface="Calibri"/>
              <a:sym typeface="Calibri"/>
            </a:endParaRPr>
          </a:p>
          <a:p>
            <a:pPr marL="0" marR="0" lvl="0" indent="0" algn="ctr" rtl="0">
              <a:spcBef>
                <a:spcPts val="0"/>
              </a:spcBef>
              <a:spcAft>
                <a:spcPts val="0"/>
              </a:spcAft>
              <a:buNone/>
            </a:pPr>
            <a:endParaRPr lang="en-US" sz="1600" dirty="0">
              <a:solidFill>
                <a:schemeClr val="dk1"/>
              </a:solidFill>
              <a:latin typeface="+mj-ea"/>
              <a:ea typeface="+mj-ea"/>
              <a:cs typeface="Calibri"/>
              <a:sym typeface="Calibri"/>
            </a:endParaRPr>
          </a:p>
          <a:p>
            <a:pPr marL="0" marR="0" lvl="0" indent="0" algn="ctr" rtl="0">
              <a:spcBef>
                <a:spcPts val="0"/>
              </a:spcBef>
              <a:spcAft>
                <a:spcPts val="0"/>
              </a:spcAft>
              <a:buNone/>
            </a:pPr>
            <a:r>
              <a:rPr lang="ja-JP" altLang="en-US" sz="1600" dirty="0">
                <a:solidFill>
                  <a:schemeClr val="dk1"/>
                </a:solidFill>
                <a:latin typeface="+mj-ea"/>
                <a:ea typeface="+mj-ea"/>
                <a:cs typeface="Calibri"/>
                <a:sym typeface="Calibri"/>
              </a:rPr>
              <a:t>ゲームをする人はみぢかに感じる図書館や学校、公園などをイベントマスにしました。はじめのイベントマスでは税金のない世界がお得に感じるようにしたけど、そのあとのイベントマスでは税金なし世界では不便なことを体験してもらって税金と公共施設、公共サービスの重要性について</a:t>
            </a:r>
            <a:endParaRPr lang="en-US" altLang="ja-JP" sz="1600" dirty="0">
              <a:solidFill>
                <a:schemeClr val="dk1"/>
              </a:solidFill>
              <a:latin typeface="+mj-ea"/>
              <a:ea typeface="+mj-ea"/>
              <a:cs typeface="Calibri"/>
              <a:sym typeface="Calibri"/>
            </a:endParaRPr>
          </a:p>
          <a:p>
            <a:pPr marL="0" marR="0" lvl="0" indent="0" algn="ctr" rtl="0">
              <a:spcBef>
                <a:spcPts val="0"/>
              </a:spcBef>
              <a:spcAft>
                <a:spcPts val="0"/>
              </a:spcAft>
              <a:buNone/>
            </a:pPr>
            <a:r>
              <a:rPr lang="ja-JP" altLang="en-US" sz="1600" dirty="0">
                <a:solidFill>
                  <a:schemeClr val="dk1"/>
                </a:solidFill>
                <a:latin typeface="+mj-ea"/>
                <a:ea typeface="+mj-ea"/>
                <a:cs typeface="Calibri"/>
                <a:sym typeface="Calibri"/>
              </a:rPr>
              <a:t>気づきやすくつくりました。</a:t>
            </a:r>
            <a:endParaRPr sz="1600" dirty="0">
              <a:solidFill>
                <a:schemeClr val="dk1"/>
              </a:solidFill>
              <a:latin typeface="+mj-ea"/>
              <a:ea typeface="+mj-ea"/>
              <a:cs typeface="Calibri"/>
              <a:sym typeface="Calibri"/>
            </a:endParaRPr>
          </a:p>
        </p:txBody>
      </p:sp>
      <p:sp>
        <p:nvSpPr>
          <p:cNvPr id="8" name="Google Shape;215;p9">
            <a:extLst>
              <a:ext uri="{FF2B5EF4-FFF2-40B4-BE49-F238E27FC236}">
                <a16:creationId xmlns:a16="http://schemas.microsoft.com/office/drawing/2014/main" id="{1845815F-1ABE-9F05-9864-0EFF123B4D37}"/>
              </a:ext>
            </a:extLst>
          </p:cNvPr>
          <p:cNvSpPr/>
          <p:nvPr/>
        </p:nvSpPr>
        <p:spPr>
          <a:xfrm>
            <a:off x="574250" y="4654487"/>
            <a:ext cx="8789558" cy="1305273"/>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218;p9">
            <a:extLst>
              <a:ext uri="{FF2B5EF4-FFF2-40B4-BE49-F238E27FC236}">
                <a16:creationId xmlns:a16="http://schemas.microsoft.com/office/drawing/2014/main" id="{DDCC1EF8-BBB9-7FEB-B5B6-884013965DCB}"/>
              </a:ext>
            </a:extLst>
          </p:cNvPr>
          <p:cNvSpPr txBox="1"/>
          <p:nvPr/>
        </p:nvSpPr>
        <p:spPr>
          <a:xfrm>
            <a:off x="542191" y="4675899"/>
            <a:ext cx="8789397" cy="107717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1600" dirty="0">
                <a:solidFill>
                  <a:schemeClr val="dk1"/>
                </a:solidFill>
                <a:latin typeface="+mj-ea"/>
                <a:ea typeface="+mj-ea"/>
                <a:cs typeface="Calibri"/>
                <a:sym typeface="Calibri"/>
              </a:rPr>
              <a:t>ゲームをプレイした人の感想を書き込もう。</a:t>
            </a:r>
            <a:endParaRPr lang="en-US" altLang="ja-JP" sz="1600" dirty="0">
              <a:solidFill>
                <a:schemeClr val="dk1"/>
              </a:solidFill>
              <a:latin typeface="+mj-ea"/>
              <a:ea typeface="+mj-ea"/>
              <a:cs typeface="Calibri"/>
              <a:sym typeface="Calibri"/>
            </a:endParaRPr>
          </a:p>
          <a:p>
            <a:pPr marL="0" marR="0" lvl="0" indent="0" rtl="0">
              <a:spcBef>
                <a:spcPts val="0"/>
              </a:spcBef>
              <a:spcAft>
                <a:spcPts val="0"/>
              </a:spcAft>
              <a:buNone/>
            </a:pPr>
            <a:r>
              <a:rPr lang="ja-JP" altLang="en-US" sz="1600" dirty="0">
                <a:solidFill>
                  <a:schemeClr val="dk1"/>
                </a:solidFill>
                <a:latin typeface="+mj-ea"/>
                <a:ea typeface="+mj-ea"/>
                <a:cs typeface="Calibri"/>
                <a:sym typeface="Calibri"/>
              </a:rPr>
              <a:t>・いつも図書館で本を借りているけど、税金がない世界では本を借りるのにお金がかかることがわかった。公園も税金がない世界では存在しないので遊ぶところもなくて困ってしまう。おやつを買うときは、税金がないと安く買えるけど、生活のいろいろなところで不便なことが多くなってしまう。</a:t>
            </a:r>
            <a:endParaRPr sz="1600" dirty="0">
              <a:solidFill>
                <a:schemeClr val="dk1"/>
              </a:solidFill>
              <a:latin typeface="+mj-ea"/>
              <a:ea typeface="+mj-ea"/>
              <a:cs typeface="Calibri"/>
              <a:sym typeface="Calibri"/>
            </a:endParaRPr>
          </a:p>
        </p:txBody>
      </p:sp>
      <p:pic>
        <p:nvPicPr>
          <p:cNvPr id="4" name="図 3" descr="テキスト&#10;&#10;低い精度で自動的に生成された説明">
            <a:extLst>
              <a:ext uri="{FF2B5EF4-FFF2-40B4-BE49-F238E27FC236}">
                <a16:creationId xmlns:a16="http://schemas.microsoft.com/office/drawing/2014/main" id="{9FDAEB28-252F-A0D7-5C18-EEE95B8A8B47}"/>
              </a:ext>
            </a:extLst>
          </p:cNvPr>
          <p:cNvPicPr>
            <a:picLocks noChangeAspect="1"/>
          </p:cNvPicPr>
          <p:nvPr/>
        </p:nvPicPr>
        <p:blipFill>
          <a:blip r:embed="rId3"/>
          <a:stretch>
            <a:fillRect/>
          </a:stretch>
        </p:blipFill>
        <p:spPr>
          <a:xfrm>
            <a:off x="574250" y="1212037"/>
            <a:ext cx="4792738" cy="3379023"/>
          </a:xfrm>
          <a:prstGeom prst="rect">
            <a:avLst/>
          </a:prstGeom>
        </p:spPr>
      </p:pic>
      <p:sp>
        <p:nvSpPr>
          <p:cNvPr id="3" name="Google Shape;178;p4">
            <a:extLst>
              <a:ext uri="{FF2B5EF4-FFF2-40B4-BE49-F238E27FC236}">
                <a16:creationId xmlns:a16="http://schemas.microsoft.com/office/drawing/2014/main" id="{270878CF-8D52-6F8F-8D9A-900C1B056408}"/>
              </a:ext>
            </a:extLst>
          </p:cNvPr>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extLst>
      <p:ext uri="{BB962C8B-B14F-4D97-AF65-F5344CB8AC3E}">
        <p14:creationId xmlns:p14="http://schemas.microsoft.com/office/powerpoint/2010/main" val="732360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2"/>
          <p:cNvSpPr/>
          <p:nvPr/>
        </p:nvSpPr>
        <p:spPr>
          <a:xfrm>
            <a:off x="476250" y="441908"/>
            <a:ext cx="8953500" cy="5823926"/>
          </a:xfrm>
          <a:prstGeom prst="roundRect">
            <a:avLst>
              <a:gd name="adj" fmla="val 2372"/>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2"/>
          <p:cNvSpPr/>
          <p:nvPr/>
        </p:nvSpPr>
        <p:spPr>
          <a:xfrm>
            <a:off x="476171" y="441909"/>
            <a:ext cx="8953659" cy="669482"/>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b="1">
              <a:solidFill>
                <a:schemeClr val="lt1"/>
              </a:solidFill>
              <a:latin typeface="Arial"/>
              <a:ea typeface="Arial"/>
              <a:cs typeface="Arial"/>
              <a:sym typeface="Arial"/>
            </a:endParaRPr>
          </a:p>
        </p:txBody>
      </p:sp>
      <p:sp>
        <p:nvSpPr>
          <p:cNvPr id="277" name="Google Shape;277;p12"/>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 name="Google Shape;278;p12"/>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pic>
        <p:nvPicPr>
          <p:cNvPr id="279" name="Google Shape;279;p12" descr="グラフィカル ユーザー インターフェイス が含まれている画像&#10;&#10;自動的に生成された説明"/>
          <p:cNvPicPr preferRelativeResize="0">
            <a:picLocks noGrp="1"/>
          </p:cNvPicPr>
          <p:nvPr>
            <p:ph type="pic" idx="2"/>
          </p:nvPr>
        </p:nvPicPr>
        <p:blipFill rotWithShape="1">
          <a:blip r:embed="rId3">
            <a:alphaModFix/>
          </a:blip>
          <a:srcRect l="44305" t="-1026" r="33447" b="57698"/>
          <a:stretch/>
        </p:blipFill>
        <p:spPr>
          <a:xfrm>
            <a:off x="8109040" y="5121208"/>
            <a:ext cx="1190702" cy="1029339"/>
          </a:xfrm>
          <a:prstGeom prst="ellipse">
            <a:avLst/>
          </a:prstGeom>
          <a:blipFill rotWithShape="1">
            <a:blip r:embed="rId4">
              <a:alphaModFix/>
            </a:blip>
            <a:stretch>
              <a:fillRect l="17203" r="17203"/>
            </a:stretch>
          </a:blip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280" name="Google Shape;280;p12" descr="電球"/>
          <p:cNvPicPr preferRelativeResize="0"/>
          <p:nvPr/>
        </p:nvPicPr>
        <p:blipFill rotWithShape="1">
          <a:blip r:embed="rId5">
            <a:alphaModFix/>
          </a:blip>
          <a:srcRect/>
          <a:stretch/>
        </p:blipFill>
        <p:spPr>
          <a:xfrm>
            <a:off x="575190" y="-153746"/>
            <a:ext cx="1420361" cy="1420361"/>
          </a:xfrm>
          <a:prstGeom prst="rect">
            <a:avLst/>
          </a:prstGeom>
          <a:noFill/>
          <a:ln>
            <a:noFill/>
          </a:ln>
        </p:spPr>
      </p:pic>
      <p:sp>
        <p:nvSpPr>
          <p:cNvPr id="281" name="Google Shape;281;p12"/>
          <p:cNvSpPr txBox="1"/>
          <p:nvPr/>
        </p:nvSpPr>
        <p:spPr>
          <a:xfrm>
            <a:off x="584996" y="1194487"/>
            <a:ext cx="8736000" cy="4093388"/>
          </a:xfrm>
          <a:prstGeom prst="rect">
            <a:avLst/>
          </a:prstGeom>
          <a:noFill/>
          <a:ln>
            <a:noFill/>
          </a:ln>
        </p:spPr>
        <p:txBody>
          <a:bodyPr spcFirstLastPara="1" wrap="square" lIns="91425" tIns="45700" rIns="91425" bIns="45700" anchor="t" anchorCtr="0">
            <a:spAutoFit/>
          </a:bodyPr>
          <a:lstStyle/>
          <a:p>
            <a:pPr marL="457200" marR="0" lvl="0" indent="-355600" algn="just" rtl="0">
              <a:spcBef>
                <a:spcPts val="0"/>
              </a:spcBef>
              <a:spcAft>
                <a:spcPts val="0"/>
              </a:spcAft>
              <a:buClr>
                <a:schemeClr val="dk1"/>
              </a:buClr>
              <a:buSzPts val="2000"/>
              <a:buAutoNum type="arabicPeriod"/>
            </a:pPr>
            <a:r>
              <a:rPr lang="ja-JP" sz="2000" b="1" dirty="0">
                <a:solidFill>
                  <a:schemeClr val="dk1"/>
                </a:solidFill>
                <a:latin typeface="+mn-ea"/>
                <a:ea typeface="+mn-ea"/>
              </a:rPr>
              <a:t>わかったこと</a:t>
            </a:r>
            <a:endParaRPr sz="2000" b="1" dirty="0">
              <a:solidFill>
                <a:schemeClr val="dk1"/>
              </a:solidFill>
              <a:latin typeface="+mn-ea"/>
              <a:ea typeface="+mn-ea"/>
            </a:endParaRPr>
          </a:p>
          <a:p>
            <a:pPr marL="0" marR="0" lvl="0" indent="0" algn="just" rtl="0">
              <a:spcBef>
                <a:spcPts val="0"/>
              </a:spcBef>
              <a:spcAft>
                <a:spcPts val="0"/>
              </a:spcAft>
              <a:buNone/>
            </a:pPr>
            <a:endParaRPr lang="en-US" altLang="ja-JP" sz="2000" dirty="0">
              <a:solidFill>
                <a:schemeClr val="dk1"/>
              </a:solidFill>
              <a:latin typeface="+mn-ea"/>
              <a:ea typeface="+mn-ea"/>
            </a:endParaRPr>
          </a:p>
          <a:p>
            <a:pPr marL="0" marR="0" lvl="0" indent="0" algn="just" rtl="0">
              <a:spcBef>
                <a:spcPts val="0"/>
              </a:spcBef>
              <a:spcAft>
                <a:spcPts val="0"/>
              </a:spcAft>
              <a:buNone/>
            </a:pPr>
            <a:endParaRPr lang="en-US" altLang="ja-JP" sz="2000" dirty="0">
              <a:solidFill>
                <a:schemeClr val="dk1"/>
              </a:solidFill>
              <a:latin typeface="+mn-ea"/>
              <a:ea typeface="+mn-ea"/>
            </a:endParaRPr>
          </a:p>
          <a:p>
            <a:pPr marL="0" marR="0" lvl="0" indent="0" algn="just" rtl="0">
              <a:spcBef>
                <a:spcPts val="0"/>
              </a:spcBef>
              <a:spcAft>
                <a:spcPts val="0"/>
              </a:spcAft>
              <a:buNone/>
            </a:pPr>
            <a:endParaRPr lang="en-US" altLang="ja-JP" sz="2000" dirty="0">
              <a:solidFill>
                <a:schemeClr val="dk1"/>
              </a:solidFill>
              <a:latin typeface="+mn-ea"/>
              <a:ea typeface="+mn-ea"/>
            </a:endParaRPr>
          </a:p>
          <a:p>
            <a:pPr marL="0" marR="0" lvl="0" indent="0" algn="just" rtl="0">
              <a:spcBef>
                <a:spcPts val="0"/>
              </a:spcBef>
              <a:spcAft>
                <a:spcPts val="0"/>
              </a:spcAft>
              <a:buNone/>
            </a:pPr>
            <a:endParaRPr lang="en-US" altLang="ja-JP" sz="2000" dirty="0">
              <a:solidFill>
                <a:schemeClr val="dk1"/>
              </a:solidFill>
              <a:latin typeface="+mn-ea"/>
              <a:ea typeface="+mn-ea"/>
            </a:endParaRPr>
          </a:p>
          <a:p>
            <a:pPr marL="0" marR="0" lvl="0" indent="0" algn="just" rtl="0">
              <a:spcBef>
                <a:spcPts val="0"/>
              </a:spcBef>
              <a:spcAft>
                <a:spcPts val="0"/>
              </a:spcAft>
              <a:buNone/>
            </a:pPr>
            <a:endParaRPr lang="ja-JP" altLang="en-US" sz="2000" dirty="0">
              <a:solidFill>
                <a:schemeClr val="dk1"/>
              </a:solidFill>
              <a:latin typeface="+mn-ea"/>
              <a:ea typeface="+mn-ea"/>
            </a:endParaRPr>
          </a:p>
          <a:p>
            <a:pPr marL="457200" marR="0" lvl="0" indent="-355600" algn="just" rtl="0">
              <a:spcBef>
                <a:spcPts val="0"/>
              </a:spcBef>
              <a:spcAft>
                <a:spcPts val="0"/>
              </a:spcAft>
              <a:buClr>
                <a:schemeClr val="dk1"/>
              </a:buClr>
              <a:buSzPts val="2000"/>
              <a:buAutoNum type="arabicPeriod"/>
            </a:pPr>
            <a:r>
              <a:rPr lang="ja-JP" sz="2000" b="1" dirty="0">
                <a:solidFill>
                  <a:schemeClr val="dk1"/>
                </a:solidFill>
                <a:latin typeface="+mn-ea"/>
                <a:ea typeface="+mn-ea"/>
              </a:rPr>
              <a:t>もっと調べてみたいこと</a:t>
            </a:r>
            <a:endParaRPr lang="en-US" altLang="ja-JP" sz="2000" dirty="0">
              <a:solidFill>
                <a:schemeClr val="dk1"/>
              </a:solidFill>
              <a:latin typeface="+mn-ea"/>
              <a:ea typeface="+mn-ea"/>
            </a:endParaRPr>
          </a:p>
          <a:p>
            <a:pPr marL="0" marR="0" lvl="0" indent="0" algn="just" rtl="0">
              <a:spcBef>
                <a:spcPts val="0"/>
              </a:spcBef>
              <a:spcAft>
                <a:spcPts val="0"/>
              </a:spcAft>
              <a:buNone/>
            </a:pPr>
            <a:endParaRPr lang="en-US" sz="2000" dirty="0">
              <a:solidFill>
                <a:schemeClr val="dk1"/>
              </a:solidFill>
              <a:latin typeface="+mn-ea"/>
              <a:ea typeface="+mn-ea"/>
            </a:endParaRPr>
          </a:p>
          <a:p>
            <a:pPr marL="0" marR="0" lvl="0" indent="0" algn="just" rtl="0">
              <a:spcBef>
                <a:spcPts val="0"/>
              </a:spcBef>
              <a:spcAft>
                <a:spcPts val="0"/>
              </a:spcAft>
              <a:buNone/>
            </a:pPr>
            <a:endParaRPr lang="en-US" sz="2000" dirty="0">
              <a:solidFill>
                <a:schemeClr val="dk1"/>
              </a:solidFill>
              <a:latin typeface="+mn-ea"/>
              <a:ea typeface="+mn-ea"/>
            </a:endParaRPr>
          </a:p>
          <a:p>
            <a:pPr marL="0" marR="0" lvl="0" indent="0" algn="just" rtl="0">
              <a:spcBef>
                <a:spcPts val="0"/>
              </a:spcBef>
              <a:spcAft>
                <a:spcPts val="0"/>
              </a:spcAft>
              <a:buNone/>
            </a:pPr>
            <a:endParaRPr lang="en-US" sz="2000" dirty="0">
              <a:solidFill>
                <a:schemeClr val="dk1"/>
              </a:solidFill>
              <a:latin typeface="+mn-ea"/>
              <a:ea typeface="+mn-ea"/>
            </a:endParaRPr>
          </a:p>
          <a:p>
            <a:pPr marL="0" marR="0" lvl="0" indent="0" algn="just" rtl="0">
              <a:spcBef>
                <a:spcPts val="0"/>
              </a:spcBef>
              <a:spcAft>
                <a:spcPts val="0"/>
              </a:spcAft>
              <a:buNone/>
            </a:pPr>
            <a:endParaRPr sz="2000" dirty="0">
              <a:solidFill>
                <a:schemeClr val="dk1"/>
              </a:solidFill>
              <a:latin typeface="+mn-ea"/>
              <a:ea typeface="+mn-ea"/>
            </a:endParaRPr>
          </a:p>
          <a:p>
            <a:pPr marL="457200" marR="0" lvl="0" indent="-355600" algn="just" rtl="0">
              <a:spcBef>
                <a:spcPts val="0"/>
              </a:spcBef>
              <a:spcAft>
                <a:spcPts val="0"/>
              </a:spcAft>
              <a:buClr>
                <a:schemeClr val="dk1"/>
              </a:buClr>
              <a:buSzPts val="2000"/>
              <a:buAutoNum type="arabicPeriod"/>
            </a:pPr>
            <a:r>
              <a:rPr lang="ja-JP" sz="2000" b="1" dirty="0">
                <a:solidFill>
                  <a:schemeClr val="dk1"/>
                </a:solidFill>
                <a:latin typeface="+mn-ea"/>
                <a:ea typeface="+mn-ea"/>
              </a:rPr>
              <a:t>反省点</a:t>
            </a:r>
            <a:endParaRPr lang="en-US" altLang="ja-JP" sz="2000" b="1" dirty="0">
              <a:solidFill>
                <a:schemeClr val="dk1"/>
              </a:solidFill>
              <a:latin typeface="+mn-ea"/>
              <a:ea typeface="+mn-ea"/>
            </a:endParaRPr>
          </a:p>
          <a:p>
            <a:pPr marL="457200" marR="0" lvl="0" indent="-355600" algn="just" rtl="0">
              <a:spcBef>
                <a:spcPts val="0"/>
              </a:spcBef>
              <a:spcAft>
                <a:spcPts val="0"/>
              </a:spcAft>
              <a:buClr>
                <a:schemeClr val="dk1"/>
              </a:buClr>
              <a:buSzPts val="2000"/>
              <a:buAutoNum type="arabicPeriod"/>
            </a:pPr>
            <a:endParaRPr lang="ja-JP" altLang="en-US" sz="2000" b="1" dirty="0">
              <a:solidFill>
                <a:schemeClr val="dk1"/>
              </a:solidFill>
              <a:latin typeface="+mn-ea"/>
              <a:ea typeface="+mn-ea"/>
            </a:endParaRPr>
          </a:p>
        </p:txBody>
      </p:sp>
      <p:sp>
        <p:nvSpPr>
          <p:cNvPr id="282" name="Google Shape;282;p12"/>
          <p:cNvSpPr txBox="1"/>
          <p:nvPr/>
        </p:nvSpPr>
        <p:spPr>
          <a:xfrm>
            <a:off x="1687283" y="584200"/>
            <a:ext cx="7742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chemeClr val="lt1"/>
                </a:solidFill>
                <a:latin typeface="Arial"/>
                <a:ea typeface="Arial"/>
                <a:cs typeface="Arial"/>
                <a:sym typeface="Arial"/>
              </a:rPr>
              <a:t>わかったこと</a:t>
            </a:r>
            <a:r>
              <a:rPr lang="ja-JP" sz="2400" b="1">
                <a:solidFill>
                  <a:schemeClr val="lt1"/>
                </a:solidFill>
              </a:rPr>
              <a:t>、もっと調べてみたいこと、反省点</a:t>
            </a:r>
            <a:endParaRPr/>
          </a:p>
        </p:txBody>
      </p:sp>
    </p:spTree>
    <p:extLst>
      <p:ext uri="{BB962C8B-B14F-4D97-AF65-F5344CB8AC3E}">
        <p14:creationId xmlns:p14="http://schemas.microsoft.com/office/powerpoint/2010/main" val="4096041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2"/>
          <p:cNvSpPr/>
          <p:nvPr/>
        </p:nvSpPr>
        <p:spPr>
          <a:xfrm>
            <a:off x="476250" y="441908"/>
            <a:ext cx="8953500" cy="5823926"/>
          </a:xfrm>
          <a:prstGeom prst="roundRect">
            <a:avLst>
              <a:gd name="adj" fmla="val 2372"/>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2"/>
          <p:cNvSpPr/>
          <p:nvPr/>
        </p:nvSpPr>
        <p:spPr>
          <a:xfrm>
            <a:off x="476171" y="441909"/>
            <a:ext cx="8953659" cy="669482"/>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b="1">
              <a:solidFill>
                <a:schemeClr val="lt1"/>
              </a:solidFill>
              <a:latin typeface="Arial"/>
              <a:ea typeface="Arial"/>
              <a:cs typeface="Arial"/>
              <a:sym typeface="Arial"/>
            </a:endParaRPr>
          </a:p>
        </p:txBody>
      </p:sp>
      <p:sp>
        <p:nvSpPr>
          <p:cNvPr id="277" name="Google Shape;277;p12"/>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 name="Google Shape;278;p12"/>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pic>
        <p:nvPicPr>
          <p:cNvPr id="279" name="Google Shape;279;p12" descr="グラフィカル ユーザー インターフェイス が含まれている画像&#10;&#10;自動的に生成された説明"/>
          <p:cNvPicPr preferRelativeResize="0">
            <a:picLocks noGrp="1"/>
          </p:cNvPicPr>
          <p:nvPr>
            <p:ph type="pic" idx="2"/>
          </p:nvPr>
        </p:nvPicPr>
        <p:blipFill rotWithShape="1">
          <a:blip r:embed="rId3">
            <a:alphaModFix/>
          </a:blip>
          <a:srcRect l="44305" t="-1026" r="33447" b="57698"/>
          <a:stretch/>
        </p:blipFill>
        <p:spPr>
          <a:xfrm>
            <a:off x="8109040" y="5121208"/>
            <a:ext cx="1190702" cy="1029339"/>
          </a:xfrm>
          <a:prstGeom prst="ellipse">
            <a:avLst/>
          </a:prstGeom>
          <a:blipFill rotWithShape="1">
            <a:blip r:embed="rId4">
              <a:alphaModFix/>
            </a:blip>
            <a:stretch>
              <a:fillRect l="17203" r="17203"/>
            </a:stretch>
          </a:blip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280" name="Google Shape;280;p12" descr="電球"/>
          <p:cNvPicPr preferRelativeResize="0"/>
          <p:nvPr/>
        </p:nvPicPr>
        <p:blipFill rotWithShape="1">
          <a:blip r:embed="rId5">
            <a:alphaModFix/>
          </a:blip>
          <a:srcRect/>
          <a:stretch/>
        </p:blipFill>
        <p:spPr>
          <a:xfrm>
            <a:off x="575190" y="-153746"/>
            <a:ext cx="1420361" cy="1420361"/>
          </a:xfrm>
          <a:prstGeom prst="rect">
            <a:avLst/>
          </a:prstGeom>
          <a:noFill/>
          <a:ln>
            <a:noFill/>
          </a:ln>
        </p:spPr>
      </p:pic>
      <p:sp>
        <p:nvSpPr>
          <p:cNvPr id="281" name="Google Shape;281;p12"/>
          <p:cNvSpPr txBox="1"/>
          <p:nvPr/>
        </p:nvSpPr>
        <p:spPr>
          <a:xfrm>
            <a:off x="584996" y="1194487"/>
            <a:ext cx="8736000" cy="5016718"/>
          </a:xfrm>
          <a:prstGeom prst="rect">
            <a:avLst/>
          </a:prstGeom>
          <a:noFill/>
          <a:ln>
            <a:noFill/>
          </a:ln>
        </p:spPr>
        <p:txBody>
          <a:bodyPr spcFirstLastPara="1" wrap="square" lIns="91425" tIns="45700" rIns="91425" bIns="45700" anchor="t" anchorCtr="0">
            <a:spAutoFit/>
          </a:bodyPr>
          <a:lstStyle/>
          <a:p>
            <a:pPr marL="457200" marR="0" lvl="0" indent="-355600" algn="just" rtl="0">
              <a:spcBef>
                <a:spcPts val="0"/>
              </a:spcBef>
              <a:spcAft>
                <a:spcPts val="0"/>
              </a:spcAft>
              <a:buClr>
                <a:schemeClr val="dk1"/>
              </a:buClr>
              <a:buSzPts val="2000"/>
              <a:buAutoNum type="arabicPeriod"/>
            </a:pPr>
            <a:r>
              <a:rPr lang="ja-JP" sz="2000" b="1" dirty="0">
                <a:solidFill>
                  <a:schemeClr val="dk1"/>
                </a:solidFill>
                <a:latin typeface="+mn-ea"/>
                <a:ea typeface="+mn-ea"/>
              </a:rPr>
              <a:t>わかったこと</a:t>
            </a:r>
            <a:endParaRPr sz="2000" b="1" dirty="0">
              <a:solidFill>
                <a:schemeClr val="dk1"/>
              </a:solidFill>
              <a:latin typeface="+mn-ea"/>
              <a:ea typeface="+mn-ea"/>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latin typeface="+mn-ea"/>
                <a:ea typeface="+mn-ea"/>
              </a:rPr>
              <a:t>税金は「社会の会費」として集められ、わたしたちが快適で安全に過ごすための公共施設や公共サービスに使われていることがわかった。</a:t>
            </a:r>
            <a:endParaRPr lang="en-US" altLang="ja-JP" sz="2000" dirty="0">
              <a:solidFill>
                <a:schemeClr val="dk1"/>
              </a:solidFill>
              <a:latin typeface="+mn-ea"/>
              <a:ea typeface="+mn-ea"/>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latin typeface="+mn-ea"/>
                <a:ea typeface="+mn-ea"/>
              </a:rPr>
              <a:t>「税金ありなし人生すごろくゲーム」をつくって遊ぶことで、税金がない世界では生活が不便で大変なことを理解できた。</a:t>
            </a:r>
            <a:endParaRPr sz="2000" dirty="0">
              <a:solidFill>
                <a:schemeClr val="dk1"/>
              </a:solidFill>
              <a:latin typeface="+mn-ea"/>
              <a:ea typeface="+mn-ea"/>
            </a:endParaRPr>
          </a:p>
          <a:p>
            <a:pPr marL="0" marR="0" lvl="0" indent="0" algn="just" rtl="0">
              <a:spcBef>
                <a:spcPts val="0"/>
              </a:spcBef>
              <a:spcAft>
                <a:spcPts val="0"/>
              </a:spcAft>
              <a:buNone/>
            </a:pPr>
            <a:endParaRPr sz="2000" dirty="0">
              <a:solidFill>
                <a:schemeClr val="dk1"/>
              </a:solidFill>
              <a:latin typeface="+mn-ea"/>
              <a:ea typeface="+mn-ea"/>
            </a:endParaRPr>
          </a:p>
          <a:p>
            <a:pPr marL="457200" marR="0" lvl="0" indent="-355600" algn="just" rtl="0">
              <a:spcBef>
                <a:spcPts val="0"/>
              </a:spcBef>
              <a:spcAft>
                <a:spcPts val="0"/>
              </a:spcAft>
              <a:buClr>
                <a:schemeClr val="dk1"/>
              </a:buClr>
              <a:buSzPts val="2000"/>
              <a:buAutoNum type="arabicPeriod"/>
            </a:pPr>
            <a:r>
              <a:rPr lang="ja-JP" sz="2000" b="1" dirty="0">
                <a:solidFill>
                  <a:schemeClr val="dk1"/>
                </a:solidFill>
                <a:latin typeface="+mn-ea"/>
                <a:ea typeface="+mn-ea"/>
              </a:rPr>
              <a:t>もっと調べてみたいこと</a:t>
            </a:r>
            <a:endParaRPr lang="en-US" altLang="ja-JP" sz="2000" dirty="0">
              <a:solidFill>
                <a:schemeClr val="dk1"/>
              </a:solidFill>
              <a:latin typeface="+mn-ea"/>
              <a:ea typeface="+mn-ea"/>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latin typeface="+mn-ea"/>
                <a:ea typeface="+mn-ea"/>
              </a:rPr>
              <a:t>今回調べた公共施設や公共サービス以外にもっと税金が使われているものを調べてみたい。</a:t>
            </a:r>
            <a:endParaRPr lang="en-US" altLang="ja-JP" sz="2000" dirty="0">
              <a:solidFill>
                <a:schemeClr val="dk1"/>
              </a:solidFill>
              <a:latin typeface="+mn-ea"/>
              <a:ea typeface="+mn-ea"/>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latin typeface="+mn-ea"/>
                <a:ea typeface="+mn-ea"/>
              </a:rPr>
              <a:t>公共施設や公共サービス以外にどんなことに税金が使われているのかを調べてみたい。</a:t>
            </a:r>
            <a:endParaRPr sz="2000" dirty="0">
              <a:solidFill>
                <a:schemeClr val="dk1"/>
              </a:solidFill>
              <a:latin typeface="+mn-ea"/>
              <a:ea typeface="+mn-ea"/>
            </a:endParaRPr>
          </a:p>
          <a:p>
            <a:pPr marL="0" marR="0" lvl="0" indent="0" algn="just" rtl="0">
              <a:spcBef>
                <a:spcPts val="0"/>
              </a:spcBef>
              <a:spcAft>
                <a:spcPts val="0"/>
              </a:spcAft>
              <a:buNone/>
            </a:pPr>
            <a:endParaRPr sz="2000" dirty="0">
              <a:solidFill>
                <a:schemeClr val="dk1"/>
              </a:solidFill>
              <a:latin typeface="+mn-ea"/>
              <a:ea typeface="+mn-ea"/>
            </a:endParaRPr>
          </a:p>
          <a:p>
            <a:pPr marL="457200" marR="0" lvl="0" indent="-355600" algn="just" rtl="0">
              <a:spcBef>
                <a:spcPts val="0"/>
              </a:spcBef>
              <a:spcAft>
                <a:spcPts val="0"/>
              </a:spcAft>
              <a:buClr>
                <a:schemeClr val="dk1"/>
              </a:buClr>
              <a:buSzPts val="2000"/>
              <a:buAutoNum type="arabicPeriod"/>
            </a:pPr>
            <a:r>
              <a:rPr lang="ja-JP" sz="2000" b="1" dirty="0">
                <a:solidFill>
                  <a:schemeClr val="dk1"/>
                </a:solidFill>
                <a:latin typeface="+mn-ea"/>
                <a:ea typeface="+mn-ea"/>
              </a:rPr>
              <a:t>反省点</a:t>
            </a:r>
            <a:endParaRPr sz="2000" b="1" dirty="0">
              <a:solidFill>
                <a:schemeClr val="dk1"/>
              </a:solidFill>
              <a:latin typeface="+mn-ea"/>
              <a:ea typeface="+mn-ea"/>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latin typeface="+mn-ea"/>
                <a:ea typeface="+mn-ea"/>
              </a:rPr>
              <a:t>イベントマスをもっと増やして、生まれてから大人になるまでの</a:t>
            </a:r>
            <a:endParaRPr lang="en-US" altLang="ja-JP" sz="2000" dirty="0">
              <a:solidFill>
                <a:schemeClr val="dk1"/>
              </a:solidFill>
              <a:latin typeface="+mn-ea"/>
              <a:ea typeface="+mn-ea"/>
            </a:endParaRPr>
          </a:p>
          <a:p>
            <a:pPr marL="101600" marR="0" lvl="0" algn="just" rtl="0">
              <a:spcBef>
                <a:spcPts val="0"/>
              </a:spcBef>
              <a:spcAft>
                <a:spcPts val="0"/>
              </a:spcAft>
              <a:buClr>
                <a:schemeClr val="dk1"/>
              </a:buClr>
              <a:buSzPts val="2000"/>
            </a:pPr>
            <a:r>
              <a:rPr lang="ja-JP" altLang="en-US" sz="2000" dirty="0">
                <a:solidFill>
                  <a:schemeClr val="dk1"/>
                </a:solidFill>
                <a:latin typeface="+mn-ea"/>
                <a:ea typeface="+mn-ea"/>
              </a:rPr>
              <a:t>　　「税金ありなし」の長い人生を体験できるすごろくをつくれれば</a:t>
            </a:r>
            <a:endParaRPr lang="en-US" altLang="ja-JP" sz="2000" dirty="0">
              <a:solidFill>
                <a:schemeClr val="dk1"/>
              </a:solidFill>
              <a:latin typeface="+mn-ea"/>
              <a:ea typeface="+mn-ea"/>
            </a:endParaRPr>
          </a:p>
          <a:p>
            <a:pPr marL="101600" marR="0" lvl="0" algn="just" rtl="0">
              <a:spcBef>
                <a:spcPts val="0"/>
              </a:spcBef>
              <a:spcAft>
                <a:spcPts val="0"/>
              </a:spcAft>
              <a:buClr>
                <a:schemeClr val="dk1"/>
              </a:buClr>
              <a:buSzPts val="2000"/>
            </a:pPr>
            <a:r>
              <a:rPr lang="ja-JP" altLang="en-US" sz="2000" dirty="0">
                <a:solidFill>
                  <a:schemeClr val="dk1"/>
                </a:solidFill>
                <a:latin typeface="+mn-ea"/>
                <a:ea typeface="+mn-ea"/>
              </a:rPr>
              <a:t>　　よかったです。</a:t>
            </a:r>
            <a:endParaRPr sz="2000" dirty="0">
              <a:solidFill>
                <a:schemeClr val="dk1"/>
              </a:solidFill>
              <a:latin typeface="+mn-ea"/>
              <a:ea typeface="+mn-ea"/>
            </a:endParaRPr>
          </a:p>
        </p:txBody>
      </p:sp>
      <p:sp>
        <p:nvSpPr>
          <p:cNvPr id="282" name="Google Shape;282;p12"/>
          <p:cNvSpPr txBox="1"/>
          <p:nvPr/>
        </p:nvSpPr>
        <p:spPr>
          <a:xfrm>
            <a:off x="1687283" y="584200"/>
            <a:ext cx="7742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chemeClr val="lt1"/>
                </a:solidFill>
                <a:latin typeface="Arial"/>
                <a:ea typeface="Arial"/>
                <a:cs typeface="Arial"/>
                <a:sym typeface="Arial"/>
              </a:rPr>
              <a:t>わかったこと</a:t>
            </a:r>
            <a:r>
              <a:rPr lang="ja-JP" sz="2400" b="1">
                <a:solidFill>
                  <a:schemeClr val="lt1"/>
                </a:solidFill>
              </a:rPr>
              <a:t>、もっと調べてみたいこと、反省点</a:t>
            </a:r>
            <a:endParaRPr/>
          </a:p>
        </p:txBody>
      </p:sp>
      <p:sp>
        <p:nvSpPr>
          <p:cNvPr id="3" name="Google Shape;178;p4">
            <a:extLst>
              <a:ext uri="{FF2B5EF4-FFF2-40B4-BE49-F238E27FC236}">
                <a16:creationId xmlns:a16="http://schemas.microsoft.com/office/drawing/2014/main" id="{46B03F2D-B777-FEC7-0116-E4D5BAC695BD}"/>
              </a:ext>
            </a:extLst>
          </p:cNvPr>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extLst>
      <p:ext uri="{BB962C8B-B14F-4D97-AF65-F5344CB8AC3E}">
        <p14:creationId xmlns:p14="http://schemas.microsoft.com/office/powerpoint/2010/main" val="2732620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 name="Google Shape;57;p2"/>
          <p:cNvSpPr/>
          <p:nvPr/>
        </p:nvSpPr>
        <p:spPr>
          <a:xfrm>
            <a:off x="535713" y="3536296"/>
            <a:ext cx="8920092"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2"/>
          <p:cNvSpPr/>
          <p:nvPr/>
        </p:nvSpPr>
        <p:spPr>
          <a:xfrm>
            <a:off x="535713" y="499308"/>
            <a:ext cx="4183745"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2"/>
          <p:cNvSpPr/>
          <p:nvPr/>
        </p:nvSpPr>
        <p:spPr>
          <a:xfrm>
            <a:off x="5272060" y="499308"/>
            <a:ext cx="4183745"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2"/>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i="0" u="none" strike="noStrike" cap="none">
                <a:solidFill>
                  <a:srgbClr val="3E3A39"/>
                </a:solidFill>
                <a:latin typeface="Arial"/>
                <a:ea typeface="Arial"/>
                <a:cs typeface="Arial"/>
                <a:sym typeface="Arial"/>
              </a:rPr>
              <a:t>〇ねん　〇くみ　なまえ記入</a:t>
            </a:r>
            <a:endParaRPr/>
          </a:p>
        </p:txBody>
      </p:sp>
      <p:cxnSp>
        <p:nvCxnSpPr>
          <p:cNvPr id="61" name="Google Shape;61;p2"/>
          <p:cNvCxnSpPr/>
          <p:nvPr/>
        </p:nvCxnSpPr>
        <p:spPr>
          <a:xfrm>
            <a:off x="725214" y="1555531"/>
            <a:ext cx="3804745" cy="0"/>
          </a:xfrm>
          <a:prstGeom prst="straightConnector1">
            <a:avLst/>
          </a:prstGeom>
          <a:noFill/>
          <a:ln w="34925" cap="rnd" cmpd="sng">
            <a:solidFill>
              <a:srgbClr val="003396"/>
            </a:solidFill>
            <a:prstDash val="solid"/>
            <a:miter lim="800000"/>
            <a:headEnd type="none" w="sm" len="sm"/>
            <a:tailEnd type="none" w="sm" len="sm"/>
          </a:ln>
        </p:spPr>
      </p:cxnSp>
      <p:cxnSp>
        <p:nvCxnSpPr>
          <p:cNvPr id="62" name="Google Shape;62;p2"/>
          <p:cNvCxnSpPr/>
          <p:nvPr/>
        </p:nvCxnSpPr>
        <p:spPr>
          <a:xfrm>
            <a:off x="5454868" y="1550276"/>
            <a:ext cx="3804745" cy="0"/>
          </a:xfrm>
          <a:prstGeom prst="straightConnector1">
            <a:avLst/>
          </a:prstGeom>
          <a:noFill/>
          <a:ln w="34925" cap="rnd" cmpd="sng">
            <a:solidFill>
              <a:srgbClr val="003396"/>
            </a:solidFill>
            <a:prstDash val="solid"/>
            <a:miter lim="800000"/>
            <a:headEnd type="none" w="sm" len="sm"/>
            <a:tailEnd type="none" w="sm" len="sm"/>
          </a:ln>
        </p:spPr>
      </p:cxnSp>
      <p:cxnSp>
        <p:nvCxnSpPr>
          <p:cNvPr id="63" name="Google Shape;63;p2"/>
          <p:cNvCxnSpPr/>
          <p:nvPr/>
        </p:nvCxnSpPr>
        <p:spPr>
          <a:xfrm>
            <a:off x="725214" y="4519447"/>
            <a:ext cx="8534399" cy="0"/>
          </a:xfrm>
          <a:prstGeom prst="straightConnector1">
            <a:avLst/>
          </a:prstGeom>
          <a:noFill/>
          <a:ln w="34925" cap="rnd" cmpd="sng">
            <a:solidFill>
              <a:srgbClr val="003396"/>
            </a:solidFill>
            <a:prstDash val="solid"/>
            <a:miter lim="800000"/>
            <a:headEnd type="none" w="sm" len="sm"/>
            <a:tailEnd type="none" w="sm" len="sm"/>
          </a:ln>
        </p:spPr>
      </p:cxnSp>
      <p:sp>
        <p:nvSpPr>
          <p:cNvPr id="64" name="Google Shape;64;p2"/>
          <p:cNvSpPr txBox="1"/>
          <p:nvPr/>
        </p:nvSpPr>
        <p:spPr>
          <a:xfrm>
            <a:off x="641132" y="1589698"/>
            <a:ext cx="4044296" cy="115704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1200" dirty="0">
                <a:solidFill>
                  <a:srgbClr val="003396"/>
                </a:solidFill>
                <a:latin typeface="Arial"/>
                <a:ea typeface="Arial"/>
                <a:cs typeface="Arial"/>
                <a:sym typeface="Arial"/>
              </a:rPr>
              <a:t>※調べようと思ったきっかけを記入しましょう。以下ダミーテキストダミーテキストダミーテキストダミーテキストダミーテキストダミーテキストダミーテキストダミーテキストダミーテキスト</a:t>
            </a:r>
            <a:endParaRPr dirty="0"/>
          </a:p>
        </p:txBody>
      </p:sp>
      <p:sp>
        <p:nvSpPr>
          <p:cNvPr id="65" name="Google Shape;65;p2"/>
          <p:cNvSpPr txBox="1"/>
          <p:nvPr/>
        </p:nvSpPr>
        <p:spPr>
          <a:xfrm>
            <a:off x="5356112" y="1589698"/>
            <a:ext cx="4044296" cy="115704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1200">
                <a:solidFill>
                  <a:srgbClr val="003396"/>
                </a:solidFill>
                <a:latin typeface="Arial"/>
                <a:ea typeface="Arial"/>
                <a:cs typeface="Arial"/>
                <a:sym typeface="Arial"/>
              </a:rPr>
              <a:t>※どんなことを調べたいのかを記入しましょう。以下ダミーテキストダミーテキストダミーテキストダミーテキストダミーテキストダミーテキストダミーテキストダミーテキストダミーテキスト</a:t>
            </a:r>
            <a:endParaRPr/>
          </a:p>
        </p:txBody>
      </p:sp>
      <p:sp>
        <p:nvSpPr>
          <p:cNvPr id="66" name="Google Shape;66;p2"/>
          <p:cNvSpPr txBox="1"/>
          <p:nvPr/>
        </p:nvSpPr>
        <p:spPr>
          <a:xfrm>
            <a:off x="2270236" y="698397"/>
            <a:ext cx="255400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100" b="1">
                <a:solidFill>
                  <a:srgbClr val="003396"/>
                </a:solidFill>
                <a:latin typeface="Arial"/>
                <a:ea typeface="Arial"/>
                <a:cs typeface="Arial"/>
                <a:sym typeface="Arial"/>
              </a:rPr>
              <a:t>調べようと思った</a:t>
            </a:r>
            <a:endParaRPr/>
          </a:p>
          <a:p>
            <a:pPr marL="0" marR="0" lvl="0" indent="0" algn="l" rtl="0">
              <a:spcBef>
                <a:spcPts val="0"/>
              </a:spcBef>
              <a:spcAft>
                <a:spcPts val="0"/>
              </a:spcAft>
              <a:buNone/>
            </a:pPr>
            <a:r>
              <a:rPr lang="ja-JP" sz="2100" b="1">
                <a:solidFill>
                  <a:srgbClr val="003396"/>
                </a:solidFill>
                <a:latin typeface="Arial"/>
                <a:ea typeface="Arial"/>
                <a:cs typeface="Arial"/>
                <a:sym typeface="Arial"/>
              </a:rPr>
              <a:t>きっかけ</a:t>
            </a:r>
            <a:endParaRPr/>
          </a:p>
        </p:txBody>
      </p:sp>
      <p:sp>
        <p:nvSpPr>
          <p:cNvPr id="67" name="Google Shape;67;p2"/>
          <p:cNvSpPr txBox="1"/>
          <p:nvPr/>
        </p:nvSpPr>
        <p:spPr>
          <a:xfrm>
            <a:off x="7233640" y="703009"/>
            <a:ext cx="204951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100" b="1">
                <a:solidFill>
                  <a:srgbClr val="003396"/>
                </a:solidFill>
                <a:latin typeface="Arial"/>
                <a:ea typeface="Arial"/>
                <a:cs typeface="Arial"/>
                <a:sym typeface="Arial"/>
              </a:rPr>
              <a:t>作るもの</a:t>
            </a:r>
            <a:endParaRPr sz="2100" b="1">
              <a:solidFill>
                <a:srgbClr val="003396"/>
              </a:solidFill>
              <a:latin typeface="Arial"/>
              <a:ea typeface="Arial"/>
              <a:cs typeface="Arial"/>
              <a:sym typeface="Arial"/>
            </a:endParaRPr>
          </a:p>
          <a:p>
            <a:pPr marL="0" marR="0" lvl="0" indent="0" algn="l" rtl="0">
              <a:spcBef>
                <a:spcPts val="0"/>
              </a:spcBef>
              <a:spcAft>
                <a:spcPts val="0"/>
              </a:spcAft>
              <a:buNone/>
            </a:pPr>
            <a:r>
              <a:rPr lang="ja-JP" sz="2100" b="1">
                <a:solidFill>
                  <a:srgbClr val="003396"/>
                </a:solidFill>
                <a:latin typeface="Arial"/>
                <a:ea typeface="Arial"/>
                <a:cs typeface="Arial"/>
                <a:sym typeface="Arial"/>
              </a:rPr>
              <a:t>調べたいこと</a:t>
            </a:r>
            <a:endParaRPr/>
          </a:p>
        </p:txBody>
      </p:sp>
      <p:pic>
        <p:nvPicPr>
          <p:cNvPr id="68" name="Google Shape;68;p2"/>
          <p:cNvPicPr preferRelativeResize="0"/>
          <p:nvPr/>
        </p:nvPicPr>
        <p:blipFill rotWithShape="1">
          <a:blip r:embed="rId3">
            <a:alphaModFix/>
          </a:blip>
          <a:srcRect/>
          <a:stretch/>
        </p:blipFill>
        <p:spPr>
          <a:xfrm>
            <a:off x="4933950" y="3409950"/>
            <a:ext cx="38100" cy="38100"/>
          </a:xfrm>
          <a:prstGeom prst="rect">
            <a:avLst/>
          </a:prstGeom>
          <a:noFill/>
          <a:ln>
            <a:noFill/>
          </a:ln>
        </p:spPr>
      </p:pic>
      <p:pic>
        <p:nvPicPr>
          <p:cNvPr id="69" name="Google Shape;69;p2"/>
          <p:cNvPicPr preferRelativeResize="0"/>
          <p:nvPr/>
        </p:nvPicPr>
        <p:blipFill rotWithShape="1">
          <a:blip r:embed="rId3">
            <a:alphaModFix/>
          </a:blip>
          <a:srcRect/>
          <a:stretch/>
        </p:blipFill>
        <p:spPr>
          <a:xfrm>
            <a:off x="5086350" y="3562350"/>
            <a:ext cx="38100" cy="38100"/>
          </a:xfrm>
          <a:prstGeom prst="rect">
            <a:avLst/>
          </a:prstGeom>
          <a:noFill/>
          <a:ln>
            <a:noFill/>
          </a:ln>
        </p:spPr>
      </p:pic>
      <p:sp>
        <p:nvSpPr>
          <p:cNvPr id="70" name="Google Shape;70;p2"/>
          <p:cNvSpPr txBox="1"/>
          <p:nvPr/>
        </p:nvSpPr>
        <p:spPr>
          <a:xfrm>
            <a:off x="2327943" y="3845618"/>
            <a:ext cx="6803836"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100" b="1">
                <a:solidFill>
                  <a:srgbClr val="003396"/>
                </a:solidFill>
                <a:latin typeface="Arial"/>
                <a:ea typeface="Arial"/>
                <a:cs typeface="Arial"/>
                <a:sym typeface="Arial"/>
              </a:rPr>
              <a:t>用意したもの／参考にしたサイトや本</a:t>
            </a:r>
            <a:endParaRPr/>
          </a:p>
        </p:txBody>
      </p:sp>
      <p:sp>
        <p:nvSpPr>
          <p:cNvPr id="71" name="Google Shape;71;p2"/>
          <p:cNvSpPr/>
          <p:nvPr/>
        </p:nvSpPr>
        <p:spPr>
          <a:xfrm>
            <a:off x="706169" y="469901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2"/>
          <p:cNvSpPr/>
          <p:nvPr/>
        </p:nvSpPr>
        <p:spPr>
          <a:xfrm>
            <a:off x="706169" y="499398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2"/>
          <p:cNvSpPr/>
          <p:nvPr/>
        </p:nvSpPr>
        <p:spPr>
          <a:xfrm>
            <a:off x="706169" y="528895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2"/>
          <p:cNvSpPr/>
          <p:nvPr/>
        </p:nvSpPr>
        <p:spPr>
          <a:xfrm>
            <a:off x="706169" y="558392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2"/>
          <p:cNvSpPr/>
          <p:nvPr/>
        </p:nvSpPr>
        <p:spPr>
          <a:xfrm>
            <a:off x="706169" y="5878898"/>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2"/>
          <p:cNvSpPr txBox="1"/>
          <p:nvPr/>
        </p:nvSpPr>
        <p:spPr>
          <a:xfrm>
            <a:off x="861854" y="4667487"/>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※用意したもの、量、数などを記入</a:t>
            </a:r>
            <a:endParaRPr/>
          </a:p>
        </p:txBody>
      </p:sp>
      <p:sp>
        <p:nvSpPr>
          <p:cNvPr id="77" name="Google Shape;77;p2"/>
          <p:cNvSpPr txBox="1"/>
          <p:nvPr/>
        </p:nvSpPr>
        <p:spPr>
          <a:xfrm>
            <a:off x="858182" y="4961403"/>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78" name="Google Shape;78;p2"/>
          <p:cNvSpPr txBox="1"/>
          <p:nvPr/>
        </p:nvSpPr>
        <p:spPr>
          <a:xfrm>
            <a:off x="858182" y="5261267"/>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79" name="Google Shape;79;p2"/>
          <p:cNvSpPr txBox="1"/>
          <p:nvPr/>
        </p:nvSpPr>
        <p:spPr>
          <a:xfrm>
            <a:off x="854510" y="5544673"/>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80" name="Google Shape;80;p2"/>
          <p:cNvSpPr txBox="1"/>
          <p:nvPr/>
        </p:nvSpPr>
        <p:spPr>
          <a:xfrm>
            <a:off x="858182" y="5841699"/>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81" name="Google Shape;81;p2"/>
          <p:cNvSpPr/>
          <p:nvPr/>
        </p:nvSpPr>
        <p:spPr>
          <a:xfrm>
            <a:off x="3458009" y="469286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2"/>
          <p:cNvSpPr/>
          <p:nvPr/>
        </p:nvSpPr>
        <p:spPr>
          <a:xfrm>
            <a:off x="3458009" y="4989375"/>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2"/>
          <p:cNvSpPr/>
          <p:nvPr/>
        </p:nvSpPr>
        <p:spPr>
          <a:xfrm>
            <a:off x="3458009" y="5285883"/>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2"/>
          <p:cNvSpPr/>
          <p:nvPr/>
        </p:nvSpPr>
        <p:spPr>
          <a:xfrm>
            <a:off x="3458009" y="5582391"/>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2"/>
          <p:cNvSpPr/>
          <p:nvPr/>
        </p:nvSpPr>
        <p:spPr>
          <a:xfrm>
            <a:off x="3458009" y="5878898"/>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2"/>
          <p:cNvSpPr txBox="1"/>
          <p:nvPr/>
        </p:nvSpPr>
        <p:spPr>
          <a:xfrm>
            <a:off x="3603181" y="4661337"/>
            <a:ext cx="345781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※参考にしたサイトや本のタイトルを記入</a:t>
            </a:r>
            <a:endParaRPr/>
          </a:p>
        </p:txBody>
      </p:sp>
      <p:sp>
        <p:nvSpPr>
          <p:cNvPr id="87" name="Google Shape;87;p2"/>
          <p:cNvSpPr txBox="1"/>
          <p:nvPr/>
        </p:nvSpPr>
        <p:spPr>
          <a:xfrm>
            <a:off x="3599510" y="4955253"/>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88" name="Google Shape;88;p2"/>
          <p:cNvSpPr txBox="1"/>
          <p:nvPr/>
        </p:nvSpPr>
        <p:spPr>
          <a:xfrm>
            <a:off x="3599510" y="5255117"/>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89" name="Google Shape;89;p2"/>
          <p:cNvSpPr txBox="1"/>
          <p:nvPr/>
        </p:nvSpPr>
        <p:spPr>
          <a:xfrm>
            <a:off x="3595838" y="5538523"/>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90" name="Google Shape;90;p2"/>
          <p:cNvSpPr txBox="1"/>
          <p:nvPr/>
        </p:nvSpPr>
        <p:spPr>
          <a:xfrm>
            <a:off x="3599510" y="5835549"/>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pic>
        <p:nvPicPr>
          <p:cNvPr id="91" name="Google Shape;91;p2" descr="グラフィカル ユーザー インターフェイス が含まれている画像&#10;&#10;自動的に生成された説明"/>
          <p:cNvPicPr preferRelativeResize="0">
            <a:picLocks noGrp="1"/>
          </p:cNvPicPr>
          <p:nvPr>
            <p:ph type="pic" idx="2"/>
          </p:nvPr>
        </p:nvPicPr>
        <p:blipFill rotWithShape="1">
          <a:blip r:embed="rId4">
            <a:alphaModFix/>
          </a:blip>
          <a:srcRect l="44305" t="-1026" r="33447" b="57698"/>
          <a:stretch/>
        </p:blipFill>
        <p:spPr>
          <a:xfrm>
            <a:off x="382459" y="299042"/>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2" name="Google Shape;92;p2" descr="ロゴ&#10;&#10;自動的に生成された説明"/>
          <p:cNvPicPr preferRelativeResize="0">
            <a:picLocks noGrp="1"/>
          </p:cNvPicPr>
          <p:nvPr>
            <p:ph type="pic" idx="3"/>
          </p:nvPr>
        </p:nvPicPr>
        <p:blipFill rotWithShape="1">
          <a:blip r:embed="rId5">
            <a:alphaModFix/>
          </a:blip>
          <a:srcRect l="13386" t="978" r="23184" b="6347"/>
          <a:stretch/>
        </p:blipFill>
        <p:spPr>
          <a:xfrm rot="756286">
            <a:off x="1450600" y="602755"/>
            <a:ext cx="723169" cy="846636"/>
          </a:xfrm>
          <a:prstGeom prst="rect">
            <a:avLst/>
          </a:prstGeom>
          <a:solidFill>
            <a:srgbClr val="F2F2F2"/>
          </a:solidFill>
          <a:ln>
            <a:noFill/>
          </a:ln>
        </p:spPr>
      </p:pic>
      <p:sp>
        <p:nvSpPr>
          <p:cNvPr id="93" name="Google Shape;93;p2"/>
          <p:cNvSpPr txBox="1"/>
          <p:nvPr/>
        </p:nvSpPr>
        <p:spPr>
          <a:xfrm>
            <a:off x="495966" y="666345"/>
            <a:ext cx="73177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rgbClr val="003396"/>
                </a:solidFill>
                <a:latin typeface="Arial"/>
                <a:ea typeface="Arial"/>
                <a:cs typeface="Arial"/>
                <a:sym typeface="Arial"/>
              </a:rPr>
              <a:t>なぜ？</a:t>
            </a:r>
            <a:endParaRPr/>
          </a:p>
        </p:txBody>
      </p:sp>
      <p:pic>
        <p:nvPicPr>
          <p:cNvPr id="94" name="Google Shape;94;p2" descr="グラフィカル ユーザー インターフェイス が含まれている画像&#10;&#10;自動的に生成された説明"/>
          <p:cNvPicPr preferRelativeResize="0"/>
          <p:nvPr/>
        </p:nvPicPr>
        <p:blipFill rotWithShape="1">
          <a:blip r:embed="rId4">
            <a:alphaModFix/>
          </a:blip>
          <a:srcRect l="44305" t="-1026" r="33447" b="57698"/>
          <a:stretch/>
        </p:blipFill>
        <p:spPr>
          <a:xfrm>
            <a:off x="406990" y="3309263"/>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5" name="Google Shape;95;p2" descr="グラフィカル ユーザー インターフェイス が含まれている画像&#10;&#10;自動的に生成された説明"/>
          <p:cNvPicPr preferRelativeResize="0"/>
          <p:nvPr/>
        </p:nvPicPr>
        <p:blipFill rotWithShape="1">
          <a:blip r:embed="rId4">
            <a:alphaModFix/>
          </a:blip>
          <a:srcRect l="44305" t="-1026" r="33447" b="57698"/>
          <a:stretch/>
        </p:blipFill>
        <p:spPr>
          <a:xfrm>
            <a:off x="5111923" y="293787"/>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96" name="Google Shape;96;p2"/>
          <p:cNvSpPr txBox="1"/>
          <p:nvPr/>
        </p:nvSpPr>
        <p:spPr>
          <a:xfrm>
            <a:off x="471434" y="3662865"/>
            <a:ext cx="73177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rgbClr val="003396"/>
                </a:solidFill>
                <a:latin typeface="Arial"/>
                <a:ea typeface="Arial"/>
                <a:cs typeface="Arial"/>
                <a:sym typeface="Arial"/>
              </a:rPr>
              <a:t>用意</a:t>
            </a:r>
            <a:endParaRPr/>
          </a:p>
        </p:txBody>
      </p:sp>
      <p:sp>
        <p:nvSpPr>
          <p:cNvPr id="97" name="Google Shape;97;p2"/>
          <p:cNvSpPr txBox="1"/>
          <p:nvPr/>
        </p:nvSpPr>
        <p:spPr>
          <a:xfrm>
            <a:off x="5200898" y="636457"/>
            <a:ext cx="73177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rgbClr val="003396"/>
                </a:solidFill>
                <a:latin typeface="Arial"/>
                <a:ea typeface="Arial"/>
                <a:cs typeface="Arial"/>
                <a:sym typeface="Arial"/>
              </a:rPr>
              <a:t>目標</a:t>
            </a:r>
            <a:endParaRPr/>
          </a:p>
        </p:txBody>
      </p:sp>
      <p:pic>
        <p:nvPicPr>
          <p:cNvPr id="98" name="Google Shape;98;p2" descr="文字と絵が描かれた絵&#10;&#10;低い精度で自動的に生成された説明"/>
          <p:cNvPicPr preferRelativeResize="0"/>
          <p:nvPr/>
        </p:nvPicPr>
        <p:blipFill rotWithShape="1">
          <a:blip r:embed="rId6">
            <a:alphaModFix/>
          </a:blip>
          <a:srcRect/>
          <a:stretch/>
        </p:blipFill>
        <p:spPr>
          <a:xfrm>
            <a:off x="1227742" y="3578890"/>
            <a:ext cx="1151837" cy="914694"/>
          </a:xfrm>
          <a:prstGeom prst="rect">
            <a:avLst/>
          </a:prstGeom>
          <a:noFill/>
          <a:ln>
            <a:noFill/>
          </a:ln>
        </p:spPr>
      </p:pic>
      <p:pic>
        <p:nvPicPr>
          <p:cNvPr id="99" name="Google Shape;99;p2" descr="開いた本"/>
          <p:cNvPicPr preferRelativeResize="0"/>
          <p:nvPr/>
        </p:nvPicPr>
        <p:blipFill rotWithShape="1">
          <a:blip r:embed="rId7">
            <a:alphaModFix/>
          </a:blip>
          <a:srcRect/>
          <a:stretch/>
        </p:blipFill>
        <p:spPr>
          <a:xfrm>
            <a:off x="6016726" y="445852"/>
            <a:ext cx="1303215" cy="13032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p:nvPr/>
        </p:nvSpPr>
        <p:spPr>
          <a:xfrm>
            <a:off x="414997" y="251430"/>
            <a:ext cx="9091609" cy="1436053"/>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2500" b="1" dirty="0">
                <a:solidFill>
                  <a:schemeClr val="lt1"/>
                </a:solidFill>
                <a:latin typeface="Arial"/>
                <a:ea typeface="Arial"/>
                <a:cs typeface="Arial"/>
                <a:sym typeface="Arial"/>
              </a:rPr>
              <a:t>税金ありなし人生すごろくゲーム</a:t>
            </a:r>
            <a:r>
              <a:rPr lang="ja-JP" sz="2500" b="1" dirty="0">
                <a:solidFill>
                  <a:schemeClr val="lt1"/>
                </a:solidFill>
                <a:latin typeface="Arial"/>
                <a:ea typeface="Arial"/>
                <a:cs typeface="Arial"/>
                <a:sym typeface="Arial"/>
              </a:rPr>
              <a:t>の作り方</a:t>
            </a:r>
            <a:r>
              <a:rPr lang="ja-JP" altLang="en-US" sz="2500" b="1" dirty="0">
                <a:solidFill>
                  <a:schemeClr val="lt1"/>
                </a:solidFill>
                <a:latin typeface="Arial"/>
                <a:ea typeface="Arial"/>
                <a:cs typeface="Arial"/>
                <a:sym typeface="Arial"/>
              </a:rPr>
              <a:t>とまとめ方</a:t>
            </a:r>
            <a:endParaRPr dirty="0"/>
          </a:p>
        </p:txBody>
      </p:sp>
      <p:sp>
        <p:nvSpPr>
          <p:cNvPr id="105" name="Google Shape;105;p3"/>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3"/>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pic>
        <p:nvPicPr>
          <p:cNvPr id="107" name="Google Shape;107;p3"/>
          <p:cNvPicPr preferRelativeResize="0"/>
          <p:nvPr/>
        </p:nvPicPr>
        <p:blipFill rotWithShape="1">
          <a:blip r:embed="rId3">
            <a:alphaModFix/>
          </a:blip>
          <a:srcRect/>
          <a:stretch/>
        </p:blipFill>
        <p:spPr>
          <a:xfrm>
            <a:off x="497385" y="771856"/>
            <a:ext cx="8862275" cy="80115"/>
          </a:xfrm>
          <a:prstGeom prst="rect">
            <a:avLst/>
          </a:prstGeom>
          <a:noFill/>
          <a:ln>
            <a:noFill/>
          </a:ln>
        </p:spPr>
      </p:pic>
      <p:sp>
        <p:nvSpPr>
          <p:cNvPr id="108" name="Google Shape;108;p3"/>
          <p:cNvSpPr txBox="1"/>
          <p:nvPr/>
        </p:nvSpPr>
        <p:spPr>
          <a:xfrm>
            <a:off x="440234" y="857832"/>
            <a:ext cx="8919426" cy="5764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1100" dirty="0">
                <a:solidFill>
                  <a:schemeClr val="lt1"/>
                </a:solidFill>
                <a:latin typeface="Arial"/>
                <a:ea typeface="Arial"/>
                <a:cs typeface="Arial"/>
                <a:sym typeface="Arial"/>
              </a:rPr>
              <a:t>※作り方を記入しましょう。以下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a:t>
            </a:r>
            <a:endParaRPr dirty="0"/>
          </a:p>
        </p:txBody>
      </p:sp>
      <p:sp>
        <p:nvSpPr>
          <p:cNvPr id="109" name="Google Shape;109;p3"/>
          <p:cNvSpPr/>
          <p:nvPr/>
        </p:nvSpPr>
        <p:spPr>
          <a:xfrm>
            <a:off x="414996" y="1961981"/>
            <a:ext cx="9091609" cy="4038188"/>
          </a:xfrm>
          <a:prstGeom prst="roundRect">
            <a:avLst>
              <a:gd name="adj" fmla="val 5664"/>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10" name="Google Shape;110;p3"/>
          <p:cNvSpPr/>
          <p:nvPr/>
        </p:nvSpPr>
        <p:spPr>
          <a:xfrm>
            <a:off x="3535921" y="2138342"/>
            <a:ext cx="2798097" cy="469900"/>
          </a:xfrm>
          <a:prstGeom prst="roundRect">
            <a:avLst>
              <a:gd name="adj" fmla="val 11107"/>
            </a:avLst>
          </a:prstGeom>
          <a:solidFill>
            <a:srgbClr val="2EA7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3"/>
          <p:cNvSpPr/>
          <p:nvPr/>
        </p:nvSpPr>
        <p:spPr>
          <a:xfrm>
            <a:off x="598405" y="2126547"/>
            <a:ext cx="2827131" cy="469900"/>
          </a:xfrm>
          <a:prstGeom prst="roundRect">
            <a:avLst>
              <a:gd name="adj" fmla="val 11107"/>
            </a:avLst>
          </a:prstGeom>
          <a:solidFill>
            <a:srgbClr val="22AC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3"/>
          <p:cNvSpPr/>
          <p:nvPr/>
        </p:nvSpPr>
        <p:spPr>
          <a:xfrm>
            <a:off x="6436076" y="2147757"/>
            <a:ext cx="2798097" cy="469900"/>
          </a:xfrm>
          <a:prstGeom prst="roundRect">
            <a:avLst>
              <a:gd name="adj" fmla="val 11107"/>
            </a:avLst>
          </a:prstGeom>
          <a:solidFill>
            <a:srgbClr val="F9B6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3"/>
          <p:cNvSpPr/>
          <p:nvPr/>
        </p:nvSpPr>
        <p:spPr>
          <a:xfrm>
            <a:off x="7997244" y="2222497"/>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 name="Google Shape;114;p3"/>
          <p:cNvSpPr/>
          <p:nvPr/>
        </p:nvSpPr>
        <p:spPr>
          <a:xfrm>
            <a:off x="2180772" y="2238186"/>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 name="Google Shape;115;p3"/>
          <p:cNvSpPr/>
          <p:nvPr/>
        </p:nvSpPr>
        <p:spPr>
          <a:xfrm>
            <a:off x="5116113" y="2230798"/>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 name="Google Shape;116;p3"/>
          <p:cNvSpPr txBox="1"/>
          <p:nvPr/>
        </p:nvSpPr>
        <p:spPr>
          <a:xfrm>
            <a:off x="7077434" y="2195985"/>
            <a:ext cx="151538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lt1"/>
                </a:solidFill>
                <a:latin typeface="Arial"/>
                <a:ea typeface="Arial"/>
                <a:cs typeface="Arial"/>
                <a:sym typeface="Arial"/>
              </a:rPr>
              <a:t>手順　</a:t>
            </a:r>
            <a:r>
              <a:rPr lang="ja-JP" sz="1600" b="1">
                <a:solidFill>
                  <a:srgbClr val="595757"/>
                </a:solidFill>
                <a:latin typeface="Arial"/>
                <a:ea typeface="Arial"/>
                <a:cs typeface="Arial"/>
                <a:sym typeface="Arial"/>
              </a:rPr>
              <a:t>3</a:t>
            </a:r>
            <a:endParaRPr sz="1600" b="1">
              <a:solidFill>
                <a:srgbClr val="595757"/>
              </a:solidFill>
              <a:latin typeface="Arial"/>
              <a:ea typeface="Arial"/>
              <a:cs typeface="Arial"/>
              <a:sym typeface="Arial"/>
            </a:endParaRPr>
          </a:p>
        </p:txBody>
      </p:sp>
      <p:sp>
        <p:nvSpPr>
          <p:cNvPr id="117" name="Google Shape;117;p3"/>
          <p:cNvSpPr/>
          <p:nvPr/>
        </p:nvSpPr>
        <p:spPr>
          <a:xfrm rot="5400000">
            <a:off x="3419763" y="2315353"/>
            <a:ext cx="166030" cy="92285"/>
          </a:xfrm>
          <a:prstGeom prst="triangle">
            <a:avLst>
              <a:gd name="adj" fmla="val 50000"/>
            </a:avLst>
          </a:prstGeom>
          <a:solidFill>
            <a:srgbClr val="9FA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 name="Google Shape;118;p3"/>
          <p:cNvSpPr/>
          <p:nvPr/>
        </p:nvSpPr>
        <p:spPr>
          <a:xfrm rot="5400000">
            <a:off x="6323146" y="2315353"/>
            <a:ext cx="166030" cy="92285"/>
          </a:xfrm>
          <a:prstGeom prst="triangle">
            <a:avLst>
              <a:gd name="adj" fmla="val 50000"/>
            </a:avLst>
          </a:prstGeom>
          <a:solidFill>
            <a:srgbClr val="9FA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19" name="Google Shape;119;p3"/>
          <p:cNvCxnSpPr/>
          <p:nvPr/>
        </p:nvCxnSpPr>
        <p:spPr>
          <a:xfrm>
            <a:off x="3488213" y="2767789"/>
            <a:ext cx="0" cy="2905377"/>
          </a:xfrm>
          <a:prstGeom prst="straightConnector1">
            <a:avLst/>
          </a:prstGeom>
          <a:noFill/>
          <a:ln w="9525" cap="flat" cmpd="sng">
            <a:solidFill>
              <a:srgbClr val="9FA0A0"/>
            </a:solidFill>
            <a:prstDash val="solid"/>
            <a:miter lim="800000"/>
            <a:headEnd type="none" w="sm" len="sm"/>
            <a:tailEnd type="none" w="sm" len="sm"/>
          </a:ln>
        </p:spPr>
      </p:cxnSp>
      <p:cxnSp>
        <p:nvCxnSpPr>
          <p:cNvPr id="120" name="Google Shape;120;p3"/>
          <p:cNvCxnSpPr/>
          <p:nvPr/>
        </p:nvCxnSpPr>
        <p:spPr>
          <a:xfrm>
            <a:off x="6383204" y="2767790"/>
            <a:ext cx="0" cy="2905377"/>
          </a:xfrm>
          <a:prstGeom prst="straightConnector1">
            <a:avLst/>
          </a:prstGeom>
          <a:noFill/>
          <a:ln w="9525" cap="flat" cmpd="sng">
            <a:solidFill>
              <a:srgbClr val="9FA0A0"/>
            </a:solidFill>
            <a:prstDash val="solid"/>
            <a:miter lim="800000"/>
            <a:headEnd type="none" w="sm" len="sm"/>
            <a:tailEnd type="none" w="sm" len="sm"/>
          </a:ln>
        </p:spPr>
      </p:cxnSp>
      <p:sp>
        <p:nvSpPr>
          <p:cNvPr id="121" name="Google Shape;121;p3"/>
          <p:cNvSpPr txBox="1"/>
          <p:nvPr/>
        </p:nvSpPr>
        <p:spPr>
          <a:xfrm>
            <a:off x="6739009" y="4291952"/>
            <a:ext cx="218780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200" dirty="0"/>
              <a:t>家族やお友だちからゲーム後に感想などを取材する</a:t>
            </a:r>
            <a:endParaRPr sz="1200" dirty="0"/>
          </a:p>
        </p:txBody>
      </p:sp>
      <p:sp>
        <p:nvSpPr>
          <p:cNvPr id="122" name="Google Shape;122;p3"/>
          <p:cNvSpPr txBox="1"/>
          <p:nvPr/>
        </p:nvSpPr>
        <p:spPr>
          <a:xfrm>
            <a:off x="6693909" y="4747533"/>
            <a:ext cx="2491817" cy="7296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950">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※具体的な手順を記入しましょう。以下ダミーテキストダミーテキストダミーテキストダミーテキストダミーテキストダミー</a:t>
            </a:r>
            <a:endParaRPr/>
          </a:p>
        </p:txBody>
      </p:sp>
      <p:sp>
        <p:nvSpPr>
          <p:cNvPr id="123" name="Google Shape;123;p3"/>
          <p:cNvSpPr>
            <a:spLocks noGrp="1"/>
          </p:cNvSpPr>
          <p:nvPr>
            <p:ph type="pic" idx="3"/>
          </p:nvPr>
        </p:nvSpPr>
        <p:spPr>
          <a:xfrm>
            <a:off x="920279" y="2750129"/>
            <a:ext cx="2183382" cy="1431328"/>
          </a:xfrm>
          <a:prstGeom prst="rect">
            <a:avLst/>
          </a:prstGeom>
          <a:solidFill>
            <a:srgbClr val="F2F2F2"/>
          </a:solidFill>
          <a:ln>
            <a:noFill/>
          </a:ln>
        </p:spPr>
        <p:txBody>
          <a:bodyPr/>
          <a:lstStyle/>
          <a:p>
            <a:endParaRPr lang="ja-JP" altLang="en-US"/>
          </a:p>
        </p:txBody>
      </p:sp>
      <p:sp>
        <p:nvSpPr>
          <p:cNvPr id="124" name="Google Shape;124;p3"/>
          <p:cNvSpPr>
            <a:spLocks noGrp="1"/>
          </p:cNvSpPr>
          <p:nvPr>
            <p:ph type="pic" idx="4"/>
          </p:nvPr>
        </p:nvSpPr>
        <p:spPr>
          <a:xfrm>
            <a:off x="6743433" y="2767789"/>
            <a:ext cx="2183381" cy="1431328"/>
          </a:xfrm>
          <a:prstGeom prst="rect">
            <a:avLst/>
          </a:prstGeom>
          <a:solidFill>
            <a:srgbClr val="F2F2F2"/>
          </a:solidFill>
          <a:ln>
            <a:noFill/>
          </a:ln>
        </p:spPr>
        <p:txBody>
          <a:bodyPr/>
          <a:lstStyle/>
          <a:p>
            <a:endParaRPr lang="ja-JP" altLang="en-US"/>
          </a:p>
        </p:txBody>
      </p:sp>
      <p:sp>
        <p:nvSpPr>
          <p:cNvPr id="125" name="Google Shape;125;p3"/>
          <p:cNvSpPr txBox="1"/>
          <p:nvPr/>
        </p:nvSpPr>
        <p:spPr>
          <a:xfrm>
            <a:off x="4190280" y="2197364"/>
            <a:ext cx="151538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lt1"/>
                </a:solidFill>
                <a:latin typeface="Arial"/>
                <a:ea typeface="Arial"/>
                <a:cs typeface="Arial"/>
                <a:sym typeface="Arial"/>
              </a:rPr>
              <a:t>手順　</a:t>
            </a:r>
            <a:r>
              <a:rPr lang="ja-JP" sz="1600" b="1">
                <a:solidFill>
                  <a:srgbClr val="595757"/>
                </a:solidFill>
                <a:latin typeface="Arial"/>
                <a:ea typeface="Arial"/>
                <a:cs typeface="Arial"/>
                <a:sym typeface="Arial"/>
              </a:rPr>
              <a:t>2</a:t>
            </a:r>
            <a:endParaRPr sz="1600" b="1">
              <a:solidFill>
                <a:srgbClr val="595757"/>
              </a:solidFill>
              <a:latin typeface="Arial"/>
              <a:ea typeface="Arial"/>
              <a:cs typeface="Arial"/>
              <a:sym typeface="Arial"/>
            </a:endParaRPr>
          </a:p>
        </p:txBody>
      </p:sp>
      <p:sp>
        <p:nvSpPr>
          <p:cNvPr id="126" name="Google Shape;126;p3"/>
          <p:cNvSpPr txBox="1"/>
          <p:nvPr/>
        </p:nvSpPr>
        <p:spPr>
          <a:xfrm>
            <a:off x="1254280" y="2207909"/>
            <a:ext cx="151538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lt1"/>
                </a:solidFill>
                <a:latin typeface="Arial"/>
                <a:ea typeface="Arial"/>
                <a:cs typeface="Arial"/>
                <a:sym typeface="Arial"/>
              </a:rPr>
              <a:t>手順　</a:t>
            </a:r>
            <a:r>
              <a:rPr lang="ja-JP" sz="1600" b="1">
                <a:solidFill>
                  <a:srgbClr val="595757"/>
                </a:solidFill>
                <a:latin typeface="Arial"/>
                <a:ea typeface="Arial"/>
                <a:cs typeface="Arial"/>
                <a:sym typeface="Arial"/>
              </a:rPr>
              <a:t>1</a:t>
            </a:r>
            <a:endParaRPr sz="1600" b="1">
              <a:solidFill>
                <a:srgbClr val="595757"/>
              </a:solidFill>
              <a:latin typeface="Arial"/>
              <a:ea typeface="Arial"/>
              <a:cs typeface="Arial"/>
              <a:sym typeface="Arial"/>
            </a:endParaRPr>
          </a:p>
        </p:txBody>
      </p:sp>
      <p:sp>
        <p:nvSpPr>
          <p:cNvPr id="127" name="Google Shape;127;p3"/>
          <p:cNvSpPr txBox="1"/>
          <p:nvPr/>
        </p:nvSpPr>
        <p:spPr>
          <a:xfrm>
            <a:off x="3866897" y="4291952"/>
            <a:ext cx="218780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200" b="1" dirty="0">
                <a:solidFill>
                  <a:srgbClr val="595757"/>
                </a:solidFill>
                <a:latin typeface="Arial"/>
                <a:ea typeface="Arial"/>
                <a:cs typeface="Arial"/>
                <a:sym typeface="Arial"/>
              </a:rPr>
              <a:t>すごろくゲームのイベント</a:t>
            </a:r>
            <a:endParaRPr lang="en-US" altLang="ja-JP" sz="1200" b="1" dirty="0">
              <a:solidFill>
                <a:srgbClr val="595757"/>
              </a:solidFill>
              <a:latin typeface="Arial"/>
              <a:ea typeface="Arial"/>
              <a:cs typeface="Arial"/>
              <a:sym typeface="Arial"/>
            </a:endParaRPr>
          </a:p>
          <a:p>
            <a:pPr marL="0" marR="0" lvl="0" indent="0" algn="ctr" rtl="0">
              <a:spcBef>
                <a:spcPts val="0"/>
              </a:spcBef>
              <a:spcAft>
                <a:spcPts val="0"/>
              </a:spcAft>
              <a:buNone/>
            </a:pPr>
            <a:r>
              <a:rPr lang="ja-JP" altLang="en-US" sz="1200" b="1" dirty="0">
                <a:solidFill>
                  <a:srgbClr val="595757"/>
                </a:solidFill>
                <a:latin typeface="Arial"/>
                <a:ea typeface="Arial"/>
                <a:cs typeface="Arial"/>
                <a:sym typeface="Arial"/>
              </a:rPr>
              <a:t>マスの</a:t>
            </a:r>
            <a:r>
              <a:rPr lang="ja-JP" altLang="en-US" sz="1200" b="1" dirty="0">
                <a:solidFill>
                  <a:srgbClr val="595757"/>
                </a:solidFill>
              </a:rPr>
              <a:t>内容を考える</a:t>
            </a:r>
            <a:endParaRPr dirty="0"/>
          </a:p>
        </p:txBody>
      </p:sp>
      <p:sp>
        <p:nvSpPr>
          <p:cNvPr id="128" name="Google Shape;128;p3"/>
          <p:cNvSpPr txBox="1"/>
          <p:nvPr/>
        </p:nvSpPr>
        <p:spPr>
          <a:xfrm>
            <a:off x="915856" y="4288257"/>
            <a:ext cx="218780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b="1" dirty="0">
                <a:solidFill>
                  <a:srgbClr val="595757"/>
                </a:solidFill>
                <a:latin typeface="Arial"/>
                <a:ea typeface="Arial"/>
                <a:cs typeface="Arial"/>
                <a:sym typeface="Arial"/>
              </a:rPr>
              <a:t>公共施設</a:t>
            </a:r>
            <a:r>
              <a:rPr lang="ja-JP" altLang="en-US" sz="1200" b="1" dirty="0">
                <a:solidFill>
                  <a:srgbClr val="595757"/>
                </a:solidFill>
              </a:rPr>
              <a:t>や公共サービスの</a:t>
            </a:r>
            <a:endParaRPr lang="en-US" altLang="ja-JP" sz="1200" b="1" dirty="0">
              <a:solidFill>
                <a:srgbClr val="595757"/>
              </a:solidFill>
            </a:endParaRPr>
          </a:p>
          <a:p>
            <a:pPr marL="0" marR="0" lvl="0" indent="0" algn="ctr" rtl="0">
              <a:spcBef>
                <a:spcPts val="0"/>
              </a:spcBef>
              <a:spcAft>
                <a:spcPts val="0"/>
              </a:spcAft>
              <a:buNone/>
            </a:pPr>
            <a:r>
              <a:rPr lang="ja-JP" altLang="en-US" sz="1200" b="1" dirty="0">
                <a:solidFill>
                  <a:srgbClr val="595757"/>
                </a:solidFill>
              </a:rPr>
              <a:t>役割と種類など</a:t>
            </a:r>
            <a:r>
              <a:rPr lang="ja-JP" sz="1200" b="1" dirty="0">
                <a:solidFill>
                  <a:srgbClr val="595757"/>
                </a:solidFill>
                <a:latin typeface="Arial"/>
                <a:ea typeface="Arial"/>
                <a:cs typeface="Arial"/>
                <a:sym typeface="Arial"/>
              </a:rPr>
              <a:t>を調べる</a:t>
            </a:r>
            <a:endParaRPr dirty="0"/>
          </a:p>
        </p:txBody>
      </p:sp>
      <p:sp>
        <p:nvSpPr>
          <p:cNvPr id="129" name="Google Shape;129;p3"/>
          <p:cNvSpPr txBox="1"/>
          <p:nvPr/>
        </p:nvSpPr>
        <p:spPr>
          <a:xfrm>
            <a:off x="3702061" y="4754403"/>
            <a:ext cx="2491817" cy="7296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950">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a:t>
            </a:r>
            <a:endParaRPr/>
          </a:p>
        </p:txBody>
      </p:sp>
      <p:sp>
        <p:nvSpPr>
          <p:cNvPr id="130" name="Google Shape;130;p3"/>
          <p:cNvSpPr txBox="1"/>
          <p:nvPr/>
        </p:nvSpPr>
        <p:spPr>
          <a:xfrm>
            <a:off x="807070" y="4757037"/>
            <a:ext cx="2491817" cy="94897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950" dirty="0">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※具体的な手順を記入しましょう。以下ダミーテキストダミーテキストダミーテキストダミーテキストダミーテキストダミーテキスト</a:t>
            </a:r>
            <a:endParaRPr dirty="0"/>
          </a:p>
        </p:txBody>
      </p:sp>
      <p:sp>
        <p:nvSpPr>
          <p:cNvPr id="131" name="Google Shape;131;p3"/>
          <p:cNvSpPr>
            <a:spLocks noGrp="1"/>
          </p:cNvSpPr>
          <p:nvPr>
            <p:ph type="pic" idx="2"/>
          </p:nvPr>
        </p:nvSpPr>
        <p:spPr>
          <a:xfrm>
            <a:off x="3871320" y="2750129"/>
            <a:ext cx="2183382" cy="1431328"/>
          </a:xfrm>
          <a:prstGeom prst="rect">
            <a:avLst/>
          </a:prstGeom>
          <a:solidFill>
            <a:srgbClr val="F2F2F2"/>
          </a:solidFill>
          <a:ln>
            <a:noFill/>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500"/>
                                        <p:tgtEl>
                                          <p:spTgt spid="110"/>
                                        </p:tgtEl>
                                      </p:cBhvr>
                                    </p:animEffect>
                                  </p:childTnLst>
                                </p:cTn>
                              </p:par>
                              <p:par>
                                <p:cTn id="21" presetID="10" presetClass="entr" presetSubtype="0" fill="hold" nodeType="with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par>
                                <p:cTn id="24" presetID="10" presetClass="entr" presetSubtype="0" fill="hold" nodeType="with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fade">
                                      <p:cBhvr>
                                        <p:cTn id="26" dur="500"/>
                                        <p:tgtEl>
                                          <p:spTgt spid="1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500"/>
                                        <p:tgtEl>
                                          <p:spTgt spid="111"/>
                                        </p:tgtEl>
                                      </p:cBhvr>
                                    </p:animEffect>
                                  </p:childTnLst>
                                </p:cTn>
                              </p:par>
                              <p:par>
                                <p:cTn id="32" presetID="10" presetClass="entr" presetSubtype="0" fill="hold"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nodeType="with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ntr" presetSubtype="0" fill="hold" nodeType="with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fade">
                                      <p:cBhvr>
                                        <p:cTn id="40" dur="500"/>
                                        <p:tgtEl>
                                          <p:spTgt spid="117"/>
                                        </p:tgtEl>
                                      </p:cBhvr>
                                    </p:animEffect>
                                  </p:childTnLst>
                                </p:cTn>
                              </p:par>
                              <p:par>
                                <p:cTn id="41" presetID="10" presetClass="entr" presetSubtype="0" fill="hold" nodeType="with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fade">
                                      <p:cBhvr>
                                        <p:cTn id="43" dur="500"/>
                                        <p:tgtEl>
                                          <p:spTgt spid="1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fade">
                                      <p:cBhvr>
                                        <p:cTn id="48" dur="500"/>
                                        <p:tgtEl>
                                          <p:spTgt spid="112"/>
                                        </p:tgtEl>
                                      </p:cBhvr>
                                    </p:animEffect>
                                  </p:childTnLst>
                                </p:cTn>
                              </p:par>
                              <p:par>
                                <p:cTn id="49" presetID="10" presetClass="entr" presetSubtype="0" fill="hold" nodeType="with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fade">
                                      <p:cBhvr>
                                        <p:cTn id="51" dur="500"/>
                                        <p:tgtEl>
                                          <p:spTgt spid="115"/>
                                        </p:tgtEl>
                                      </p:cBhvr>
                                    </p:animEffect>
                                  </p:childTnLst>
                                </p:cTn>
                              </p:par>
                              <p:par>
                                <p:cTn id="52" presetID="10" presetClass="entr" presetSubtype="0" fill="hold" nodeType="with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fade">
                                      <p:cBhvr>
                                        <p:cTn id="54" dur="500"/>
                                        <p:tgtEl>
                                          <p:spTgt spid="116"/>
                                        </p:tgtEl>
                                      </p:cBhvr>
                                    </p:animEffect>
                                  </p:childTnLst>
                                </p:cTn>
                              </p:par>
                              <p:par>
                                <p:cTn id="55" presetID="10" presetClass="entr" presetSubtype="0" fill="hold" nodeType="with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500"/>
                                        <p:tgtEl>
                                          <p:spTgt spid="120"/>
                                        </p:tgtEl>
                                      </p:cBhvr>
                                    </p:animEffect>
                                  </p:childTnLst>
                                </p:cTn>
                              </p:par>
                              <p:par>
                                <p:cTn id="58" presetID="10" presetClass="entr" presetSubtype="0" fill="hold"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fade">
                                      <p:cBhvr>
                                        <p:cTn id="60" dur="500"/>
                                        <p:tgtEl>
                                          <p:spTgt spid="121"/>
                                        </p:tgtEl>
                                      </p:cBhvr>
                                    </p:animEffect>
                                  </p:childTnLst>
                                </p:cTn>
                              </p:par>
                              <p:par>
                                <p:cTn id="61" presetID="10" presetClass="entr" presetSubtype="0" fill="hold" nodeType="withEffect">
                                  <p:stCondLst>
                                    <p:cond delay="0"/>
                                  </p:stCondLst>
                                  <p:childTnLst>
                                    <p:set>
                                      <p:cBhvr>
                                        <p:cTn id="62" dur="1" fill="hold">
                                          <p:stCondLst>
                                            <p:cond delay="0"/>
                                          </p:stCondLst>
                                        </p:cTn>
                                        <p:tgtEl>
                                          <p:spTgt spid="122"/>
                                        </p:tgtEl>
                                        <p:attrNameLst>
                                          <p:attrName>style.visibility</p:attrName>
                                        </p:attrNameLst>
                                      </p:cBhvr>
                                      <p:to>
                                        <p:strVal val="visible"/>
                                      </p:to>
                                    </p:set>
                                    <p:animEffect transition="in" filter="fade">
                                      <p:cBhvr>
                                        <p:cTn id="63" dur="500"/>
                                        <p:tgtEl>
                                          <p:spTgt spid="122"/>
                                        </p:tgtEl>
                                      </p:cBhvr>
                                    </p:animEffect>
                                  </p:childTnLst>
                                </p:cTn>
                              </p:par>
                              <p:par>
                                <p:cTn id="64" presetID="10" presetClass="entr" presetSubtype="0" fill="hold" nodeType="with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childTnLst>
                                </p:cTn>
                              </p:par>
                              <p:par>
                                <p:cTn id="67" presetID="10" presetClass="entr" presetSubtype="0" fill="hold" nodeType="withEffect">
                                  <p:stCondLst>
                                    <p:cond delay="0"/>
                                  </p:stCondLst>
                                  <p:childTnLst>
                                    <p:set>
                                      <p:cBhvr>
                                        <p:cTn id="68" dur="1" fill="hold">
                                          <p:stCondLst>
                                            <p:cond delay="0"/>
                                          </p:stCondLst>
                                        </p:cTn>
                                        <p:tgtEl>
                                          <p:spTgt spid="127"/>
                                        </p:tgtEl>
                                        <p:attrNameLst>
                                          <p:attrName>style.visibility</p:attrName>
                                        </p:attrNameLst>
                                      </p:cBhvr>
                                      <p:to>
                                        <p:strVal val="visible"/>
                                      </p:to>
                                    </p:set>
                                    <p:animEffect transition="in" filter="fade">
                                      <p:cBhvr>
                                        <p:cTn id="69" dur="500"/>
                                        <p:tgtEl>
                                          <p:spTgt spid="127"/>
                                        </p:tgtEl>
                                      </p:cBhvr>
                                    </p:animEffect>
                                  </p:childTnLst>
                                </p:cTn>
                              </p:par>
                              <p:par>
                                <p:cTn id="70" presetID="10" presetClass="entr" presetSubtype="0" fill="hold" nodeType="with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fade">
                                      <p:cBhvr>
                                        <p:cTn id="72" dur="500"/>
                                        <p:tgtEl>
                                          <p:spTgt spid="128"/>
                                        </p:tgtEl>
                                      </p:cBhvr>
                                    </p:animEffect>
                                  </p:childTnLst>
                                </p:cTn>
                              </p:par>
                              <p:par>
                                <p:cTn id="73" presetID="10" presetClass="entr" presetSubtype="0" fill="hold" nodeType="withEffect">
                                  <p:stCondLst>
                                    <p:cond delay="0"/>
                                  </p:stCondLst>
                                  <p:childTnLst>
                                    <p:set>
                                      <p:cBhvr>
                                        <p:cTn id="74" dur="1" fill="hold">
                                          <p:stCondLst>
                                            <p:cond delay="0"/>
                                          </p:stCondLst>
                                        </p:cTn>
                                        <p:tgtEl>
                                          <p:spTgt spid="129"/>
                                        </p:tgtEl>
                                        <p:attrNameLst>
                                          <p:attrName>style.visibility</p:attrName>
                                        </p:attrNameLst>
                                      </p:cBhvr>
                                      <p:to>
                                        <p:strVal val="visible"/>
                                      </p:to>
                                    </p:set>
                                    <p:animEffect transition="in" filter="fade">
                                      <p:cBhvr>
                                        <p:cTn id="75" dur="500"/>
                                        <p:tgtEl>
                                          <p:spTgt spid="129"/>
                                        </p:tgtEl>
                                      </p:cBhvr>
                                    </p:animEffect>
                                  </p:childTnLst>
                                </p:cTn>
                              </p:par>
                              <p:par>
                                <p:cTn id="76" presetID="10" presetClass="entr" presetSubtype="0" fill="hold" nodeType="withEffect">
                                  <p:stCondLst>
                                    <p:cond delay="0"/>
                                  </p:stCondLst>
                                  <p:childTnLst>
                                    <p:set>
                                      <p:cBhvr>
                                        <p:cTn id="77" dur="1" fill="hold">
                                          <p:stCondLst>
                                            <p:cond delay="0"/>
                                          </p:stCondLst>
                                        </p:cTn>
                                        <p:tgtEl>
                                          <p:spTgt spid="130"/>
                                        </p:tgtEl>
                                        <p:attrNameLst>
                                          <p:attrName>style.visibility</p:attrName>
                                        </p:attrNameLst>
                                      </p:cBhvr>
                                      <p:to>
                                        <p:strVal val="visible"/>
                                      </p:to>
                                    </p:set>
                                    <p:animEffect transition="in" filter="fade">
                                      <p:cBhvr>
                                        <p:cTn id="78"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37" name="Google Shape;137;p5"/>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38" name="Google Shape;138;p5"/>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 name="Google Shape;139;p5"/>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40" name="Google Shape;140;p5"/>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500" b="1" dirty="0">
                <a:solidFill>
                  <a:schemeClr val="lt1"/>
                </a:solidFill>
                <a:latin typeface="Arial"/>
                <a:ea typeface="Arial"/>
                <a:cs typeface="Arial"/>
                <a:sym typeface="Arial"/>
              </a:rPr>
              <a:t>税金と公共施設</a:t>
            </a:r>
            <a:r>
              <a:rPr lang="ja-JP" altLang="en-US" sz="2500" b="1" dirty="0">
                <a:solidFill>
                  <a:schemeClr val="lt1"/>
                </a:solidFill>
                <a:latin typeface="Arial"/>
                <a:ea typeface="Arial"/>
                <a:cs typeface="Arial"/>
                <a:sym typeface="Arial"/>
              </a:rPr>
              <a:t>・公共サービス</a:t>
            </a:r>
            <a:r>
              <a:rPr lang="ja-JP" sz="2500" b="1" dirty="0">
                <a:solidFill>
                  <a:schemeClr val="lt1"/>
                </a:solidFill>
                <a:latin typeface="Arial"/>
                <a:ea typeface="Arial"/>
                <a:cs typeface="Arial"/>
                <a:sym typeface="Arial"/>
              </a:rPr>
              <a:t>の役割について</a:t>
            </a:r>
            <a:endParaRPr dirty="0"/>
          </a:p>
        </p:txBody>
      </p:sp>
      <p:sp>
        <p:nvSpPr>
          <p:cNvPr id="141" name="Google Shape;141;p5"/>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5"/>
          <p:cNvSpPr txBox="1"/>
          <p:nvPr/>
        </p:nvSpPr>
        <p:spPr>
          <a:xfrm>
            <a:off x="420414" y="1157908"/>
            <a:ext cx="17597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mn-lt"/>
                <a:ea typeface="Calibri"/>
                <a:cs typeface="Calibri"/>
                <a:sym typeface="Calibri"/>
              </a:rPr>
              <a:t>・税金の役割</a:t>
            </a:r>
            <a:endParaRPr>
              <a:latin typeface="+mn-lt"/>
            </a:endParaRPr>
          </a:p>
        </p:txBody>
      </p:sp>
      <p:sp>
        <p:nvSpPr>
          <p:cNvPr id="143" name="Google Shape;143;p5"/>
          <p:cNvSpPr/>
          <p:nvPr/>
        </p:nvSpPr>
        <p:spPr>
          <a:xfrm>
            <a:off x="577390" y="41525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5"/>
          <p:cNvSpPr txBox="1"/>
          <p:nvPr/>
        </p:nvSpPr>
        <p:spPr>
          <a:xfrm>
            <a:off x="452640" y="3774408"/>
            <a:ext cx="452410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mn-lt"/>
                <a:ea typeface="Calibri"/>
                <a:cs typeface="Calibri"/>
                <a:sym typeface="Calibri"/>
              </a:rPr>
              <a:t>・公共施設</a:t>
            </a:r>
            <a:r>
              <a:rPr lang="ja-JP" altLang="en-US" sz="2000" b="1" dirty="0">
                <a:solidFill>
                  <a:schemeClr val="dk1"/>
                </a:solidFill>
                <a:latin typeface="+mn-lt"/>
                <a:ea typeface="Calibri"/>
                <a:cs typeface="Calibri"/>
                <a:sym typeface="Calibri"/>
              </a:rPr>
              <a:t>や公共サービス</a:t>
            </a:r>
            <a:r>
              <a:rPr lang="ja-JP" sz="2000" b="1" dirty="0">
                <a:solidFill>
                  <a:schemeClr val="dk1"/>
                </a:solidFill>
                <a:latin typeface="+mn-lt"/>
                <a:ea typeface="Calibri"/>
                <a:cs typeface="Calibri"/>
                <a:sym typeface="Calibri"/>
              </a:rPr>
              <a:t>の役割</a:t>
            </a:r>
            <a:endParaRPr dirty="0">
              <a:latin typeface="+mn-lt"/>
            </a:endParaRPr>
          </a:p>
        </p:txBody>
      </p:sp>
      <p:sp>
        <p:nvSpPr>
          <p:cNvPr id="145" name="Google Shape;145;p5"/>
          <p:cNvSpPr/>
          <p:nvPr/>
        </p:nvSpPr>
        <p:spPr>
          <a:xfrm>
            <a:off x="529055" y="2591032"/>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5"/>
          <p:cNvSpPr/>
          <p:nvPr/>
        </p:nvSpPr>
        <p:spPr>
          <a:xfrm>
            <a:off x="542188"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5"/>
          <p:cNvSpPr/>
          <p:nvPr/>
        </p:nvSpPr>
        <p:spPr>
          <a:xfrm>
            <a:off x="4985224"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529054" y="5154454"/>
            <a:ext cx="4455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dirty="0">
                <a:solidFill>
                  <a:schemeClr val="dk1"/>
                </a:solidFill>
                <a:latin typeface="+mn-lt"/>
                <a:ea typeface="Calibri"/>
                <a:cs typeface="Calibri"/>
                <a:sym typeface="Calibri"/>
              </a:rPr>
              <a:t>○代表的な公共施設</a:t>
            </a:r>
            <a:endParaRPr sz="1600" dirty="0">
              <a:solidFill>
                <a:schemeClr val="dk1"/>
              </a:solidFill>
              <a:latin typeface="+mn-lt"/>
              <a:ea typeface="Calibri"/>
              <a:cs typeface="Calibri"/>
              <a:sym typeface="Calibri"/>
            </a:endParaRPr>
          </a:p>
          <a:p>
            <a:pPr marL="0" marR="0" lvl="0" indent="0" algn="l" rtl="0">
              <a:spcBef>
                <a:spcPts val="0"/>
              </a:spcBef>
              <a:spcAft>
                <a:spcPts val="0"/>
              </a:spcAft>
              <a:buNone/>
            </a:pPr>
            <a:endParaRPr sz="1600" dirty="0">
              <a:solidFill>
                <a:schemeClr val="dk1"/>
              </a:solidFill>
              <a:latin typeface="+mn-lt"/>
              <a:ea typeface="Calibri"/>
              <a:cs typeface="Calibri"/>
              <a:sym typeface="Calibri"/>
            </a:endParaRPr>
          </a:p>
          <a:p>
            <a:pPr marL="0" lvl="0" indent="0" algn="l" rtl="0">
              <a:spcBef>
                <a:spcPts val="0"/>
              </a:spcBef>
              <a:spcAft>
                <a:spcPts val="0"/>
              </a:spcAft>
              <a:buClr>
                <a:schemeClr val="dk1"/>
              </a:buClr>
              <a:buFont typeface="Arial"/>
              <a:buNone/>
            </a:pPr>
            <a:r>
              <a:rPr lang="ja-JP" sz="1600" dirty="0">
                <a:solidFill>
                  <a:schemeClr val="dk1"/>
                </a:solidFill>
                <a:latin typeface="+mn-lt"/>
                <a:ea typeface="Calibri"/>
                <a:cs typeface="Calibri"/>
                <a:sym typeface="Calibri"/>
              </a:rPr>
              <a:t>○代表的な公共サービス</a:t>
            </a:r>
            <a:endParaRPr sz="1600" dirty="0">
              <a:solidFill>
                <a:schemeClr val="dk1"/>
              </a:solidFill>
              <a:latin typeface="+mn-lt"/>
              <a:ea typeface="Calibri"/>
              <a:cs typeface="Calibri"/>
              <a:sym typeface="Calibri"/>
            </a:endParaRPr>
          </a:p>
        </p:txBody>
      </p:sp>
      <p:sp>
        <p:nvSpPr>
          <p:cNvPr id="149" name="Google Shape;149;p5"/>
          <p:cNvSpPr txBox="1"/>
          <p:nvPr/>
        </p:nvSpPr>
        <p:spPr>
          <a:xfrm>
            <a:off x="4976748" y="5263398"/>
            <a:ext cx="4456007" cy="30773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altLang="en-US" dirty="0">
                <a:solidFill>
                  <a:schemeClr val="dk1"/>
                </a:solidFill>
                <a:latin typeface="+mn-lt"/>
                <a:ea typeface="Calibri"/>
                <a:cs typeface="Calibri"/>
                <a:sym typeface="Calibri"/>
              </a:rPr>
              <a:t>○</a:t>
            </a:r>
            <a:r>
              <a:rPr lang="ja-JP" dirty="0">
                <a:solidFill>
                  <a:schemeClr val="dk1"/>
                </a:solidFill>
                <a:latin typeface="+mn-lt"/>
                <a:ea typeface="Calibri"/>
                <a:cs typeface="Calibri"/>
                <a:sym typeface="Calibri"/>
              </a:rPr>
              <a:t>公共施設や</a:t>
            </a:r>
            <a:r>
              <a:rPr lang="ja-JP" altLang="en-US" dirty="0">
                <a:solidFill>
                  <a:schemeClr val="dk1"/>
                </a:solidFill>
                <a:latin typeface="+mn-lt"/>
                <a:ea typeface="Calibri"/>
                <a:cs typeface="Calibri"/>
                <a:sym typeface="Calibri"/>
              </a:rPr>
              <a:t>公共</a:t>
            </a:r>
            <a:r>
              <a:rPr lang="ja-JP" dirty="0">
                <a:solidFill>
                  <a:schemeClr val="dk1"/>
                </a:solidFill>
                <a:latin typeface="+mn-lt"/>
                <a:ea typeface="Calibri"/>
                <a:cs typeface="Calibri"/>
                <a:sym typeface="Calibri"/>
              </a:rPr>
              <a:t>サービスに税金が使われる理由</a:t>
            </a:r>
            <a:endParaRPr dirty="0">
              <a:solidFill>
                <a:schemeClr val="dk1"/>
              </a:solidFill>
              <a:latin typeface="+mn-lt"/>
              <a:ea typeface="Calibri"/>
              <a:cs typeface="Calibri"/>
              <a:sym typeface="Calibri"/>
            </a:endParaRPr>
          </a:p>
        </p:txBody>
      </p:sp>
      <p:sp>
        <p:nvSpPr>
          <p:cNvPr id="150" name="Google Shape;150;p5"/>
          <p:cNvSpPr txBox="1"/>
          <p:nvPr/>
        </p:nvSpPr>
        <p:spPr>
          <a:xfrm>
            <a:off x="574411" y="2355584"/>
            <a:ext cx="445600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mn-lt"/>
              <a:ea typeface="Calibri"/>
              <a:cs typeface="Calibri"/>
              <a:sym typeface="Calibri"/>
            </a:endParaRPr>
          </a:p>
          <a:p>
            <a:pPr marL="0" marR="0" lvl="0" indent="0" algn="l" rtl="0">
              <a:spcBef>
                <a:spcPts val="0"/>
              </a:spcBef>
              <a:spcAft>
                <a:spcPts val="0"/>
              </a:spcAft>
              <a:buNone/>
            </a:pPr>
            <a:r>
              <a:rPr lang="ja-JP" sz="1600">
                <a:solidFill>
                  <a:schemeClr val="dk1"/>
                </a:solidFill>
                <a:latin typeface="+mn-lt"/>
                <a:ea typeface="Calibri"/>
                <a:cs typeface="Calibri"/>
                <a:sym typeface="Calibri"/>
              </a:rPr>
              <a:t>○税金の種類</a:t>
            </a:r>
            <a:endParaRPr sz="1600">
              <a:solidFill>
                <a:schemeClr val="dk1"/>
              </a:solidFill>
              <a:latin typeface="+mn-lt"/>
              <a:ea typeface="Calibri"/>
              <a:cs typeface="Calibri"/>
              <a:sym typeface="Calibri"/>
            </a:endParaRPr>
          </a:p>
        </p:txBody>
      </p:sp>
      <p:sp>
        <p:nvSpPr>
          <p:cNvPr id="151" name="Google Shape;151;p5"/>
          <p:cNvSpPr/>
          <p:nvPr/>
        </p:nvSpPr>
        <p:spPr>
          <a:xfrm>
            <a:off x="4976748" y="2596228"/>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
          <p:cNvSpPr txBox="1"/>
          <p:nvPr/>
        </p:nvSpPr>
        <p:spPr>
          <a:xfrm>
            <a:off x="5068287" y="2601805"/>
            <a:ext cx="445600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mn-lt"/>
                <a:ea typeface="Calibri"/>
                <a:cs typeface="Calibri"/>
                <a:sym typeface="Calibri"/>
              </a:rPr>
              <a:t>○税金の大切さ</a:t>
            </a:r>
            <a:endParaRPr sz="1600">
              <a:solidFill>
                <a:schemeClr val="dk1"/>
              </a:solidFill>
              <a:latin typeface="+mn-lt"/>
              <a:ea typeface="Calibri"/>
              <a:cs typeface="Calibri"/>
              <a:sym typeface="Calibri"/>
            </a:endParaRPr>
          </a:p>
        </p:txBody>
      </p:sp>
      <p:sp>
        <p:nvSpPr>
          <p:cNvPr id="153" name="Google Shape;153;p5"/>
          <p:cNvSpPr txBox="1"/>
          <p:nvPr/>
        </p:nvSpPr>
        <p:spPr>
          <a:xfrm>
            <a:off x="574474" y="1307209"/>
            <a:ext cx="4455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dirty="0">
                <a:solidFill>
                  <a:schemeClr val="dk1"/>
                </a:solidFill>
                <a:latin typeface="+mn-lt"/>
                <a:ea typeface="Calibri"/>
                <a:cs typeface="Calibri"/>
                <a:sym typeface="Calibri"/>
              </a:rPr>
              <a:t>○税金の説明</a:t>
            </a:r>
            <a:endParaRPr sz="1600" dirty="0">
              <a:solidFill>
                <a:schemeClr val="dk1"/>
              </a:solidFill>
              <a:latin typeface="+mn-lt"/>
              <a:ea typeface="Calibri"/>
              <a:cs typeface="Calibri"/>
              <a:sym typeface="Calibri"/>
            </a:endParaRPr>
          </a:p>
        </p:txBody>
      </p:sp>
      <p:sp>
        <p:nvSpPr>
          <p:cNvPr id="154" name="Google Shape;154;p5"/>
          <p:cNvSpPr txBox="1"/>
          <p:nvPr/>
        </p:nvSpPr>
        <p:spPr>
          <a:xfrm>
            <a:off x="574474" y="3910659"/>
            <a:ext cx="4455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dk1"/>
              </a:solidFill>
              <a:latin typeface="+mn-lt"/>
              <a:ea typeface="Calibri"/>
              <a:cs typeface="Calibri"/>
              <a:sym typeface="Calibri"/>
            </a:endParaRPr>
          </a:p>
          <a:p>
            <a:pPr marL="0" marR="0" lvl="0" indent="0" algn="l" rtl="0">
              <a:spcBef>
                <a:spcPts val="0"/>
              </a:spcBef>
              <a:spcAft>
                <a:spcPts val="0"/>
              </a:spcAft>
              <a:buNone/>
            </a:pPr>
            <a:r>
              <a:rPr lang="ja-JP" sz="1600" dirty="0">
                <a:solidFill>
                  <a:schemeClr val="dk1"/>
                </a:solidFill>
                <a:latin typeface="+mn-lt"/>
                <a:ea typeface="Calibri"/>
                <a:cs typeface="Calibri"/>
                <a:sym typeface="Calibri"/>
              </a:rPr>
              <a:t>○公共施設</a:t>
            </a:r>
            <a:r>
              <a:rPr lang="ja-JP" altLang="en-US" sz="1600" dirty="0">
                <a:solidFill>
                  <a:schemeClr val="dk1"/>
                </a:solidFill>
                <a:latin typeface="+mn-lt"/>
                <a:ea typeface="Calibri"/>
                <a:cs typeface="Calibri"/>
                <a:sym typeface="Calibri"/>
              </a:rPr>
              <a:t>や公共サービス</a:t>
            </a:r>
            <a:r>
              <a:rPr lang="ja-JP" sz="1600" dirty="0">
                <a:solidFill>
                  <a:schemeClr val="dk1"/>
                </a:solidFill>
                <a:latin typeface="+mn-lt"/>
                <a:ea typeface="Calibri"/>
                <a:cs typeface="Calibri"/>
                <a:sym typeface="Calibri"/>
              </a:rPr>
              <a:t>の説明</a:t>
            </a:r>
            <a:endParaRPr sz="1600" dirty="0">
              <a:solidFill>
                <a:schemeClr val="dk1"/>
              </a:solidFill>
              <a:latin typeface="+mn-lt"/>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60" name="Google Shape;160;p4"/>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61" name="Google Shape;161;p4"/>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2" name="Google Shape;162;p4"/>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63" name="Google Shape;163;p4"/>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500" b="1" dirty="0">
                <a:solidFill>
                  <a:schemeClr val="lt1"/>
                </a:solidFill>
                <a:latin typeface="Arial"/>
                <a:ea typeface="Arial"/>
                <a:cs typeface="Arial"/>
                <a:sym typeface="Arial"/>
              </a:rPr>
              <a:t>税金と公共施設</a:t>
            </a:r>
            <a:r>
              <a:rPr lang="ja-JP" altLang="en-US" sz="2500" b="1" dirty="0">
                <a:solidFill>
                  <a:schemeClr val="lt1"/>
                </a:solidFill>
                <a:latin typeface="Arial"/>
                <a:ea typeface="Arial"/>
                <a:cs typeface="Arial"/>
                <a:sym typeface="Arial"/>
              </a:rPr>
              <a:t>・公共サービス</a:t>
            </a:r>
            <a:r>
              <a:rPr lang="ja-JP" sz="2500" b="1" dirty="0">
                <a:solidFill>
                  <a:schemeClr val="lt1"/>
                </a:solidFill>
                <a:latin typeface="Arial"/>
                <a:ea typeface="Arial"/>
                <a:cs typeface="Arial"/>
                <a:sym typeface="Arial"/>
              </a:rPr>
              <a:t>の役割について</a:t>
            </a:r>
            <a:endParaRPr dirty="0"/>
          </a:p>
        </p:txBody>
      </p:sp>
      <p:sp>
        <p:nvSpPr>
          <p:cNvPr id="164" name="Google Shape;164;p4"/>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4"/>
          <p:cNvSpPr txBox="1"/>
          <p:nvPr/>
        </p:nvSpPr>
        <p:spPr>
          <a:xfrm>
            <a:off x="561273" y="1579964"/>
            <a:ext cx="87573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dirty="0">
                <a:solidFill>
                  <a:schemeClr val="dk1"/>
                </a:solidFill>
                <a:latin typeface="+mn-ea"/>
                <a:ea typeface="+mn-ea"/>
                <a:cs typeface="Calibri"/>
                <a:sym typeface="Calibri"/>
              </a:rPr>
              <a:t>○税金の説明</a:t>
            </a:r>
            <a:endParaRPr sz="1600" dirty="0">
              <a:solidFill>
                <a:schemeClr val="dk1"/>
              </a:solidFill>
              <a:latin typeface="+mn-ea"/>
              <a:ea typeface="+mn-ea"/>
              <a:cs typeface="Calibri"/>
              <a:sym typeface="Calibri"/>
            </a:endParaRPr>
          </a:p>
          <a:p>
            <a:pPr marL="0" marR="0" lvl="0" indent="0" algn="l" rtl="0">
              <a:spcBef>
                <a:spcPts val="0"/>
              </a:spcBef>
              <a:spcAft>
                <a:spcPts val="0"/>
              </a:spcAft>
              <a:buNone/>
            </a:pPr>
            <a:r>
              <a:rPr lang="ja-JP" sz="1600" dirty="0">
                <a:solidFill>
                  <a:schemeClr val="dk1"/>
                </a:solidFill>
                <a:latin typeface="+mn-ea"/>
                <a:ea typeface="+mn-ea"/>
                <a:cs typeface="Calibri"/>
                <a:sym typeface="Calibri"/>
              </a:rPr>
              <a:t>例：みんなから集められた税金は、『みんなのために役立つ活動』『社会での助け合いのための活動』に使われている。社会に必要なお金を集めるので「社会の会費」ともよばれている。</a:t>
            </a:r>
            <a:endParaRPr sz="1600" dirty="0">
              <a:solidFill>
                <a:schemeClr val="dk1"/>
              </a:solidFill>
              <a:latin typeface="+mn-ea"/>
              <a:ea typeface="+mn-ea"/>
              <a:cs typeface="Calibri"/>
              <a:sym typeface="Calibri"/>
            </a:endParaRPr>
          </a:p>
        </p:txBody>
      </p:sp>
      <p:sp>
        <p:nvSpPr>
          <p:cNvPr id="166" name="Google Shape;166;p4"/>
          <p:cNvSpPr txBox="1"/>
          <p:nvPr/>
        </p:nvSpPr>
        <p:spPr>
          <a:xfrm>
            <a:off x="420414" y="1157908"/>
            <a:ext cx="17597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sz="2000" b="1" dirty="0">
                <a:solidFill>
                  <a:schemeClr val="dk1"/>
                </a:solidFill>
                <a:latin typeface="+mn-ea"/>
                <a:ea typeface="+mn-ea"/>
                <a:cs typeface="Calibri"/>
                <a:sym typeface="Calibri"/>
              </a:rPr>
              <a:t>税金の役割</a:t>
            </a:r>
            <a:endParaRPr dirty="0">
              <a:latin typeface="+mn-ea"/>
              <a:ea typeface="+mn-ea"/>
            </a:endParaRPr>
          </a:p>
        </p:txBody>
      </p:sp>
      <p:sp>
        <p:nvSpPr>
          <p:cNvPr id="167" name="Google Shape;167;p4"/>
          <p:cNvSpPr/>
          <p:nvPr/>
        </p:nvSpPr>
        <p:spPr>
          <a:xfrm>
            <a:off x="577390" y="41525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4"/>
          <p:cNvSpPr txBox="1"/>
          <p:nvPr/>
        </p:nvSpPr>
        <p:spPr>
          <a:xfrm>
            <a:off x="593499" y="4196464"/>
            <a:ext cx="87573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dirty="0">
                <a:solidFill>
                  <a:schemeClr val="dk1"/>
                </a:solidFill>
                <a:latin typeface="+mn-ea"/>
                <a:ea typeface="+mn-ea"/>
                <a:cs typeface="Calibri"/>
                <a:sym typeface="Calibri"/>
              </a:rPr>
              <a:t>○公共施設</a:t>
            </a:r>
            <a:r>
              <a:rPr lang="ja-JP" altLang="en-US" sz="1600" dirty="0">
                <a:solidFill>
                  <a:schemeClr val="dk1"/>
                </a:solidFill>
                <a:latin typeface="+mn-ea"/>
                <a:ea typeface="+mn-ea"/>
                <a:cs typeface="Calibri"/>
                <a:sym typeface="Calibri"/>
              </a:rPr>
              <a:t>や公共サービス</a:t>
            </a:r>
            <a:r>
              <a:rPr lang="ja-JP" sz="1600" dirty="0">
                <a:solidFill>
                  <a:schemeClr val="dk1"/>
                </a:solidFill>
                <a:latin typeface="+mn-ea"/>
                <a:ea typeface="+mn-ea"/>
                <a:cs typeface="Calibri"/>
                <a:sym typeface="Calibri"/>
              </a:rPr>
              <a:t>の説明</a:t>
            </a:r>
            <a:endParaRPr sz="1600" dirty="0">
              <a:solidFill>
                <a:schemeClr val="dk1"/>
              </a:solidFill>
              <a:latin typeface="+mn-ea"/>
              <a:ea typeface="+mn-ea"/>
              <a:cs typeface="Calibri"/>
              <a:sym typeface="Calibri"/>
            </a:endParaRPr>
          </a:p>
          <a:p>
            <a:pPr marL="0" marR="0" lvl="0" indent="0" algn="l" rtl="0">
              <a:spcBef>
                <a:spcPts val="0"/>
              </a:spcBef>
              <a:spcAft>
                <a:spcPts val="0"/>
              </a:spcAft>
              <a:buNone/>
            </a:pPr>
            <a:r>
              <a:rPr lang="ja-JP" sz="1600" dirty="0">
                <a:solidFill>
                  <a:schemeClr val="dk1"/>
                </a:solidFill>
                <a:latin typeface="+mn-ea"/>
                <a:ea typeface="+mn-ea"/>
                <a:cs typeface="Calibri"/>
                <a:sym typeface="Calibri"/>
              </a:rPr>
              <a:t>例：お金のあるなしにかかわらず、誰もが平等に、安全で幸せな生活ができるように、国や地方自治体がつくって運営している施設</a:t>
            </a:r>
            <a:r>
              <a:rPr lang="ja-JP" altLang="en-US" sz="1600" dirty="0">
                <a:solidFill>
                  <a:schemeClr val="dk1"/>
                </a:solidFill>
                <a:latin typeface="+mn-ea"/>
                <a:ea typeface="+mn-ea"/>
                <a:cs typeface="Calibri"/>
                <a:sym typeface="Calibri"/>
              </a:rPr>
              <a:t>やサービス</a:t>
            </a:r>
            <a:r>
              <a:rPr lang="ja-JP" sz="1600" dirty="0">
                <a:solidFill>
                  <a:schemeClr val="dk1"/>
                </a:solidFill>
                <a:latin typeface="+mn-ea"/>
                <a:ea typeface="+mn-ea"/>
                <a:cs typeface="Calibri"/>
                <a:sym typeface="Calibri"/>
              </a:rPr>
              <a:t>。</a:t>
            </a:r>
            <a:endParaRPr sz="1600" dirty="0">
              <a:solidFill>
                <a:schemeClr val="dk1"/>
              </a:solidFill>
              <a:latin typeface="+mn-ea"/>
              <a:ea typeface="+mn-ea"/>
              <a:cs typeface="Calibri"/>
              <a:sym typeface="Calibri"/>
            </a:endParaRPr>
          </a:p>
        </p:txBody>
      </p:sp>
      <p:sp>
        <p:nvSpPr>
          <p:cNvPr id="169" name="Google Shape;169;p4"/>
          <p:cNvSpPr txBox="1"/>
          <p:nvPr/>
        </p:nvSpPr>
        <p:spPr>
          <a:xfrm>
            <a:off x="452640" y="3774408"/>
            <a:ext cx="729619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mn-ea"/>
                <a:ea typeface="+mn-ea"/>
                <a:cs typeface="Calibri"/>
                <a:sym typeface="Calibri"/>
              </a:rPr>
              <a:t>・公共施設</a:t>
            </a:r>
            <a:r>
              <a:rPr lang="ja-JP" altLang="en-US" sz="2000" b="1" dirty="0">
                <a:solidFill>
                  <a:schemeClr val="dk1"/>
                </a:solidFill>
                <a:latin typeface="+mn-ea"/>
                <a:ea typeface="+mn-ea"/>
                <a:cs typeface="Calibri"/>
                <a:sym typeface="Calibri"/>
              </a:rPr>
              <a:t>や公共サービス</a:t>
            </a:r>
            <a:r>
              <a:rPr lang="ja-JP" sz="2000" b="1" dirty="0">
                <a:solidFill>
                  <a:schemeClr val="dk1"/>
                </a:solidFill>
                <a:latin typeface="+mn-ea"/>
                <a:ea typeface="+mn-ea"/>
                <a:cs typeface="Calibri"/>
                <a:sym typeface="Calibri"/>
              </a:rPr>
              <a:t>の役割</a:t>
            </a:r>
            <a:endParaRPr dirty="0">
              <a:latin typeface="+mn-ea"/>
              <a:ea typeface="+mn-ea"/>
            </a:endParaRPr>
          </a:p>
        </p:txBody>
      </p:sp>
      <p:sp>
        <p:nvSpPr>
          <p:cNvPr id="170" name="Google Shape;170;p4"/>
          <p:cNvSpPr/>
          <p:nvPr/>
        </p:nvSpPr>
        <p:spPr>
          <a:xfrm>
            <a:off x="529055" y="2591032"/>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4"/>
          <p:cNvSpPr/>
          <p:nvPr/>
        </p:nvSpPr>
        <p:spPr>
          <a:xfrm>
            <a:off x="542188"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4"/>
          <p:cNvSpPr/>
          <p:nvPr/>
        </p:nvSpPr>
        <p:spPr>
          <a:xfrm>
            <a:off x="4985224"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4"/>
          <p:cNvSpPr txBox="1"/>
          <p:nvPr/>
        </p:nvSpPr>
        <p:spPr>
          <a:xfrm>
            <a:off x="529054" y="5154454"/>
            <a:ext cx="4455900" cy="1077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600" dirty="0">
                <a:solidFill>
                  <a:schemeClr val="dk1"/>
                </a:solidFill>
                <a:latin typeface="+mn-ea"/>
                <a:ea typeface="+mn-ea"/>
                <a:cs typeface="Calibri"/>
                <a:sym typeface="Calibri"/>
              </a:rPr>
              <a:t>○代表的な公共施設</a:t>
            </a:r>
            <a:endParaRPr sz="1600" dirty="0">
              <a:solidFill>
                <a:schemeClr val="dk1"/>
              </a:solidFill>
              <a:latin typeface="+mn-ea"/>
              <a:ea typeface="+mn-ea"/>
              <a:cs typeface="Calibri"/>
              <a:sym typeface="Calibri"/>
            </a:endParaRPr>
          </a:p>
          <a:p>
            <a:pPr marL="0" marR="0" lvl="0" indent="0" algn="l" rtl="0">
              <a:spcBef>
                <a:spcPts val="0"/>
              </a:spcBef>
              <a:spcAft>
                <a:spcPts val="0"/>
              </a:spcAft>
              <a:buNone/>
            </a:pPr>
            <a:r>
              <a:rPr lang="ja-JP" sz="1600" dirty="0">
                <a:solidFill>
                  <a:schemeClr val="dk1"/>
                </a:solidFill>
                <a:latin typeface="+mn-ea"/>
                <a:ea typeface="+mn-ea"/>
                <a:cs typeface="Calibri"/>
                <a:sym typeface="Calibri"/>
              </a:rPr>
              <a:t>例：公立図書館、役所、交番、消防</a:t>
            </a:r>
            <a:r>
              <a:rPr lang="ja-JP" altLang="en-US" sz="1600" dirty="0">
                <a:solidFill>
                  <a:schemeClr val="dk1"/>
                </a:solidFill>
                <a:latin typeface="+mn-ea"/>
                <a:ea typeface="+mn-ea"/>
                <a:cs typeface="Calibri"/>
                <a:sym typeface="Calibri"/>
              </a:rPr>
              <a:t>署</a:t>
            </a:r>
            <a:r>
              <a:rPr lang="ja-JP" sz="1600" dirty="0">
                <a:solidFill>
                  <a:schemeClr val="dk1"/>
                </a:solidFill>
                <a:latin typeface="+mn-ea"/>
                <a:ea typeface="+mn-ea"/>
                <a:cs typeface="Calibri"/>
                <a:sym typeface="Calibri"/>
              </a:rPr>
              <a:t>、小学校</a:t>
            </a:r>
            <a:endParaRPr sz="1600" dirty="0">
              <a:solidFill>
                <a:schemeClr val="dk1"/>
              </a:solidFill>
              <a:latin typeface="+mn-ea"/>
              <a:ea typeface="+mn-ea"/>
              <a:cs typeface="Calibri"/>
              <a:sym typeface="Calibri"/>
            </a:endParaRPr>
          </a:p>
          <a:p>
            <a:pPr marL="0" lvl="0" indent="0" algn="l" rtl="0">
              <a:spcBef>
                <a:spcPts val="0"/>
              </a:spcBef>
              <a:spcAft>
                <a:spcPts val="0"/>
              </a:spcAft>
              <a:buClr>
                <a:schemeClr val="dk1"/>
              </a:buClr>
              <a:buFont typeface="Arial"/>
              <a:buNone/>
            </a:pPr>
            <a:r>
              <a:rPr lang="ja-JP" sz="1600" dirty="0">
                <a:solidFill>
                  <a:schemeClr val="dk1"/>
                </a:solidFill>
                <a:latin typeface="+mn-ea"/>
                <a:ea typeface="+mn-ea"/>
                <a:cs typeface="Calibri"/>
                <a:sym typeface="Calibri"/>
              </a:rPr>
              <a:t>○代表的な公共サービス</a:t>
            </a:r>
            <a:endParaRPr sz="1600" dirty="0">
              <a:solidFill>
                <a:schemeClr val="dk1"/>
              </a:solidFill>
              <a:latin typeface="+mn-ea"/>
              <a:ea typeface="+mn-ea"/>
              <a:cs typeface="Calibri"/>
              <a:sym typeface="Calibri"/>
            </a:endParaRPr>
          </a:p>
          <a:p>
            <a:pPr marL="0" lvl="0" indent="0" algn="l" rtl="0">
              <a:spcBef>
                <a:spcPts val="0"/>
              </a:spcBef>
              <a:spcAft>
                <a:spcPts val="0"/>
              </a:spcAft>
              <a:buNone/>
            </a:pPr>
            <a:r>
              <a:rPr lang="ja-JP" sz="1600" dirty="0">
                <a:solidFill>
                  <a:schemeClr val="dk1"/>
                </a:solidFill>
                <a:latin typeface="+mn-ea"/>
                <a:ea typeface="+mn-ea"/>
                <a:cs typeface="Calibri"/>
                <a:sym typeface="Calibri"/>
              </a:rPr>
              <a:t>例：医療、ごみ収集、警察の見回り</a:t>
            </a:r>
            <a:endParaRPr sz="1600" dirty="0">
              <a:solidFill>
                <a:schemeClr val="dk1"/>
              </a:solidFill>
              <a:latin typeface="+mn-ea"/>
              <a:ea typeface="+mn-ea"/>
              <a:cs typeface="Calibri"/>
              <a:sym typeface="Calibri"/>
            </a:endParaRPr>
          </a:p>
        </p:txBody>
      </p:sp>
      <p:sp>
        <p:nvSpPr>
          <p:cNvPr id="174" name="Google Shape;174;p4"/>
          <p:cNvSpPr txBox="1"/>
          <p:nvPr/>
        </p:nvSpPr>
        <p:spPr>
          <a:xfrm>
            <a:off x="4954098" y="5158436"/>
            <a:ext cx="4455900"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b="1" dirty="0">
                <a:solidFill>
                  <a:schemeClr val="dk1"/>
                </a:solidFill>
                <a:latin typeface="+mn-ea"/>
                <a:ea typeface="+mn-ea"/>
                <a:cs typeface="Calibri"/>
                <a:sym typeface="Calibri"/>
              </a:rPr>
              <a:t>○</a:t>
            </a:r>
            <a:r>
              <a:rPr lang="ja-JP" b="1" dirty="0">
                <a:solidFill>
                  <a:schemeClr val="dk1"/>
                </a:solidFill>
                <a:latin typeface="+mn-ea"/>
                <a:ea typeface="+mn-ea"/>
                <a:cs typeface="Calibri"/>
                <a:sym typeface="Calibri"/>
              </a:rPr>
              <a:t>公共施設や</a:t>
            </a:r>
            <a:r>
              <a:rPr lang="ja-JP" altLang="en-US" b="1" dirty="0">
                <a:solidFill>
                  <a:schemeClr val="dk1"/>
                </a:solidFill>
                <a:latin typeface="+mn-ea"/>
                <a:ea typeface="+mn-ea"/>
                <a:cs typeface="Calibri"/>
                <a:sym typeface="Calibri"/>
              </a:rPr>
              <a:t>公共</a:t>
            </a:r>
            <a:r>
              <a:rPr lang="ja-JP" b="1" dirty="0">
                <a:solidFill>
                  <a:schemeClr val="dk1"/>
                </a:solidFill>
                <a:latin typeface="+mn-ea"/>
                <a:ea typeface="+mn-ea"/>
                <a:cs typeface="Calibri"/>
                <a:sym typeface="Calibri"/>
              </a:rPr>
              <a:t>サービスに税金が使われる理由</a:t>
            </a:r>
            <a:endParaRPr b="1" dirty="0">
              <a:solidFill>
                <a:schemeClr val="dk1"/>
              </a:solidFill>
              <a:latin typeface="+mn-ea"/>
              <a:ea typeface="+mn-ea"/>
              <a:cs typeface="Calibri"/>
              <a:sym typeface="Calibri"/>
            </a:endParaRPr>
          </a:p>
          <a:p>
            <a:pPr marL="0" marR="0" lvl="0" indent="0" algn="l" rtl="0">
              <a:spcBef>
                <a:spcPts val="0"/>
              </a:spcBef>
              <a:spcAft>
                <a:spcPts val="0"/>
              </a:spcAft>
              <a:buNone/>
            </a:pPr>
            <a:r>
              <a:rPr lang="ja-JP" sz="1600" dirty="0">
                <a:solidFill>
                  <a:schemeClr val="dk1"/>
                </a:solidFill>
                <a:latin typeface="+mn-ea"/>
                <a:ea typeface="+mn-ea"/>
                <a:cs typeface="Calibri"/>
                <a:sym typeface="Calibri"/>
              </a:rPr>
              <a:t>暮らしを豊かにしたり、安全を守るために、みんなに必要なものだから。不公平にならないようにみんなから集めた税金で運用されている。</a:t>
            </a:r>
            <a:endParaRPr sz="1600" dirty="0">
              <a:solidFill>
                <a:schemeClr val="dk1"/>
              </a:solidFill>
              <a:latin typeface="+mn-ea"/>
              <a:ea typeface="+mn-ea"/>
              <a:cs typeface="Calibri"/>
              <a:sym typeface="Calibri"/>
            </a:endParaRPr>
          </a:p>
        </p:txBody>
      </p:sp>
      <p:sp>
        <p:nvSpPr>
          <p:cNvPr id="175" name="Google Shape;175;p4"/>
          <p:cNvSpPr txBox="1"/>
          <p:nvPr/>
        </p:nvSpPr>
        <p:spPr>
          <a:xfrm>
            <a:off x="574411" y="2355584"/>
            <a:ext cx="44559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ja-JP" sz="1600" dirty="0">
                <a:solidFill>
                  <a:schemeClr val="dk1"/>
                </a:solidFill>
                <a:latin typeface="+mn-ea"/>
                <a:ea typeface="+mn-ea"/>
                <a:cs typeface="Calibri"/>
                <a:sym typeface="Calibri"/>
              </a:rPr>
              <a:t>○税金の種類</a:t>
            </a:r>
            <a:endParaRPr sz="1600" dirty="0">
              <a:solidFill>
                <a:schemeClr val="dk1"/>
              </a:solidFill>
              <a:latin typeface="+mn-ea"/>
              <a:ea typeface="+mn-ea"/>
              <a:cs typeface="Calibri"/>
              <a:sym typeface="Calibri"/>
            </a:endParaRPr>
          </a:p>
          <a:p>
            <a:pPr marL="0" marR="0" lvl="0" indent="0" algn="l" rtl="0">
              <a:spcBef>
                <a:spcPts val="0"/>
              </a:spcBef>
              <a:spcAft>
                <a:spcPts val="0"/>
              </a:spcAft>
              <a:buNone/>
            </a:pPr>
            <a:r>
              <a:rPr lang="ja-JP" sz="1600" dirty="0">
                <a:solidFill>
                  <a:schemeClr val="dk1"/>
                </a:solidFill>
                <a:latin typeface="+mn-ea"/>
                <a:ea typeface="+mn-ea"/>
                <a:cs typeface="Calibri"/>
                <a:sym typeface="Calibri"/>
              </a:rPr>
              <a:t>例：税金には多くの種類があって、ほとんどは大人が納めている。買い物すると支払う「消費税」は、わたしたちも払っている税金。</a:t>
            </a:r>
            <a:endParaRPr sz="1600" dirty="0">
              <a:solidFill>
                <a:schemeClr val="dk1"/>
              </a:solidFill>
              <a:latin typeface="+mn-ea"/>
              <a:ea typeface="+mn-ea"/>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
        <p:nvSpPr>
          <p:cNvPr id="176" name="Google Shape;176;p4"/>
          <p:cNvSpPr/>
          <p:nvPr/>
        </p:nvSpPr>
        <p:spPr>
          <a:xfrm>
            <a:off x="4976748" y="2596228"/>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4"/>
          <p:cNvSpPr txBox="1"/>
          <p:nvPr/>
        </p:nvSpPr>
        <p:spPr>
          <a:xfrm>
            <a:off x="4992087" y="2601805"/>
            <a:ext cx="44559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dirty="0">
                <a:solidFill>
                  <a:schemeClr val="dk1"/>
                </a:solidFill>
                <a:latin typeface="+mn-ea"/>
                <a:ea typeface="+mn-ea"/>
                <a:cs typeface="Calibri"/>
                <a:sym typeface="Calibri"/>
              </a:rPr>
              <a:t>○税金の大切さ</a:t>
            </a:r>
            <a:endParaRPr sz="1600" dirty="0">
              <a:solidFill>
                <a:schemeClr val="dk1"/>
              </a:solidFill>
              <a:latin typeface="+mn-ea"/>
              <a:ea typeface="+mn-ea"/>
              <a:cs typeface="Calibri"/>
              <a:sym typeface="Calibri"/>
            </a:endParaRPr>
          </a:p>
          <a:p>
            <a:pPr marL="0" marR="0" lvl="0" indent="0" algn="l" rtl="0">
              <a:spcBef>
                <a:spcPts val="0"/>
              </a:spcBef>
              <a:spcAft>
                <a:spcPts val="0"/>
              </a:spcAft>
              <a:buNone/>
            </a:pPr>
            <a:r>
              <a:rPr lang="ja-JP" sz="1600" dirty="0">
                <a:solidFill>
                  <a:schemeClr val="dk1"/>
                </a:solidFill>
                <a:latin typeface="+mn-ea"/>
                <a:ea typeface="+mn-ea"/>
                <a:cs typeface="Calibri"/>
                <a:sym typeface="Calibri"/>
              </a:rPr>
              <a:t>例：もしも税金がないと、公共サービスを受けるのにお金を払わなければいけなくなるので、お金のない人が困ってしまう。</a:t>
            </a:r>
            <a:endParaRPr sz="1600" dirty="0">
              <a:solidFill>
                <a:schemeClr val="dk1"/>
              </a:solidFill>
              <a:latin typeface="+mn-ea"/>
              <a:ea typeface="+mn-ea"/>
              <a:cs typeface="Calibri"/>
              <a:sym typeface="Calibri"/>
            </a:endParaRPr>
          </a:p>
        </p:txBody>
      </p:sp>
      <p:sp>
        <p:nvSpPr>
          <p:cNvPr id="178" name="Google Shape;178;p4"/>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84" name="Google Shape;184;p7"/>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85" name="Google Shape;185;p7"/>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7"/>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87" name="Google Shape;187;p7"/>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500" b="1" dirty="0">
                <a:solidFill>
                  <a:schemeClr val="lt1"/>
                </a:solidFill>
                <a:latin typeface="Arial"/>
                <a:ea typeface="Arial"/>
                <a:cs typeface="Arial"/>
                <a:sym typeface="Arial"/>
              </a:rPr>
              <a:t>公共施設</a:t>
            </a:r>
            <a:r>
              <a:rPr lang="ja-JP" altLang="en-US" sz="2500" b="1" dirty="0">
                <a:solidFill>
                  <a:schemeClr val="lt1"/>
                </a:solidFill>
                <a:latin typeface="Arial"/>
                <a:ea typeface="Arial"/>
                <a:cs typeface="Arial"/>
                <a:sym typeface="Arial"/>
              </a:rPr>
              <a:t>や公共サービスの役割</a:t>
            </a:r>
            <a:endParaRPr dirty="0"/>
          </a:p>
        </p:txBody>
      </p:sp>
      <p:graphicFrame>
        <p:nvGraphicFramePr>
          <p:cNvPr id="2" name="表 1">
            <a:extLst>
              <a:ext uri="{FF2B5EF4-FFF2-40B4-BE49-F238E27FC236}">
                <a16:creationId xmlns:a16="http://schemas.microsoft.com/office/drawing/2014/main" id="{554E06FD-E63E-D63C-8EF8-E9522B178589}"/>
              </a:ext>
            </a:extLst>
          </p:cNvPr>
          <p:cNvGraphicFramePr>
            <a:graphicFrameLocks noGrp="1"/>
          </p:cNvGraphicFramePr>
          <p:nvPr>
            <p:extLst>
              <p:ext uri="{D42A27DB-BD31-4B8C-83A1-F6EECF244321}">
                <p14:modId xmlns:p14="http://schemas.microsoft.com/office/powerpoint/2010/main" val="2975194620"/>
              </p:ext>
            </p:extLst>
          </p:nvPr>
        </p:nvGraphicFramePr>
        <p:xfrm>
          <a:off x="574412" y="1227666"/>
          <a:ext cx="8739270" cy="4843195"/>
        </p:xfrm>
        <a:graphic>
          <a:graphicData uri="http://schemas.openxmlformats.org/drawingml/2006/table">
            <a:tbl>
              <a:tblPr firstRow="1" bandRow="1">
                <a:tableStyleId>{00A15C55-8517-42AA-B614-E9B94910E393}</a:tableStyleId>
              </a:tblPr>
              <a:tblGrid>
                <a:gridCol w="2913090">
                  <a:extLst>
                    <a:ext uri="{9D8B030D-6E8A-4147-A177-3AD203B41FA5}">
                      <a16:colId xmlns:a16="http://schemas.microsoft.com/office/drawing/2014/main" val="484893301"/>
                    </a:ext>
                  </a:extLst>
                </a:gridCol>
                <a:gridCol w="2913090">
                  <a:extLst>
                    <a:ext uri="{9D8B030D-6E8A-4147-A177-3AD203B41FA5}">
                      <a16:colId xmlns:a16="http://schemas.microsoft.com/office/drawing/2014/main" val="1695646107"/>
                    </a:ext>
                  </a:extLst>
                </a:gridCol>
                <a:gridCol w="2913090">
                  <a:extLst>
                    <a:ext uri="{9D8B030D-6E8A-4147-A177-3AD203B41FA5}">
                      <a16:colId xmlns:a16="http://schemas.microsoft.com/office/drawing/2014/main" val="1398898726"/>
                    </a:ext>
                  </a:extLst>
                </a:gridCol>
              </a:tblGrid>
              <a:tr h="691885">
                <a:tc>
                  <a:txBody>
                    <a:bodyPr/>
                    <a:lstStyle/>
                    <a:p>
                      <a:pPr algn="ctr"/>
                      <a:r>
                        <a:rPr kumimoji="1" lang="ja-JP" altLang="en-US" dirty="0"/>
                        <a:t>公共施設・公共サービス名</a:t>
                      </a:r>
                    </a:p>
                  </a:txBody>
                  <a:tcPr anchor="ctr"/>
                </a:tc>
                <a:tc>
                  <a:txBody>
                    <a:bodyPr/>
                    <a:lstStyle/>
                    <a:p>
                      <a:pPr algn="ctr"/>
                      <a:r>
                        <a:rPr kumimoji="1" lang="ja-JP" altLang="en-US" dirty="0"/>
                        <a:t>どんな役割？</a:t>
                      </a:r>
                    </a:p>
                  </a:txBody>
                  <a:tcPr anchor="ctr"/>
                </a:tc>
                <a:tc>
                  <a:txBody>
                    <a:bodyPr/>
                    <a:lstStyle/>
                    <a:p>
                      <a:pPr algn="ctr"/>
                      <a:r>
                        <a:rPr kumimoji="1" lang="ja-JP" altLang="en-US" dirty="0"/>
                        <a:t>もしも税金が使われていなかったら</a:t>
                      </a:r>
                    </a:p>
                  </a:txBody>
                  <a:tcPr anchor="ctr"/>
                </a:tc>
                <a:extLst>
                  <a:ext uri="{0D108BD9-81ED-4DB2-BD59-A6C34878D82A}">
                    <a16:rowId xmlns:a16="http://schemas.microsoft.com/office/drawing/2014/main" val="2471151288"/>
                  </a:ext>
                </a:extLst>
              </a:tr>
              <a:tr h="691885">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2273544615"/>
                  </a:ext>
                </a:extLst>
              </a:tr>
              <a:tr h="691885">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2207191860"/>
                  </a:ext>
                </a:extLst>
              </a:tr>
              <a:tr h="691885">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3954014889"/>
                  </a:ext>
                </a:extLst>
              </a:tr>
              <a:tr h="691885">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248572490"/>
                  </a:ext>
                </a:extLst>
              </a:tr>
              <a:tr h="691885">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3557476249"/>
                  </a:ext>
                </a:extLst>
              </a:tr>
              <a:tr h="691885">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272515466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84" name="Google Shape;184;p7"/>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85" name="Google Shape;185;p7"/>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7"/>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87" name="Google Shape;187;p7"/>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500" b="1" dirty="0">
                <a:solidFill>
                  <a:schemeClr val="lt1"/>
                </a:solidFill>
                <a:latin typeface="Arial"/>
                <a:ea typeface="Arial"/>
                <a:cs typeface="Arial"/>
                <a:sym typeface="Arial"/>
              </a:rPr>
              <a:t>公共施設</a:t>
            </a:r>
            <a:r>
              <a:rPr lang="ja-JP" altLang="en-US" sz="2500" b="1" dirty="0">
                <a:solidFill>
                  <a:schemeClr val="lt1"/>
                </a:solidFill>
                <a:latin typeface="Arial"/>
                <a:ea typeface="Arial"/>
                <a:cs typeface="Arial"/>
                <a:sym typeface="Arial"/>
              </a:rPr>
              <a:t>や公共サービスの役割</a:t>
            </a:r>
            <a:endParaRPr dirty="0"/>
          </a:p>
        </p:txBody>
      </p:sp>
      <p:graphicFrame>
        <p:nvGraphicFramePr>
          <p:cNvPr id="2" name="表 1">
            <a:extLst>
              <a:ext uri="{FF2B5EF4-FFF2-40B4-BE49-F238E27FC236}">
                <a16:creationId xmlns:a16="http://schemas.microsoft.com/office/drawing/2014/main" id="{554E06FD-E63E-D63C-8EF8-E9522B178589}"/>
              </a:ext>
            </a:extLst>
          </p:cNvPr>
          <p:cNvGraphicFramePr>
            <a:graphicFrameLocks noGrp="1"/>
          </p:cNvGraphicFramePr>
          <p:nvPr>
            <p:extLst>
              <p:ext uri="{D42A27DB-BD31-4B8C-83A1-F6EECF244321}">
                <p14:modId xmlns:p14="http://schemas.microsoft.com/office/powerpoint/2010/main" val="1798635535"/>
              </p:ext>
            </p:extLst>
          </p:nvPr>
        </p:nvGraphicFramePr>
        <p:xfrm>
          <a:off x="574412" y="1227666"/>
          <a:ext cx="8739270" cy="4843195"/>
        </p:xfrm>
        <a:graphic>
          <a:graphicData uri="http://schemas.openxmlformats.org/drawingml/2006/table">
            <a:tbl>
              <a:tblPr firstRow="1" bandRow="1">
                <a:tableStyleId>{00A15C55-8517-42AA-B614-E9B94910E393}</a:tableStyleId>
              </a:tblPr>
              <a:tblGrid>
                <a:gridCol w="2913090">
                  <a:extLst>
                    <a:ext uri="{9D8B030D-6E8A-4147-A177-3AD203B41FA5}">
                      <a16:colId xmlns:a16="http://schemas.microsoft.com/office/drawing/2014/main" val="484893301"/>
                    </a:ext>
                  </a:extLst>
                </a:gridCol>
                <a:gridCol w="2913090">
                  <a:extLst>
                    <a:ext uri="{9D8B030D-6E8A-4147-A177-3AD203B41FA5}">
                      <a16:colId xmlns:a16="http://schemas.microsoft.com/office/drawing/2014/main" val="1695646107"/>
                    </a:ext>
                  </a:extLst>
                </a:gridCol>
                <a:gridCol w="2913090">
                  <a:extLst>
                    <a:ext uri="{9D8B030D-6E8A-4147-A177-3AD203B41FA5}">
                      <a16:colId xmlns:a16="http://schemas.microsoft.com/office/drawing/2014/main" val="1398898726"/>
                    </a:ext>
                  </a:extLst>
                </a:gridCol>
              </a:tblGrid>
              <a:tr h="691885">
                <a:tc>
                  <a:txBody>
                    <a:bodyPr/>
                    <a:lstStyle/>
                    <a:p>
                      <a:pPr algn="ctr"/>
                      <a:r>
                        <a:rPr kumimoji="1" lang="ja-JP" altLang="en-US" dirty="0"/>
                        <a:t>公共施設・公共サービス名</a:t>
                      </a:r>
                    </a:p>
                  </a:txBody>
                  <a:tcPr anchor="ctr"/>
                </a:tc>
                <a:tc>
                  <a:txBody>
                    <a:bodyPr/>
                    <a:lstStyle/>
                    <a:p>
                      <a:pPr algn="ctr"/>
                      <a:r>
                        <a:rPr kumimoji="1" lang="ja-JP" altLang="en-US" dirty="0"/>
                        <a:t>どんな役割？</a:t>
                      </a:r>
                    </a:p>
                  </a:txBody>
                  <a:tcPr anchor="ctr"/>
                </a:tc>
                <a:tc>
                  <a:txBody>
                    <a:bodyPr/>
                    <a:lstStyle/>
                    <a:p>
                      <a:pPr algn="ctr"/>
                      <a:r>
                        <a:rPr kumimoji="1" lang="ja-JP" altLang="en-US" dirty="0"/>
                        <a:t>もしも税金が使われていなかったら</a:t>
                      </a:r>
                    </a:p>
                  </a:txBody>
                  <a:tcPr anchor="ctr"/>
                </a:tc>
                <a:extLst>
                  <a:ext uri="{0D108BD9-81ED-4DB2-BD59-A6C34878D82A}">
                    <a16:rowId xmlns:a16="http://schemas.microsoft.com/office/drawing/2014/main" val="2471151288"/>
                  </a:ext>
                </a:extLst>
              </a:tr>
              <a:tr h="691885">
                <a:tc>
                  <a:txBody>
                    <a:bodyPr/>
                    <a:lstStyle/>
                    <a:p>
                      <a:pPr algn="ctr"/>
                      <a:r>
                        <a:rPr kumimoji="1" lang="ja-JP" altLang="en-US" dirty="0"/>
                        <a:t>公園</a:t>
                      </a:r>
                    </a:p>
                  </a:txBody>
                  <a:tcPr anchor="ctr"/>
                </a:tc>
                <a:tc>
                  <a:txBody>
                    <a:bodyPr/>
                    <a:lstStyle/>
                    <a:p>
                      <a:pPr algn="ctr"/>
                      <a:r>
                        <a:rPr kumimoji="1" lang="ja-JP" altLang="en-US" dirty="0"/>
                        <a:t>遊具やベンチがあってだれもが</a:t>
                      </a:r>
                      <a:endParaRPr kumimoji="1" lang="en-US" altLang="ja-JP" dirty="0"/>
                    </a:p>
                    <a:p>
                      <a:pPr algn="ctr"/>
                      <a:r>
                        <a:rPr kumimoji="1" lang="ja-JP" altLang="en-US" dirty="0"/>
                        <a:t>遊んだり休めたりできる場所。</a:t>
                      </a:r>
                      <a:endParaRPr kumimoji="1" lang="en-US" altLang="ja-JP" dirty="0"/>
                    </a:p>
                  </a:txBody>
                  <a:tcPr anchor="ctr"/>
                </a:tc>
                <a:tc>
                  <a:txBody>
                    <a:bodyPr/>
                    <a:lstStyle/>
                    <a:p>
                      <a:pPr algn="ctr"/>
                      <a:r>
                        <a:rPr kumimoji="1" lang="ja-JP" altLang="en-US" dirty="0"/>
                        <a:t>遊具がなく遊べなかったり、</a:t>
                      </a:r>
                      <a:endParaRPr kumimoji="1" lang="en-US" altLang="ja-JP" dirty="0"/>
                    </a:p>
                    <a:p>
                      <a:pPr algn="ctr"/>
                      <a:r>
                        <a:rPr kumimoji="1" lang="ja-JP" altLang="en-US" dirty="0"/>
                        <a:t>無料ではなく入場料が必要になる。</a:t>
                      </a:r>
                    </a:p>
                  </a:txBody>
                  <a:tcPr anchor="ctr"/>
                </a:tc>
                <a:extLst>
                  <a:ext uri="{0D108BD9-81ED-4DB2-BD59-A6C34878D82A}">
                    <a16:rowId xmlns:a16="http://schemas.microsoft.com/office/drawing/2014/main" val="2273544615"/>
                  </a:ext>
                </a:extLst>
              </a:tr>
              <a:tr h="691885">
                <a:tc>
                  <a:txBody>
                    <a:bodyPr/>
                    <a:lstStyle/>
                    <a:p>
                      <a:pPr algn="ctr"/>
                      <a:r>
                        <a:rPr kumimoji="1" lang="ja-JP" altLang="en-US" dirty="0"/>
                        <a:t>小学校</a:t>
                      </a:r>
                    </a:p>
                  </a:txBody>
                  <a:tcPr anchor="ctr"/>
                </a:tc>
                <a:tc>
                  <a:txBody>
                    <a:bodyPr/>
                    <a:lstStyle/>
                    <a:p>
                      <a:pPr algn="ctr"/>
                      <a:r>
                        <a:rPr kumimoji="1" lang="ja-JP" altLang="en-US" dirty="0"/>
                        <a:t>みんなが勉強ができる場所。</a:t>
                      </a:r>
                      <a:endParaRPr kumimoji="1" lang="en-US" altLang="ja-JP" dirty="0"/>
                    </a:p>
                    <a:p>
                      <a:pPr algn="ctr"/>
                      <a:r>
                        <a:rPr kumimoji="1" lang="ja-JP" altLang="en-US" dirty="0"/>
                        <a:t>無料で教科書が配られる。</a:t>
                      </a:r>
                    </a:p>
                  </a:txBody>
                  <a:tcPr anchor="ctr"/>
                </a:tc>
                <a:tc>
                  <a:txBody>
                    <a:bodyPr/>
                    <a:lstStyle/>
                    <a:p>
                      <a:pPr algn="ctr"/>
                      <a:r>
                        <a:rPr kumimoji="1" lang="ja-JP" altLang="en-US" dirty="0"/>
                        <a:t>教科書が有料になる。</a:t>
                      </a:r>
                      <a:endParaRPr kumimoji="1" lang="en-US" altLang="ja-JP" dirty="0"/>
                    </a:p>
                    <a:p>
                      <a:pPr algn="ctr"/>
                      <a:r>
                        <a:rPr kumimoji="1" lang="ja-JP" altLang="en-US" dirty="0"/>
                        <a:t>先生がいなくて勉強ができない。</a:t>
                      </a:r>
                    </a:p>
                  </a:txBody>
                  <a:tcPr anchor="ctr"/>
                </a:tc>
                <a:extLst>
                  <a:ext uri="{0D108BD9-81ED-4DB2-BD59-A6C34878D82A}">
                    <a16:rowId xmlns:a16="http://schemas.microsoft.com/office/drawing/2014/main" val="2207191860"/>
                  </a:ext>
                </a:extLst>
              </a:tr>
              <a:tr h="691885">
                <a:tc>
                  <a:txBody>
                    <a:bodyPr/>
                    <a:lstStyle/>
                    <a:p>
                      <a:pPr algn="ctr"/>
                      <a:r>
                        <a:rPr kumimoji="1" lang="ja-JP" altLang="en-US" dirty="0"/>
                        <a:t>交番</a:t>
                      </a:r>
                    </a:p>
                  </a:txBody>
                  <a:tcPr anchor="ctr"/>
                </a:tc>
                <a:tc>
                  <a:txBody>
                    <a:bodyPr/>
                    <a:lstStyle/>
                    <a:p>
                      <a:pPr algn="ctr"/>
                      <a:r>
                        <a:rPr kumimoji="1" lang="ja-JP" altLang="en-US" dirty="0"/>
                        <a:t>困ったときに助けてくれる。</a:t>
                      </a:r>
                      <a:endParaRPr kumimoji="1" lang="en-US" altLang="ja-JP" dirty="0"/>
                    </a:p>
                    <a:p>
                      <a:pPr algn="ctr"/>
                      <a:r>
                        <a:rPr kumimoji="1" lang="ja-JP" altLang="en-US" dirty="0"/>
                        <a:t>町の安全を守ってくれる。</a:t>
                      </a:r>
                    </a:p>
                  </a:txBody>
                  <a:tcPr anchor="ctr"/>
                </a:tc>
                <a:tc>
                  <a:txBody>
                    <a:bodyPr/>
                    <a:lstStyle/>
                    <a:p>
                      <a:pPr algn="ctr"/>
                      <a:r>
                        <a:rPr kumimoji="1" lang="ja-JP" altLang="en-US" dirty="0"/>
                        <a:t>道を聞くのにお金が必要になる。</a:t>
                      </a:r>
                      <a:endParaRPr kumimoji="1" lang="en-US" altLang="ja-JP" dirty="0"/>
                    </a:p>
                    <a:p>
                      <a:pPr algn="ctr"/>
                      <a:r>
                        <a:rPr kumimoji="1" lang="ja-JP" altLang="en-US" dirty="0"/>
                        <a:t>泥棒だらけの町になる。</a:t>
                      </a:r>
                    </a:p>
                  </a:txBody>
                  <a:tcPr anchor="ctr"/>
                </a:tc>
                <a:extLst>
                  <a:ext uri="{0D108BD9-81ED-4DB2-BD59-A6C34878D82A}">
                    <a16:rowId xmlns:a16="http://schemas.microsoft.com/office/drawing/2014/main" val="3954014889"/>
                  </a:ext>
                </a:extLst>
              </a:tr>
              <a:tr h="691885">
                <a:tc>
                  <a:txBody>
                    <a:bodyPr/>
                    <a:lstStyle/>
                    <a:p>
                      <a:pPr algn="ctr"/>
                      <a:r>
                        <a:rPr kumimoji="1" lang="ja-JP" altLang="en-US" dirty="0"/>
                        <a:t>消防署</a:t>
                      </a:r>
                    </a:p>
                  </a:txBody>
                  <a:tcPr anchor="ctr"/>
                </a:tc>
                <a:tc>
                  <a:txBody>
                    <a:bodyPr/>
                    <a:lstStyle/>
                    <a:p>
                      <a:pPr algn="ctr"/>
                      <a:r>
                        <a:rPr kumimoji="1" lang="ja-JP" altLang="en-US" dirty="0"/>
                        <a:t>火事のときにかけつけて</a:t>
                      </a:r>
                      <a:endParaRPr kumimoji="1" lang="en-US" altLang="ja-JP" dirty="0"/>
                    </a:p>
                    <a:p>
                      <a:pPr algn="ctr"/>
                      <a:r>
                        <a:rPr kumimoji="1" lang="ja-JP" altLang="en-US" dirty="0"/>
                        <a:t>消火活動をしてくれる。</a:t>
                      </a:r>
                    </a:p>
                  </a:txBody>
                  <a:tcPr anchor="ctr"/>
                </a:tc>
                <a:tc>
                  <a:txBody>
                    <a:bodyPr/>
                    <a:lstStyle/>
                    <a:p>
                      <a:pPr algn="ctr"/>
                      <a:r>
                        <a:rPr kumimoji="1" lang="ja-JP" altLang="en-US" dirty="0"/>
                        <a:t>火事のとき消火するのに</a:t>
                      </a:r>
                      <a:endParaRPr kumimoji="1" lang="en-US" altLang="ja-JP" dirty="0"/>
                    </a:p>
                    <a:p>
                      <a:pPr algn="ctr"/>
                      <a:r>
                        <a:rPr kumimoji="1" lang="ja-JP" altLang="en-US" dirty="0"/>
                        <a:t>お金が必要になる。</a:t>
                      </a:r>
                    </a:p>
                  </a:txBody>
                  <a:tcPr anchor="ctr"/>
                </a:tc>
                <a:extLst>
                  <a:ext uri="{0D108BD9-81ED-4DB2-BD59-A6C34878D82A}">
                    <a16:rowId xmlns:a16="http://schemas.microsoft.com/office/drawing/2014/main" val="248572490"/>
                  </a:ext>
                </a:extLst>
              </a:tr>
              <a:tr h="691885">
                <a:tc>
                  <a:txBody>
                    <a:bodyPr/>
                    <a:lstStyle/>
                    <a:p>
                      <a:pPr algn="ctr"/>
                      <a:r>
                        <a:rPr kumimoji="1" lang="ja-JP" altLang="en-US" dirty="0"/>
                        <a:t>ゴミ集積所</a:t>
                      </a:r>
                    </a:p>
                  </a:txBody>
                  <a:tcPr anchor="ctr"/>
                </a:tc>
                <a:tc>
                  <a:txBody>
                    <a:bodyPr/>
                    <a:lstStyle/>
                    <a:p>
                      <a:pPr algn="ctr"/>
                      <a:r>
                        <a:rPr kumimoji="1" lang="ja-JP" altLang="en-US" dirty="0"/>
                        <a:t>ゴミを回収して処理する。</a:t>
                      </a:r>
                      <a:endParaRPr kumimoji="1" lang="en-US" altLang="ja-JP" dirty="0"/>
                    </a:p>
                    <a:p>
                      <a:pPr algn="ctr"/>
                      <a:r>
                        <a:rPr kumimoji="1" lang="ja-JP" altLang="en-US" dirty="0"/>
                        <a:t>町がきれいになる。</a:t>
                      </a:r>
                    </a:p>
                  </a:txBody>
                  <a:tcPr anchor="ctr"/>
                </a:tc>
                <a:tc>
                  <a:txBody>
                    <a:bodyPr/>
                    <a:lstStyle/>
                    <a:p>
                      <a:pPr algn="ctr"/>
                      <a:r>
                        <a:rPr kumimoji="1" lang="ja-JP" altLang="en-US" dirty="0"/>
                        <a:t>お金を払わないとゴミ回収されない。</a:t>
                      </a:r>
                      <a:endParaRPr kumimoji="1" lang="en-US" altLang="ja-JP" dirty="0"/>
                    </a:p>
                    <a:p>
                      <a:pPr algn="ctr"/>
                      <a:r>
                        <a:rPr kumimoji="1" lang="ja-JP" altLang="en-US" dirty="0"/>
                        <a:t>町中がゴミであふれてしまう。</a:t>
                      </a:r>
                    </a:p>
                  </a:txBody>
                  <a:tcPr anchor="ctr"/>
                </a:tc>
                <a:extLst>
                  <a:ext uri="{0D108BD9-81ED-4DB2-BD59-A6C34878D82A}">
                    <a16:rowId xmlns:a16="http://schemas.microsoft.com/office/drawing/2014/main" val="3557476249"/>
                  </a:ext>
                </a:extLst>
              </a:tr>
              <a:tr h="691885">
                <a:tc>
                  <a:txBody>
                    <a:bodyPr/>
                    <a:lstStyle/>
                    <a:p>
                      <a:pPr algn="ctr"/>
                      <a:r>
                        <a:rPr kumimoji="1" lang="ja-JP" altLang="en-US" dirty="0"/>
                        <a:t>図書館</a:t>
                      </a:r>
                    </a:p>
                  </a:txBody>
                  <a:tcPr anchor="ctr"/>
                </a:tc>
                <a:tc>
                  <a:txBody>
                    <a:bodyPr/>
                    <a:lstStyle/>
                    <a:p>
                      <a:pPr algn="ctr"/>
                      <a:r>
                        <a:rPr kumimoji="1" lang="ja-JP" altLang="en-US" dirty="0"/>
                        <a:t>本を無料で借りることができる場所。</a:t>
                      </a:r>
                    </a:p>
                  </a:txBody>
                  <a:tcPr anchor="ctr"/>
                </a:tc>
                <a:tc>
                  <a:txBody>
                    <a:bodyPr/>
                    <a:lstStyle/>
                    <a:p>
                      <a:pPr algn="ctr"/>
                      <a:r>
                        <a:rPr kumimoji="1" lang="ja-JP" altLang="en-US" dirty="0"/>
                        <a:t>本を借りるのにお金がかかる。</a:t>
                      </a:r>
                    </a:p>
                  </a:txBody>
                  <a:tcPr anchor="ctr"/>
                </a:tc>
                <a:extLst>
                  <a:ext uri="{0D108BD9-81ED-4DB2-BD59-A6C34878D82A}">
                    <a16:rowId xmlns:a16="http://schemas.microsoft.com/office/drawing/2014/main" val="2725154664"/>
                  </a:ext>
                </a:extLst>
              </a:tr>
            </a:tbl>
          </a:graphicData>
        </a:graphic>
      </p:graphicFrame>
      <p:sp>
        <p:nvSpPr>
          <p:cNvPr id="4" name="Google Shape;178;p4">
            <a:extLst>
              <a:ext uri="{FF2B5EF4-FFF2-40B4-BE49-F238E27FC236}">
                <a16:creationId xmlns:a16="http://schemas.microsoft.com/office/drawing/2014/main" id="{15809F68-3F56-BA2B-9BB0-5A320047F664}"/>
              </a:ext>
            </a:extLst>
          </p:cNvPr>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extLst>
      <p:ext uri="{BB962C8B-B14F-4D97-AF65-F5344CB8AC3E}">
        <p14:creationId xmlns:p14="http://schemas.microsoft.com/office/powerpoint/2010/main" val="176856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84" name="Google Shape;184;p7"/>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85" name="Google Shape;185;p7"/>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7"/>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87" name="Google Shape;187;p7"/>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税金の使いみち費目（</a:t>
            </a:r>
            <a:r>
              <a:rPr lang="ja-JP" altLang="en-US" sz="2500" b="1" dirty="0">
                <a:solidFill>
                  <a:schemeClr val="lt1"/>
                </a:solidFill>
              </a:rPr>
              <a:t>公共施設や公共サービスに関わるもの</a:t>
            </a:r>
            <a:r>
              <a:rPr lang="ja-JP" altLang="en-US" sz="2500" b="1" dirty="0">
                <a:solidFill>
                  <a:schemeClr val="lt1"/>
                </a:solidFill>
                <a:latin typeface="Arial"/>
                <a:ea typeface="Arial"/>
                <a:cs typeface="Arial"/>
                <a:sym typeface="Arial"/>
              </a:rPr>
              <a:t>）</a:t>
            </a:r>
            <a:endParaRPr dirty="0"/>
          </a:p>
        </p:txBody>
      </p:sp>
      <p:graphicFrame>
        <p:nvGraphicFramePr>
          <p:cNvPr id="2" name="表 1">
            <a:extLst>
              <a:ext uri="{FF2B5EF4-FFF2-40B4-BE49-F238E27FC236}">
                <a16:creationId xmlns:a16="http://schemas.microsoft.com/office/drawing/2014/main" id="{554E06FD-E63E-D63C-8EF8-E9522B178589}"/>
              </a:ext>
            </a:extLst>
          </p:cNvPr>
          <p:cNvGraphicFramePr>
            <a:graphicFrameLocks noGrp="1"/>
          </p:cNvGraphicFramePr>
          <p:nvPr>
            <p:extLst>
              <p:ext uri="{D42A27DB-BD31-4B8C-83A1-F6EECF244321}">
                <p14:modId xmlns:p14="http://schemas.microsoft.com/office/powerpoint/2010/main" val="3384518027"/>
              </p:ext>
            </p:extLst>
          </p:nvPr>
        </p:nvGraphicFramePr>
        <p:xfrm>
          <a:off x="570227" y="1205384"/>
          <a:ext cx="8761362" cy="4839093"/>
        </p:xfrm>
        <a:graphic>
          <a:graphicData uri="http://schemas.openxmlformats.org/drawingml/2006/table">
            <a:tbl>
              <a:tblPr firstRow="1" bandRow="1">
                <a:tableStyleId>{00A15C55-8517-42AA-B614-E9B94910E393}</a:tableStyleId>
              </a:tblPr>
              <a:tblGrid>
                <a:gridCol w="2011048">
                  <a:extLst>
                    <a:ext uri="{9D8B030D-6E8A-4147-A177-3AD203B41FA5}">
                      <a16:colId xmlns:a16="http://schemas.microsoft.com/office/drawing/2014/main" val="484893301"/>
                    </a:ext>
                  </a:extLst>
                </a:gridCol>
                <a:gridCol w="2200275">
                  <a:extLst>
                    <a:ext uri="{9D8B030D-6E8A-4147-A177-3AD203B41FA5}">
                      <a16:colId xmlns:a16="http://schemas.microsoft.com/office/drawing/2014/main" val="1695646107"/>
                    </a:ext>
                  </a:extLst>
                </a:gridCol>
                <a:gridCol w="4550039">
                  <a:extLst>
                    <a:ext uri="{9D8B030D-6E8A-4147-A177-3AD203B41FA5}">
                      <a16:colId xmlns:a16="http://schemas.microsoft.com/office/drawing/2014/main" val="1398898726"/>
                    </a:ext>
                  </a:extLst>
                </a:gridCol>
              </a:tblGrid>
              <a:tr h="375563">
                <a:tc>
                  <a:txBody>
                    <a:bodyPr/>
                    <a:lstStyle/>
                    <a:p>
                      <a:pPr algn="ctr"/>
                      <a:r>
                        <a:rPr kumimoji="1" lang="ja-JP" altLang="en-US" dirty="0"/>
                        <a:t>歳出の費目名</a:t>
                      </a:r>
                    </a:p>
                  </a:txBody>
                  <a:tcPr anchor="ctr"/>
                </a:tc>
                <a:tc>
                  <a:txBody>
                    <a:bodyPr/>
                    <a:lstStyle/>
                    <a:p>
                      <a:pPr algn="ctr"/>
                      <a:r>
                        <a:rPr kumimoji="1" lang="ja-JP" altLang="en-US" dirty="0"/>
                        <a:t>予算金額（令和</a:t>
                      </a:r>
                      <a:r>
                        <a:rPr kumimoji="1" lang="en-US" altLang="ja-JP" dirty="0"/>
                        <a:t>6</a:t>
                      </a:r>
                      <a:r>
                        <a:rPr kumimoji="1" lang="ja-JP" altLang="en-US" dirty="0"/>
                        <a:t>年度）</a:t>
                      </a:r>
                    </a:p>
                  </a:txBody>
                  <a:tcPr anchor="ctr"/>
                </a:tc>
                <a:tc>
                  <a:txBody>
                    <a:bodyPr/>
                    <a:lstStyle/>
                    <a:p>
                      <a:pPr algn="ctr"/>
                      <a:r>
                        <a:rPr kumimoji="1" lang="ja-JP" altLang="en-US" dirty="0"/>
                        <a:t>どんなことに使われている</a:t>
                      </a:r>
                    </a:p>
                  </a:txBody>
                  <a:tcPr anchor="ctr"/>
                </a:tc>
                <a:extLst>
                  <a:ext uri="{0D108BD9-81ED-4DB2-BD59-A6C34878D82A}">
                    <a16:rowId xmlns:a16="http://schemas.microsoft.com/office/drawing/2014/main" val="2471151288"/>
                  </a:ext>
                </a:extLst>
              </a:tr>
              <a:tr h="1172490">
                <a:tc>
                  <a:txBody>
                    <a:bodyPr/>
                    <a:lstStyle/>
                    <a:p>
                      <a:pPr algn="ctr"/>
                      <a:endParaRPr kumimoji="1" lang="ja-JP" altLang="en-US" dirty="0"/>
                    </a:p>
                  </a:txBody>
                  <a:tcPr anchor="ctr"/>
                </a:tc>
                <a:tc>
                  <a:txBody>
                    <a:bodyPr/>
                    <a:lstStyle/>
                    <a:p>
                      <a:pPr algn="ctr"/>
                      <a:endParaRPr kumimoji="1" lang="en-US" altLang="ja-JP" dirty="0"/>
                    </a:p>
                  </a:txBody>
                  <a:tcPr anchor="ctr"/>
                </a:tc>
                <a:tc>
                  <a:txBody>
                    <a:bodyPr/>
                    <a:lstStyle/>
                    <a:p>
                      <a:pPr algn="ctr"/>
                      <a:endParaRPr kumimoji="1" lang="en-US" altLang="ja-JP" dirty="0"/>
                    </a:p>
                  </a:txBody>
                  <a:tcPr anchor="ctr"/>
                </a:tc>
                <a:extLst>
                  <a:ext uri="{0D108BD9-81ED-4DB2-BD59-A6C34878D82A}">
                    <a16:rowId xmlns:a16="http://schemas.microsoft.com/office/drawing/2014/main" val="2273544615"/>
                  </a:ext>
                </a:extLst>
              </a:tr>
              <a:tr h="999607">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2207191860"/>
                  </a:ext>
                </a:extLst>
              </a:tr>
              <a:tr h="1164743">
                <a:tc>
                  <a:txBody>
                    <a:bodyPr/>
                    <a:lstStyle/>
                    <a:p>
                      <a:pPr algn="ctr"/>
                      <a:endParaRPr kumimoji="1" lang="ja-JP" altLang="en-US" dirty="0"/>
                    </a:p>
                  </a:txBody>
                  <a:tcPr anchor="ctr"/>
                </a:tc>
                <a:tc>
                  <a:txBody>
                    <a:bodyPr/>
                    <a:lstStyle/>
                    <a:p>
                      <a:pPr algn="ctr"/>
                      <a:endParaRPr kumimoji="1" lang="en-US" altLang="ja-JP"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3954014889"/>
                  </a:ext>
                </a:extLst>
              </a:tr>
              <a:tr h="1126690">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248572490"/>
                  </a:ext>
                </a:extLst>
              </a:tr>
            </a:tbl>
          </a:graphicData>
        </a:graphic>
      </p:graphicFrame>
    </p:spTree>
    <p:extLst>
      <p:ext uri="{BB962C8B-B14F-4D97-AF65-F5344CB8AC3E}">
        <p14:creationId xmlns:p14="http://schemas.microsoft.com/office/powerpoint/2010/main" val="4255990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84" name="Google Shape;184;p7"/>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85" name="Google Shape;185;p7"/>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7"/>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87" name="Google Shape;187;p7"/>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税金の使いみち費目（</a:t>
            </a:r>
            <a:r>
              <a:rPr lang="ja-JP" altLang="en-US" sz="2500" b="1" dirty="0">
                <a:solidFill>
                  <a:schemeClr val="lt1"/>
                </a:solidFill>
              </a:rPr>
              <a:t>公共施設や公共サービスに関わるもの</a:t>
            </a:r>
            <a:r>
              <a:rPr lang="ja-JP" altLang="en-US" sz="2500" b="1" dirty="0">
                <a:solidFill>
                  <a:schemeClr val="lt1"/>
                </a:solidFill>
                <a:latin typeface="Arial"/>
                <a:ea typeface="Arial"/>
                <a:cs typeface="Arial"/>
                <a:sym typeface="Arial"/>
              </a:rPr>
              <a:t>）</a:t>
            </a:r>
            <a:endParaRPr dirty="0"/>
          </a:p>
        </p:txBody>
      </p:sp>
      <p:graphicFrame>
        <p:nvGraphicFramePr>
          <p:cNvPr id="2" name="表 1">
            <a:extLst>
              <a:ext uri="{FF2B5EF4-FFF2-40B4-BE49-F238E27FC236}">
                <a16:creationId xmlns:a16="http://schemas.microsoft.com/office/drawing/2014/main" id="{554E06FD-E63E-D63C-8EF8-E9522B178589}"/>
              </a:ext>
            </a:extLst>
          </p:cNvPr>
          <p:cNvGraphicFramePr>
            <a:graphicFrameLocks noGrp="1"/>
          </p:cNvGraphicFramePr>
          <p:nvPr/>
        </p:nvGraphicFramePr>
        <p:xfrm>
          <a:off x="570227" y="1205384"/>
          <a:ext cx="8761362" cy="4839093"/>
        </p:xfrm>
        <a:graphic>
          <a:graphicData uri="http://schemas.openxmlformats.org/drawingml/2006/table">
            <a:tbl>
              <a:tblPr firstRow="1" bandRow="1">
                <a:tableStyleId>{00A15C55-8517-42AA-B614-E9B94910E393}</a:tableStyleId>
              </a:tblPr>
              <a:tblGrid>
                <a:gridCol w="2011048">
                  <a:extLst>
                    <a:ext uri="{9D8B030D-6E8A-4147-A177-3AD203B41FA5}">
                      <a16:colId xmlns:a16="http://schemas.microsoft.com/office/drawing/2014/main" val="484893301"/>
                    </a:ext>
                  </a:extLst>
                </a:gridCol>
                <a:gridCol w="2200275">
                  <a:extLst>
                    <a:ext uri="{9D8B030D-6E8A-4147-A177-3AD203B41FA5}">
                      <a16:colId xmlns:a16="http://schemas.microsoft.com/office/drawing/2014/main" val="1695646107"/>
                    </a:ext>
                  </a:extLst>
                </a:gridCol>
                <a:gridCol w="4550039">
                  <a:extLst>
                    <a:ext uri="{9D8B030D-6E8A-4147-A177-3AD203B41FA5}">
                      <a16:colId xmlns:a16="http://schemas.microsoft.com/office/drawing/2014/main" val="1398898726"/>
                    </a:ext>
                  </a:extLst>
                </a:gridCol>
              </a:tblGrid>
              <a:tr h="375563">
                <a:tc>
                  <a:txBody>
                    <a:bodyPr/>
                    <a:lstStyle/>
                    <a:p>
                      <a:pPr algn="ctr"/>
                      <a:r>
                        <a:rPr kumimoji="1" lang="ja-JP" altLang="en-US" dirty="0"/>
                        <a:t>歳出の費目名</a:t>
                      </a:r>
                    </a:p>
                  </a:txBody>
                  <a:tcPr anchor="ctr"/>
                </a:tc>
                <a:tc>
                  <a:txBody>
                    <a:bodyPr/>
                    <a:lstStyle/>
                    <a:p>
                      <a:pPr algn="ctr"/>
                      <a:r>
                        <a:rPr kumimoji="1" lang="ja-JP" altLang="en-US" dirty="0"/>
                        <a:t>予算金額（令和</a:t>
                      </a:r>
                      <a:r>
                        <a:rPr kumimoji="1" lang="en-US" altLang="ja-JP" dirty="0"/>
                        <a:t>6</a:t>
                      </a:r>
                      <a:r>
                        <a:rPr kumimoji="1" lang="ja-JP" altLang="en-US" dirty="0"/>
                        <a:t>年度）</a:t>
                      </a:r>
                    </a:p>
                  </a:txBody>
                  <a:tcPr anchor="ctr"/>
                </a:tc>
                <a:tc>
                  <a:txBody>
                    <a:bodyPr/>
                    <a:lstStyle/>
                    <a:p>
                      <a:pPr algn="ctr"/>
                      <a:r>
                        <a:rPr kumimoji="1" lang="ja-JP" altLang="en-US" dirty="0"/>
                        <a:t>どんなことに使われている</a:t>
                      </a:r>
                    </a:p>
                  </a:txBody>
                  <a:tcPr anchor="ctr"/>
                </a:tc>
                <a:extLst>
                  <a:ext uri="{0D108BD9-81ED-4DB2-BD59-A6C34878D82A}">
                    <a16:rowId xmlns:a16="http://schemas.microsoft.com/office/drawing/2014/main" val="2471151288"/>
                  </a:ext>
                </a:extLst>
              </a:tr>
              <a:tr h="1172490">
                <a:tc>
                  <a:txBody>
                    <a:bodyPr/>
                    <a:lstStyle/>
                    <a:p>
                      <a:pPr algn="ctr"/>
                      <a:r>
                        <a:rPr kumimoji="1" lang="ja-JP" altLang="en-US" dirty="0"/>
                        <a:t>社会保障関係費</a:t>
                      </a:r>
                    </a:p>
                  </a:txBody>
                  <a:tcPr anchor="ctr"/>
                </a:tc>
                <a:tc>
                  <a:txBody>
                    <a:bodyPr/>
                    <a:lstStyle/>
                    <a:p>
                      <a:pPr algn="ctr"/>
                      <a:r>
                        <a:rPr kumimoji="1" lang="en-US" altLang="ja-JP" dirty="0"/>
                        <a:t>37</a:t>
                      </a:r>
                      <a:r>
                        <a:rPr kumimoji="1" lang="ja-JP" altLang="en-US" dirty="0"/>
                        <a:t>兆</a:t>
                      </a:r>
                      <a:r>
                        <a:rPr kumimoji="1" lang="en-US" altLang="ja-JP" dirty="0"/>
                        <a:t>7193</a:t>
                      </a:r>
                      <a:r>
                        <a:rPr kumimoji="1" lang="ja-JP" altLang="en-US" dirty="0"/>
                        <a:t>億円</a:t>
                      </a:r>
                      <a:endParaRPr kumimoji="1" lang="en-US" altLang="ja-JP" dirty="0"/>
                    </a:p>
                  </a:txBody>
                  <a:tcPr anchor="ctr"/>
                </a:tc>
                <a:tc>
                  <a:txBody>
                    <a:bodyPr/>
                    <a:lstStyle/>
                    <a:p>
                      <a:pPr algn="ctr"/>
                      <a:r>
                        <a:rPr kumimoji="1" lang="ja-JP" altLang="en-US" dirty="0"/>
                        <a:t>わたしたちの健康や生活を守るために使われている。</a:t>
                      </a:r>
                      <a:endParaRPr kumimoji="1" lang="en-US" altLang="ja-JP" dirty="0"/>
                    </a:p>
                    <a:p>
                      <a:pPr algn="ctr"/>
                      <a:r>
                        <a:rPr kumimoji="1" lang="ja-JP" altLang="en-US" dirty="0"/>
                        <a:t>例</a:t>
                      </a:r>
                      <a:r>
                        <a:rPr kumimoji="1" lang="en-US" altLang="ja-JP" dirty="0"/>
                        <a:t>.</a:t>
                      </a:r>
                      <a:r>
                        <a:rPr kumimoji="1" lang="ja-JP" altLang="en-US" dirty="0"/>
                        <a:t>国民医療費の公費負担額</a:t>
                      </a:r>
                      <a:endParaRPr kumimoji="1" lang="en-US" altLang="ja-JP" dirty="0"/>
                    </a:p>
                    <a:p>
                      <a:pPr algn="ctr"/>
                      <a:r>
                        <a:rPr kumimoji="1" lang="ja-JP" altLang="en-US" dirty="0"/>
                        <a:t>（国民</a:t>
                      </a:r>
                      <a:r>
                        <a:rPr kumimoji="1" lang="en-US" altLang="ja-JP" dirty="0"/>
                        <a:t>1</a:t>
                      </a:r>
                      <a:r>
                        <a:rPr kumimoji="1" lang="ja-JP" altLang="en-US" dirty="0"/>
                        <a:t>人あたり約</a:t>
                      </a:r>
                      <a:r>
                        <a:rPr kumimoji="1" lang="en-US" altLang="ja-JP" dirty="0"/>
                        <a:t>13</a:t>
                      </a:r>
                      <a:r>
                        <a:rPr kumimoji="1" lang="ja-JP" altLang="en-US" dirty="0"/>
                        <a:t>万</a:t>
                      </a:r>
                      <a:r>
                        <a:rPr kumimoji="1" lang="en-US" altLang="ja-JP" dirty="0"/>
                        <a:t>6723</a:t>
                      </a:r>
                      <a:r>
                        <a:rPr kumimoji="1" lang="ja-JP" altLang="en-US" dirty="0"/>
                        <a:t>円</a:t>
                      </a:r>
                      <a:r>
                        <a:rPr kumimoji="1" lang="en-US" altLang="ja-JP" dirty="0"/>
                        <a:t>※</a:t>
                      </a:r>
                      <a:r>
                        <a:rPr kumimoji="1" lang="ja-JP" altLang="en-US" dirty="0"/>
                        <a:t>令和</a:t>
                      </a:r>
                      <a:r>
                        <a:rPr kumimoji="1" lang="en-US" altLang="ja-JP" dirty="0"/>
                        <a:t>3</a:t>
                      </a:r>
                      <a:r>
                        <a:rPr kumimoji="1" lang="ja-JP" altLang="en-US" dirty="0"/>
                        <a:t>年度）</a:t>
                      </a:r>
                      <a:endParaRPr kumimoji="1" lang="en-US" altLang="ja-JP" dirty="0"/>
                    </a:p>
                  </a:txBody>
                  <a:tcPr anchor="ctr"/>
                </a:tc>
                <a:extLst>
                  <a:ext uri="{0D108BD9-81ED-4DB2-BD59-A6C34878D82A}">
                    <a16:rowId xmlns:a16="http://schemas.microsoft.com/office/drawing/2014/main" val="2273544615"/>
                  </a:ext>
                </a:extLst>
              </a:tr>
              <a:tr h="999607">
                <a:tc>
                  <a:txBody>
                    <a:bodyPr/>
                    <a:lstStyle/>
                    <a:p>
                      <a:pPr algn="ctr"/>
                      <a:r>
                        <a:rPr kumimoji="1" lang="ja-JP" altLang="en-US" dirty="0"/>
                        <a:t>公共事業関係費</a:t>
                      </a:r>
                    </a:p>
                  </a:txBody>
                  <a:tcPr anchor="ctr"/>
                </a:tc>
                <a:tc>
                  <a:txBody>
                    <a:bodyPr/>
                    <a:lstStyle/>
                    <a:p>
                      <a:pPr algn="ctr"/>
                      <a:r>
                        <a:rPr kumimoji="1" lang="en-US" altLang="ja-JP" dirty="0"/>
                        <a:t>6</a:t>
                      </a:r>
                      <a:r>
                        <a:rPr kumimoji="1" lang="ja-JP" altLang="en-US" dirty="0"/>
                        <a:t>兆</a:t>
                      </a:r>
                      <a:r>
                        <a:rPr kumimoji="1" lang="en-US" altLang="ja-JP" dirty="0"/>
                        <a:t>828</a:t>
                      </a:r>
                      <a:r>
                        <a:rPr kumimoji="1" lang="ja-JP" altLang="en-US" dirty="0"/>
                        <a:t>億円</a:t>
                      </a:r>
                    </a:p>
                  </a:txBody>
                  <a:tcPr anchor="ctr"/>
                </a:tc>
                <a:tc>
                  <a:txBody>
                    <a:bodyPr/>
                    <a:lstStyle/>
                    <a:p>
                      <a:pPr algn="ctr"/>
                      <a:r>
                        <a:rPr kumimoji="1" lang="ja-JP" altLang="en-US" dirty="0"/>
                        <a:t>道路や住宅などの整備のために使われている。</a:t>
                      </a:r>
                      <a:endParaRPr kumimoji="1" lang="en-US" altLang="ja-JP" dirty="0"/>
                    </a:p>
                    <a:p>
                      <a:pPr algn="ctr"/>
                      <a:r>
                        <a:rPr kumimoji="1" lang="ja-JP" altLang="en-US" dirty="0"/>
                        <a:t>例</a:t>
                      </a:r>
                      <a:r>
                        <a:rPr kumimoji="1" lang="en-US" altLang="ja-JP" dirty="0"/>
                        <a:t>.</a:t>
                      </a:r>
                      <a:r>
                        <a:rPr kumimoji="1" lang="ja-JP" altLang="en-US" dirty="0"/>
                        <a:t>道路をつくったり直したりするために使われている</a:t>
                      </a:r>
                      <a:endParaRPr kumimoji="1" lang="en-US" altLang="ja-JP" dirty="0"/>
                    </a:p>
                    <a:p>
                      <a:pPr algn="ctr"/>
                      <a:r>
                        <a:rPr kumimoji="1" lang="ja-JP" altLang="en-US" dirty="0"/>
                        <a:t>総額は</a:t>
                      </a:r>
                      <a:r>
                        <a:rPr kumimoji="1" lang="en-US" altLang="ja-JP" dirty="0"/>
                        <a:t>1</a:t>
                      </a:r>
                      <a:r>
                        <a:rPr kumimoji="1" lang="ja-JP" altLang="en-US" dirty="0"/>
                        <a:t>兆</a:t>
                      </a:r>
                      <a:r>
                        <a:rPr kumimoji="1" lang="en-US" altLang="ja-JP" dirty="0"/>
                        <a:t>6715</a:t>
                      </a:r>
                      <a:r>
                        <a:rPr kumimoji="1" lang="ja-JP" altLang="en-US" dirty="0"/>
                        <a:t>億円</a:t>
                      </a:r>
                      <a:r>
                        <a:rPr kumimoji="1" lang="en-US" altLang="ja-JP" dirty="0"/>
                        <a:t>※</a:t>
                      </a:r>
                      <a:r>
                        <a:rPr kumimoji="1" lang="ja-JP" altLang="en-US" dirty="0"/>
                        <a:t>令和</a:t>
                      </a:r>
                      <a:r>
                        <a:rPr kumimoji="1" lang="en-US" altLang="ja-JP" dirty="0"/>
                        <a:t>6</a:t>
                      </a:r>
                      <a:r>
                        <a:rPr kumimoji="1" lang="ja-JP" altLang="en-US" dirty="0"/>
                        <a:t>年度</a:t>
                      </a:r>
                    </a:p>
                  </a:txBody>
                  <a:tcPr anchor="ctr"/>
                </a:tc>
                <a:extLst>
                  <a:ext uri="{0D108BD9-81ED-4DB2-BD59-A6C34878D82A}">
                    <a16:rowId xmlns:a16="http://schemas.microsoft.com/office/drawing/2014/main" val="2207191860"/>
                  </a:ext>
                </a:extLst>
              </a:tr>
              <a:tr h="1164743">
                <a:tc>
                  <a:txBody>
                    <a:bodyPr/>
                    <a:lstStyle/>
                    <a:p>
                      <a:pPr algn="ctr"/>
                      <a:r>
                        <a:rPr kumimoji="1" lang="ja-JP" altLang="en-US" dirty="0"/>
                        <a:t>文教及び科学振興費</a:t>
                      </a:r>
                    </a:p>
                  </a:txBody>
                  <a:tcPr anchor="ctr"/>
                </a:tc>
                <a:tc>
                  <a:txBody>
                    <a:bodyPr/>
                    <a:lstStyle/>
                    <a:p>
                      <a:pPr algn="ctr"/>
                      <a:r>
                        <a:rPr kumimoji="1" lang="en-US" altLang="ja-JP" dirty="0"/>
                        <a:t>5</a:t>
                      </a:r>
                      <a:r>
                        <a:rPr kumimoji="1" lang="ja-JP" altLang="en-US" dirty="0"/>
                        <a:t>兆</a:t>
                      </a:r>
                      <a:r>
                        <a:rPr kumimoji="1" lang="en-US" altLang="ja-JP" dirty="0"/>
                        <a:t>4716</a:t>
                      </a:r>
                      <a:r>
                        <a:rPr kumimoji="1" lang="ja-JP" altLang="en-US" dirty="0"/>
                        <a:t>億円</a:t>
                      </a:r>
                      <a:endParaRPr kumimoji="1" lang="en-US" altLang="ja-JP" dirty="0"/>
                    </a:p>
                  </a:txBody>
                  <a:tcPr anchor="ctr"/>
                </a:tc>
                <a:tc>
                  <a:txBody>
                    <a:bodyPr/>
                    <a:lstStyle/>
                    <a:p>
                      <a:pPr algn="ctr"/>
                      <a:r>
                        <a:rPr kumimoji="1" lang="ja-JP" altLang="en-US" dirty="0"/>
                        <a:t>教育や科学技術の発展のために使われている。</a:t>
                      </a:r>
                      <a:endParaRPr kumimoji="1" lang="en-US" altLang="ja-JP" dirty="0"/>
                    </a:p>
                    <a:p>
                      <a:pPr algn="ctr"/>
                      <a:r>
                        <a:rPr kumimoji="1" lang="ja-JP" altLang="en-US" dirty="0"/>
                        <a:t>例</a:t>
                      </a:r>
                      <a:r>
                        <a:rPr kumimoji="1" lang="en-US" altLang="ja-JP" dirty="0"/>
                        <a:t>.</a:t>
                      </a:r>
                      <a:r>
                        <a:rPr kumimoji="1" lang="ja-JP" altLang="en-US" dirty="0"/>
                        <a:t>公立小学校の年間教育費</a:t>
                      </a:r>
                      <a:endParaRPr kumimoji="1" lang="en-US" altLang="ja-JP" dirty="0"/>
                    </a:p>
                    <a:p>
                      <a:pPr algn="ctr"/>
                      <a:r>
                        <a:rPr kumimoji="1" lang="ja-JP" altLang="en-US" dirty="0"/>
                        <a:t>（児童</a:t>
                      </a:r>
                      <a:r>
                        <a:rPr kumimoji="1" lang="en-US" altLang="ja-JP" dirty="0"/>
                        <a:t>1</a:t>
                      </a:r>
                      <a:r>
                        <a:rPr kumimoji="1" lang="ja-JP" altLang="en-US" dirty="0"/>
                        <a:t>人あたり約</a:t>
                      </a:r>
                      <a:r>
                        <a:rPr kumimoji="1" lang="en-US" altLang="ja-JP" dirty="0"/>
                        <a:t>92</a:t>
                      </a:r>
                      <a:r>
                        <a:rPr kumimoji="1" lang="ja-JP" altLang="en-US" dirty="0"/>
                        <a:t>万</a:t>
                      </a:r>
                      <a:r>
                        <a:rPr kumimoji="1" lang="en-US" altLang="ja-JP" dirty="0"/>
                        <a:t>1000</a:t>
                      </a:r>
                      <a:r>
                        <a:rPr kumimoji="1" lang="ja-JP" altLang="en-US" dirty="0"/>
                        <a:t>円</a:t>
                      </a:r>
                      <a:r>
                        <a:rPr kumimoji="1" lang="en-US" altLang="ja-JP" dirty="0"/>
                        <a:t>※</a:t>
                      </a:r>
                      <a:r>
                        <a:rPr kumimoji="1" lang="ja-JP" altLang="en-US" dirty="0"/>
                        <a:t>令和</a:t>
                      </a:r>
                      <a:r>
                        <a:rPr kumimoji="1" lang="en-US" altLang="ja-JP" dirty="0"/>
                        <a:t>3</a:t>
                      </a:r>
                      <a:r>
                        <a:rPr kumimoji="1" lang="ja-JP" altLang="en-US" dirty="0"/>
                        <a:t>年度）</a:t>
                      </a:r>
                    </a:p>
                  </a:txBody>
                  <a:tcPr anchor="ctr"/>
                </a:tc>
                <a:extLst>
                  <a:ext uri="{0D108BD9-81ED-4DB2-BD59-A6C34878D82A}">
                    <a16:rowId xmlns:a16="http://schemas.microsoft.com/office/drawing/2014/main" val="3954014889"/>
                  </a:ext>
                </a:extLst>
              </a:tr>
              <a:tr h="1126690">
                <a:tc>
                  <a:txBody>
                    <a:bodyPr/>
                    <a:lstStyle/>
                    <a:p>
                      <a:pPr algn="ctr"/>
                      <a:r>
                        <a:rPr kumimoji="1" lang="ja-JP" altLang="en-US" dirty="0"/>
                        <a:t>地方交付税交付金等</a:t>
                      </a:r>
                    </a:p>
                  </a:txBody>
                  <a:tcPr anchor="ctr"/>
                </a:tc>
                <a:tc>
                  <a:txBody>
                    <a:bodyPr/>
                    <a:lstStyle/>
                    <a:p>
                      <a:pPr algn="ctr"/>
                      <a:r>
                        <a:rPr kumimoji="1" lang="en-US" altLang="ja-JP" dirty="0"/>
                        <a:t>17</a:t>
                      </a:r>
                      <a:r>
                        <a:rPr kumimoji="1" lang="ja-JP" altLang="en-US" dirty="0"/>
                        <a:t>兆</a:t>
                      </a:r>
                      <a:r>
                        <a:rPr kumimoji="1" lang="en-US" altLang="ja-JP" dirty="0"/>
                        <a:t>7863</a:t>
                      </a:r>
                      <a:r>
                        <a:rPr kumimoji="1" lang="ja-JP" altLang="en-US" dirty="0"/>
                        <a:t>億円</a:t>
                      </a:r>
                    </a:p>
                  </a:txBody>
                  <a:tcPr anchor="ctr"/>
                </a:tc>
                <a:tc>
                  <a:txBody>
                    <a:bodyPr/>
                    <a:lstStyle/>
                    <a:p>
                      <a:pPr algn="ctr"/>
                      <a:r>
                        <a:rPr kumimoji="1" lang="ja-JP" altLang="en-US" dirty="0"/>
                        <a:t>地方ごとに公的サービスに格差がでないように都道府県や市区町村に交付される。</a:t>
                      </a:r>
                      <a:endParaRPr kumimoji="1" lang="en-US" altLang="ja-JP" dirty="0"/>
                    </a:p>
                    <a:p>
                      <a:pPr algn="ctr"/>
                      <a:r>
                        <a:rPr kumimoji="1" lang="ja-JP" altLang="en-US" dirty="0"/>
                        <a:t>例全国のゴミ処理費用</a:t>
                      </a:r>
                      <a:endParaRPr kumimoji="1" lang="en-US" altLang="ja-JP" dirty="0"/>
                    </a:p>
                    <a:p>
                      <a:pPr algn="ctr"/>
                      <a:r>
                        <a:rPr kumimoji="1" lang="ja-JP" altLang="en-US" dirty="0"/>
                        <a:t>（国民</a:t>
                      </a:r>
                      <a:r>
                        <a:rPr kumimoji="1" lang="en-US" altLang="ja-JP" dirty="0"/>
                        <a:t>1</a:t>
                      </a:r>
                      <a:r>
                        <a:rPr kumimoji="1" lang="ja-JP" altLang="en-US" dirty="0"/>
                        <a:t>人あたり約</a:t>
                      </a:r>
                      <a:r>
                        <a:rPr kumimoji="1" lang="en-US" altLang="ja-JP" dirty="0"/>
                        <a:t>1</a:t>
                      </a:r>
                      <a:r>
                        <a:rPr kumimoji="1" lang="ja-JP" altLang="en-US" dirty="0"/>
                        <a:t>万</a:t>
                      </a:r>
                      <a:r>
                        <a:rPr kumimoji="1" lang="en-US" altLang="ja-JP" dirty="0"/>
                        <a:t>9789</a:t>
                      </a:r>
                      <a:r>
                        <a:rPr kumimoji="1" lang="ja-JP" altLang="en-US" dirty="0"/>
                        <a:t>円</a:t>
                      </a:r>
                      <a:r>
                        <a:rPr kumimoji="1" lang="en-US" altLang="ja-JP" dirty="0"/>
                        <a:t>※</a:t>
                      </a:r>
                      <a:r>
                        <a:rPr kumimoji="1" lang="ja-JP" altLang="en-US" dirty="0"/>
                        <a:t>令和</a:t>
                      </a:r>
                      <a:r>
                        <a:rPr kumimoji="1" lang="en-US" altLang="ja-JP" dirty="0"/>
                        <a:t>4</a:t>
                      </a:r>
                      <a:r>
                        <a:rPr kumimoji="1" lang="ja-JP" altLang="en-US" dirty="0"/>
                        <a:t>年度）</a:t>
                      </a:r>
                    </a:p>
                  </a:txBody>
                  <a:tcPr anchor="ctr"/>
                </a:tc>
                <a:extLst>
                  <a:ext uri="{0D108BD9-81ED-4DB2-BD59-A6C34878D82A}">
                    <a16:rowId xmlns:a16="http://schemas.microsoft.com/office/drawing/2014/main" val="248572490"/>
                  </a:ext>
                </a:extLst>
              </a:tr>
            </a:tbl>
          </a:graphicData>
        </a:graphic>
      </p:graphicFrame>
      <p:sp>
        <p:nvSpPr>
          <p:cNvPr id="3" name="Google Shape;205;p6">
            <a:extLst>
              <a:ext uri="{FF2B5EF4-FFF2-40B4-BE49-F238E27FC236}">
                <a16:creationId xmlns:a16="http://schemas.microsoft.com/office/drawing/2014/main" id="{A773F76F-1450-6C00-11B4-FD734D39030A}"/>
              </a:ext>
            </a:extLst>
          </p:cNvPr>
          <p:cNvSpPr/>
          <p:nvPr/>
        </p:nvSpPr>
        <p:spPr>
          <a:xfrm rot="-1008648">
            <a:off x="1599797" y="2956848"/>
            <a:ext cx="668012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extLst>
      <p:ext uri="{BB962C8B-B14F-4D97-AF65-F5344CB8AC3E}">
        <p14:creationId xmlns:p14="http://schemas.microsoft.com/office/powerpoint/2010/main" val="2281717282"/>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1434</Words>
  <Application>Microsoft Office PowerPoint</Application>
  <PresentationFormat>A4 210 x 297 mm</PresentationFormat>
  <Paragraphs>206</Paragraphs>
  <Slides>13</Slides>
  <Notes>13</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13</vt:i4>
      </vt:variant>
    </vt:vector>
  </HeadingPairs>
  <TitlesOfParts>
    <vt:vector size="16" baseType="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tak.konno</dc:creator>
  <cp:lastModifiedBy>金野 拓哉</cp:lastModifiedBy>
  <cp:revision>20</cp:revision>
  <dcterms:created xsi:type="dcterms:W3CDTF">2020-06-25T01:33:00Z</dcterms:created>
  <dcterms:modified xsi:type="dcterms:W3CDTF">2024-07-09T10:52:12Z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0x010100595D4E1653F4F64585FB4CC107FD60BB</vt:lpwstr>
  </property>
</Properties>
</file>