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21"/>
  </p:notesMasterIdLst>
  <p:sldIdLst>
    <p:sldId id="271" r:id="rId5"/>
    <p:sldId id="256" r:id="rId6"/>
    <p:sldId id="260" r:id="rId7"/>
    <p:sldId id="273" r:id="rId8"/>
    <p:sldId id="277" r:id="rId9"/>
    <p:sldId id="274" r:id="rId10"/>
    <p:sldId id="283" r:id="rId11"/>
    <p:sldId id="275" r:id="rId12"/>
    <p:sldId id="276" r:id="rId13"/>
    <p:sldId id="278" r:id="rId14"/>
    <p:sldId id="287" r:id="rId15"/>
    <p:sldId id="285" r:id="rId16"/>
    <p:sldId id="286" r:id="rId17"/>
    <p:sldId id="259" r:id="rId18"/>
    <p:sldId id="280" r:id="rId19"/>
    <p:sldId id="258" r:id="rId20"/>
  </p:sldIdLst>
  <p:sldSz cx="9906000" cy="6858000" type="A4"/>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a:srgbClr val="0070C0"/>
    <a:srgbClr val="C55A11"/>
    <a:srgbClr val="D8DBFF"/>
    <a:srgbClr val="AFABAB"/>
    <a:srgbClr val="B5DCFF"/>
    <a:srgbClr val="A3A9FF"/>
    <a:srgbClr val="5651AE"/>
    <a:srgbClr val="3E3A39"/>
    <a:srgbClr val="F8B6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873" autoAdjust="0"/>
    <p:restoredTop sz="94694"/>
  </p:normalViewPr>
  <p:slideViewPr>
    <p:cSldViewPr snapToGrid="0" snapToObjects="1">
      <p:cViewPr varScale="1">
        <p:scale>
          <a:sx n="108" d="100"/>
          <a:sy n="108" d="100"/>
        </p:scale>
        <p:origin x="1866" y="10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11D472C1-BD47-2B4D-9B43-339A867A7143}" type="datetimeFigureOut">
              <a:rPr kumimoji="1" lang="ja-JP" altLang="en-US" smtClean="0"/>
              <a:t>2024/7/12</a:t>
            </a:fld>
            <a:endParaRPr kumimoji="1" lang="ja-JP" altLang="en-US"/>
          </a:p>
        </p:txBody>
      </p:sp>
      <p:sp>
        <p:nvSpPr>
          <p:cNvPr id="4" name="スライド イメージ プレースホルダー 3"/>
          <p:cNvSpPr>
            <a:spLocks noGrp="1" noRot="1" noChangeAspect="1"/>
          </p:cNvSpPr>
          <p:nvPr>
            <p:ph type="sldImg" idx="2"/>
          </p:nvPr>
        </p:nvSpPr>
        <p:spPr>
          <a:xfrm>
            <a:off x="2900363" y="857250"/>
            <a:ext cx="3343275" cy="23145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1BF80F02-2783-7047-9D56-032D9BF6FCA6}" type="slidenum">
              <a:rPr kumimoji="1" lang="ja-JP" altLang="en-US" smtClean="0"/>
              <a:t>‹#›</a:t>
            </a:fld>
            <a:endParaRPr kumimoji="1" lang="ja-JP" altLang="en-US"/>
          </a:p>
        </p:txBody>
      </p:sp>
    </p:spTree>
    <p:extLst>
      <p:ext uri="{BB962C8B-B14F-4D97-AF65-F5344CB8AC3E}">
        <p14:creationId xmlns:p14="http://schemas.microsoft.com/office/powerpoint/2010/main" val="329226361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BF80F02-2783-7047-9D56-032D9BF6FCA6}" type="slidenum">
              <a:rPr kumimoji="1" lang="ja-JP" altLang="en-US" smtClean="0"/>
              <a:t>2</a:t>
            </a:fld>
            <a:endParaRPr kumimoji="1" lang="ja-JP" altLang="en-US"/>
          </a:p>
        </p:txBody>
      </p:sp>
    </p:spTree>
    <p:extLst>
      <p:ext uri="{BB962C8B-B14F-4D97-AF65-F5344CB8AC3E}">
        <p14:creationId xmlns:p14="http://schemas.microsoft.com/office/powerpoint/2010/main" val="3582561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B0D5D45-891B-B74A-BE2D-09C8E53ACADF}" type="datetimeFigureOut">
              <a:rPr kumimoji="1" lang="ja-JP" altLang="en-US" smtClean="0"/>
              <a:t>2024/7/12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7673CEA-3D21-634C-9FD2-0687B2096DB9}" type="slidenum">
              <a:rPr kumimoji="1" lang="ja-JP" altLang="en-US" smtClean="0"/>
              <a:t>‹#›</a:t>
            </a:fld>
            <a:endParaRPr kumimoji="1" lang="ja-JP" altLang="en-US"/>
          </a:p>
        </p:txBody>
      </p:sp>
    </p:spTree>
    <p:extLst>
      <p:ext uri="{BB962C8B-B14F-4D97-AF65-F5344CB8AC3E}">
        <p14:creationId xmlns:p14="http://schemas.microsoft.com/office/powerpoint/2010/main" val="2084506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pic>
        <p:nvPicPr>
          <p:cNvPr id="6" name="図 5" descr="建物 が含まれている画像&#10;&#10;自動的に生成された説明">
            <a:extLst>
              <a:ext uri="{FF2B5EF4-FFF2-40B4-BE49-F238E27FC236}">
                <a16:creationId xmlns:a16="http://schemas.microsoft.com/office/drawing/2014/main" id="{64B9D071-7033-4008-A995-8C0F693401A0}"/>
              </a:ext>
            </a:extLst>
          </p:cNvPr>
          <p:cNvPicPr>
            <a:picLocks noChangeAspect="1"/>
          </p:cNvPicPr>
          <p:nvPr userDrawn="1"/>
        </p:nvPicPr>
        <p:blipFill rotWithShape="1">
          <a:blip r:embed="rId2"/>
          <a:srcRect t="866" b="866"/>
          <a:stretch/>
        </p:blipFill>
        <p:spPr>
          <a:xfrm>
            <a:off x="1" y="-1"/>
            <a:ext cx="9906000" cy="6858001"/>
          </a:xfrm>
          <a:prstGeom prst="rect">
            <a:avLst/>
          </a:prstGeom>
        </p:spPr>
      </p:pic>
    </p:spTree>
    <p:extLst>
      <p:ext uri="{BB962C8B-B14F-4D97-AF65-F5344CB8AC3E}">
        <p14:creationId xmlns:p14="http://schemas.microsoft.com/office/powerpoint/2010/main" val="2360385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タイトルのみ">
    <p:spTree>
      <p:nvGrpSpPr>
        <p:cNvPr id="1" name=""/>
        <p:cNvGrpSpPr/>
        <p:nvPr/>
      </p:nvGrpSpPr>
      <p:grpSpPr>
        <a:xfrm>
          <a:off x="0" y="0"/>
          <a:ext cx="0" cy="0"/>
          <a:chOff x="0" y="0"/>
          <a:chExt cx="0" cy="0"/>
        </a:xfrm>
      </p:grpSpPr>
      <p:pic>
        <p:nvPicPr>
          <p:cNvPr id="6" name="図 5" descr="建物 が含まれている画像&#10;&#10;自動的に生成された説明">
            <a:extLst>
              <a:ext uri="{FF2B5EF4-FFF2-40B4-BE49-F238E27FC236}">
                <a16:creationId xmlns:a16="http://schemas.microsoft.com/office/drawing/2014/main" id="{64B9D071-7033-4008-A995-8C0F693401A0}"/>
              </a:ext>
            </a:extLst>
          </p:cNvPr>
          <p:cNvPicPr>
            <a:picLocks noChangeAspect="1"/>
          </p:cNvPicPr>
          <p:nvPr userDrawn="1"/>
        </p:nvPicPr>
        <p:blipFill rotWithShape="1">
          <a:blip r:embed="rId2"/>
          <a:srcRect t="866" b="866"/>
          <a:stretch/>
        </p:blipFill>
        <p:spPr>
          <a:xfrm>
            <a:off x="1" y="-1"/>
            <a:ext cx="9906000" cy="6858001"/>
          </a:xfrm>
          <a:prstGeom prst="rect">
            <a:avLst/>
          </a:prstGeom>
        </p:spPr>
      </p:pic>
      <p:sp>
        <p:nvSpPr>
          <p:cNvPr id="7" name="図プレースホルダー 2">
            <a:extLst>
              <a:ext uri="{FF2B5EF4-FFF2-40B4-BE49-F238E27FC236}">
                <a16:creationId xmlns:a16="http://schemas.microsoft.com/office/drawing/2014/main" id="{37BA47B0-18A0-4B5F-B2C1-4C06859DA388}"/>
              </a:ext>
            </a:extLst>
          </p:cNvPr>
          <p:cNvSpPr>
            <a:spLocks noGrp="1"/>
          </p:cNvSpPr>
          <p:nvPr>
            <p:ph type="pic" sz="quarter" idx="26" hasCustomPrompt="1"/>
          </p:nvPr>
        </p:nvSpPr>
        <p:spPr>
          <a:xfrm>
            <a:off x="6095125" y="4739620"/>
            <a:ext cx="1519422" cy="1326480"/>
          </a:xfrm>
          <a:solidFill>
            <a:schemeClr val="bg1">
              <a:lumMod val="95000"/>
            </a:schemeClr>
          </a:solidFill>
        </p:spPr>
        <p:txBody>
          <a:bodyPr>
            <a:normAutofit/>
          </a:bodyPr>
          <a:lstStyle>
            <a:lvl1pPr marL="0" indent="0" algn="ctr">
              <a:buNone/>
              <a:defRPr sz="1600" b="1">
                <a:solidFill>
                  <a:schemeClr val="bg1">
                    <a:lumMod val="50000"/>
                  </a:schemeClr>
                </a:solidFill>
              </a:defRPr>
            </a:lvl1pPr>
          </a:lstStyle>
          <a:p>
            <a:r>
              <a:rPr lang="ja-JP" altLang="en-US" dirty="0"/>
              <a:t>クリックして写真を追加</a:t>
            </a:r>
          </a:p>
        </p:txBody>
      </p:sp>
      <p:sp>
        <p:nvSpPr>
          <p:cNvPr id="8" name="図プレースホルダー 2">
            <a:extLst>
              <a:ext uri="{FF2B5EF4-FFF2-40B4-BE49-F238E27FC236}">
                <a16:creationId xmlns:a16="http://schemas.microsoft.com/office/drawing/2014/main" id="{A25841CF-EA1B-4A65-8409-C3862E2B6740}"/>
              </a:ext>
            </a:extLst>
          </p:cNvPr>
          <p:cNvSpPr>
            <a:spLocks noGrp="1"/>
          </p:cNvSpPr>
          <p:nvPr>
            <p:ph type="pic" sz="quarter" idx="27" hasCustomPrompt="1"/>
          </p:nvPr>
        </p:nvSpPr>
        <p:spPr>
          <a:xfrm>
            <a:off x="7771569" y="4739620"/>
            <a:ext cx="1519422" cy="1326480"/>
          </a:xfrm>
          <a:solidFill>
            <a:schemeClr val="bg1">
              <a:lumMod val="95000"/>
            </a:schemeClr>
          </a:solidFill>
        </p:spPr>
        <p:txBody>
          <a:bodyPr>
            <a:normAutofit/>
          </a:bodyPr>
          <a:lstStyle>
            <a:lvl1pPr marL="0" indent="0" algn="ctr">
              <a:buNone/>
              <a:defRPr sz="1600" b="1">
                <a:solidFill>
                  <a:schemeClr val="bg1">
                    <a:lumMod val="50000"/>
                  </a:schemeClr>
                </a:solidFill>
              </a:defRPr>
            </a:lvl1pPr>
          </a:lstStyle>
          <a:p>
            <a:r>
              <a:rPr lang="ja-JP" altLang="en-US" dirty="0"/>
              <a:t>クリックして写真を追加</a:t>
            </a:r>
          </a:p>
        </p:txBody>
      </p:sp>
    </p:spTree>
    <p:extLst>
      <p:ext uri="{BB962C8B-B14F-4D97-AF65-F5344CB8AC3E}">
        <p14:creationId xmlns:p14="http://schemas.microsoft.com/office/powerpoint/2010/main" val="4120268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タイトルのみ">
    <p:spTree>
      <p:nvGrpSpPr>
        <p:cNvPr id="1" name=""/>
        <p:cNvGrpSpPr/>
        <p:nvPr/>
      </p:nvGrpSpPr>
      <p:grpSpPr>
        <a:xfrm>
          <a:off x="0" y="0"/>
          <a:ext cx="0" cy="0"/>
          <a:chOff x="0" y="0"/>
          <a:chExt cx="0" cy="0"/>
        </a:xfrm>
      </p:grpSpPr>
      <p:pic>
        <p:nvPicPr>
          <p:cNvPr id="6" name="図 5" descr="建物 が含まれている画像&#10;&#10;自動的に生成された説明">
            <a:extLst>
              <a:ext uri="{FF2B5EF4-FFF2-40B4-BE49-F238E27FC236}">
                <a16:creationId xmlns:a16="http://schemas.microsoft.com/office/drawing/2014/main" id="{64B9D071-7033-4008-A995-8C0F693401A0}"/>
              </a:ext>
            </a:extLst>
          </p:cNvPr>
          <p:cNvPicPr>
            <a:picLocks noChangeAspect="1"/>
          </p:cNvPicPr>
          <p:nvPr userDrawn="1"/>
        </p:nvPicPr>
        <p:blipFill rotWithShape="1">
          <a:blip r:embed="rId2"/>
          <a:srcRect t="866" b="866"/>
          <a:stretch/>
        </p:blipFill>
        <p:spPr>
          <a:xfrm>
            <a:off x="1" y="-1"/>
            <a:ext cx="9906000" cy="6858001"/>
          </a:xfrm>
          <a:prstGeom prst="rect">
            <a:avLst/>
          </a:prstGeom>
        </p:spPr>
      </p:pic>
      <p:sp>
        <p:nvSpPr>
          <p:cNvPr id="7" name="図プレースホルダー 2">
            <a:extLst>
              <a:ext uri="{FF2B5EF4-FFF2-40B4-BE49-F238E27FC236}">
                <a16:creationId xmlns:a16="http://schemas.microsoft.com/office/drawing/2014/main" id="{37BA47B0-18A0-4B5F-B2C1-4C06859DA388}"/>
              </a:ext>
            </a:extLst>
          </p:cNvPr>
          <p:cNvSpPr>
            <a:spLocks noGrp="1"/>
          </p:cNvSpPr>
          <p:nvPr>
            <p:ph type="pic" sz="quarter" idx="26" hasCustomPrompt="1"/>
          </p:nvPr>
        </p:nvSpPr>
        <p:spPr>
          <a:xfrm>
            <a:off x="1381271" y="1226525"/>
            <a:ext cx="2183382" cy="1431328"/>
          </a:xfrm>
          <a:solidFill>
            <a:schemeClr val="bg1">
              <a:lumMod val="95000"/>
            </a:schemeClr>
          </a:solidFill>
        </p:spPr>
        <p:txBody>
          <a:bodyPr>
            <a:normAutofit/>
          </a:bodyPr>
          <a:lstStyle>
            <a:lvl1pPr marL="0" indent="0" algn="ctr">
              <a:buNone/>
              <a:defRPr sz="1600" b="1">
                <a:solidFill>
                  <a:schemeClr val="bg1">
                    <a:lumMod val="50000"/>
                  </a:schemeClr>
                </a:solidFill>
              </a:defRPr>
            </a:lvl1pPr>
          </a:lstStyle>
          <a:p>
            <a:r>
              <a:rPr lang="ja-JP" altLang="en-US" dirty="0"/>
              <a:t>クリックして画像を追加</a:t>
            </a:r>
          </a:p>
        </p:txBody>
      </p:sp>
      <p:sp>
        <p:nvSpPr>
          <p:cNvPr id="8" name="図プレースホルダー 2">
            <a:extLst>
              <a:ext uri="{FF2B5EF4-FFF2-40B4-BE49-F238E27FC236}">
                <a16:creationId xmlns:a16="http://schemas.microsoft.com/office/drawing/2014/main" id="{A25841CF-EA1B-4A65-8409-C3862E2B6740}"/>
              </a:ext>
            </a:extLst>
          </p:cNvPr>
          <p:cNvSpPr>
            <a:spLocks noGrp="1"/>
          </p:cNvSpPr>
          <p:nvPr>
            <p:ph type="pic" sz="quarter" idx="27" hasCustomPrompt="1"/>
          </p:nvPr>
        </p:nvSpPr>
        <p:spPr>
          <a:xfrm>
            <a:off x="1381271" y="2928797"/>
            <a:ext cx="2183382" cy="1431328"/>
          </a:xfrm>
          <a:solidFill>
            <a:schemeClr val="bg1">
              <a:lumMod val="95000"/>
            </a:schemeClr>
          </a:solidFill>
        </p:spPr>
        <p:txBody>
          <a:bodyPr>
            <a:normAutofit/>
          </a:bodyPr>
          <a:lstStyle>
            <a:lvl1pPr marL="0" indent="0" algn="ctr">
              <a:buNone/>
              <a:defRPr sz="1600" b="1">
                <a:solidFill>
                  <a:schemeClr val="bg1">
                    <a:lumMod val="50000"/>
                  </a:schemeClr>
                </a:solidFill>
              </a:defRPr>
            </a:lvl1pPr>
          </a:lstStyle>
          <a:p>
            <a:r>
              <a:rPr lang="ja-JP" altLang="en-US" dirty="0"/>
              <a:t>クリックして画像を追加</a:t>
            </a:r>
          </a:p>
        </p:txBody>
      </p:sp>
      <p:sp>
        <p:nvSpPr>
          <p:cNvPr id="11" name="図プレースホルダー 2">
            <a:extLst>
              <a:ext uri="{FF2B5EF4-FFF2-40B4-BE49-F238E27FC236}">
                <a16:creationId xmlns:a16="http://schemas.microsoft.com/office/drawing/2014/main" id="{A890B8F9-DD46-4E1D-B3B8-D2FF7E6B5E26}"/>
              </a:ext>
            </a:extLst>
          </p:cNvPr>
          <p:cNvSpPr>
            <a:spLocks noGrp="1"/>
          </p:cNvSpPr>
          <p:nvPr>
            <p:ph type="pic" sz="quarter" idx="28" hasCustomPrompt="1"/>
          </p:nvPr>
        </p:nvSpPr>
        <p:spPr>
          <a:xfrm>
            <a:off x="1381270" y="4641328"/>
            <a:ext cx="2183381" cy="1431328"/>
          </a:xfrm>
          <a:solidFill>
            <a:schemeClr val="bg1">
              <a:lumMod val="95000"/>
            </a:schemeClr>
          </a:solidFill>
        </p:spPr>
        <p:txBody>
          <a:bodyPr>
            <a:normAutofit/>
          </a:bodyPr>
          <a:lstStyle>
            <a:lvl1pPr marL="0" indent="0" algn="ctr">
              <a:buNone/>
              <a:defRPr sz="1600" b="1">
                <a:solidFill>
                  <a:schemeClr val="bg1">
                    <a:lumMod val="50000"/>
                  </a:schemeClr>
                </a:solidFill>
              </a:defRPr>
            </a:lvl1pPr>
          </a:lstStyle>
          <a:p>
            <a:r>
              <a:rPr lang="ja-JP" altLang="en-US" dirty="0"/>
              <a:t>クリックして画像を追加</a:t>
            </a:r>
          </a:p>
        </p:txBody>
      </p:sp>
    </p:spTree>
    <p:extLst>
      <p:ext uri="{BB962C8B-B14F-4D97-AF65-F5344CB8AC3E}">
        <p14:creationId xmlns:p14="http://schemas.microsoft.com/office/powerpoint/2010/main" val="858160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タイトルのみ">
    <p:spTree>
      <p:nvGrpSpPr>
        <p:cNvPr id="1" name=""/>
        <p:cNvGrpSpPr/>
        <p:nvPr/>
      </p:nvGrpSpPr>
      <p:grpSpPr>
        <a:xfrm>
          <a:off x="0" y="0"/>
          <a:ext cx="0" cy="0"/>
          <a:chOff x="0" y="0"/>
          <a:chExt cx="0" cy="0"/>
        </a:xfrm>
      </p:grpSpPr>
      <p:pic>
        <p:nvPicPr>
          <p:cNvPr id="6" name="図 5" descr="建物 が含まれている画像&#10;&#10;自動的に生成された説明">
            <a:extLst>
              <a:ext uri="{FF2B5EF4-FFF2-40B4-BE49-F238E27FC236}">
                <a16:creationId xmlns:a16="http://schemas.microsoft.com/office/drawing/2014/main" id="{64B9D071-7033-4008-A995-8C0F693401A0}"/>
              </a:ext>
            </a:extLst>
          </p:cNvPr>
          <p:cNvPicPr>
            <a:picLocks noChangeAspect="1"/>
          </p:cNvPicPr>
          <p:nvPr userDrawn="1"/>
        </p:nvPicPr>
        <p:blipFill rotWithShape="1">
          <a:blip r:embed="rId2"/>
          <a:srcRect t="866" b="866"/>
          <a:stretch/>
        </p:blipFill>
        <p:spPr>
          <a:xfrm>
            <a:off x="1" y="-1"/>
            <a:ext cx="9906000" cy="6858001"/>
          </a:xfrm>
          <a:prstGeom prst="rect">
            <a:avLst/>
          </a:prstGeom>
        </p:spPr>
      </p:pic>
      <p:sp>
        <p:nvSpPr>
          <p:cNvPr id="7" name="図プレースホルダー 2">
            <a:extLst>
              <a:ext uri="{FF2B5EF4-FFF2-40B4-BE49-F238E27FC236}">
                <a16:creationId xmlns:a16="http://schemas.microsoft.com/office/drawing/2014/main" id="{37BA47B0-18A0-4B5F-B2C1-4C06859DA388}"/>
              </a:ext>
            </a:extLst>
          </p:cNvPr>
          <p:cNvSpPr>
            <a:spLocks noGrp="1"/>
          </p:cNvSpPr>
          <p:nvPr>
            <p:ph type="pic" sz="quarter" idx="26" hasCustomPrompt="1"/>
          </p:nvPr>
        </p:nvSpPr>
        <p:spPr>
          <a:xfrm>
            <a:off x="1242450" y="1292729"/>
            <a:ext cx="2553925" cy="1475204"/>
          </a:xfrm>
          <a:blipFill>
            <a:blip r:embed="rId3"/>
            <a:srcRect/>
            <a:stretch>
              <a:fillRect t="10387" b="10387"/>
            </a:stretch>
          </a:blipFill>
        </p:spPr>
        <p:txBody>
          <a:bodyPr>
            <a:normAutofit/>
          </a:bodyPr>
          <a:lstStyle>
            <a:lvl1pPr marL="0" indent="0" algn="ctr">
              <a:buNone/>
              <a:defRPr sz="1600" b="1">
                <a:solidFill>
                  <a:schemeClr val="bg1">
                    <a:lumMod val="50000"/>
                  </a:schemeClr>
                </a:solidFill>
              </a:defRPr>
            </a:lvl1pPr>
          </a:lstStyle>
          <a:p>
            <a:r>
              <a:rPr lang="ja-JP" altLang="en-US" dirty="0"/>
              <a:t>クリックして画像を追加</a:t>
            </a:r>
          </a:p>
        </p:txBody>
      </p:sp>
      <p:sp>
        <p:nvSpPr>
          <p:cNvPr id="8" name="図プレースホルダー 2">
            <a:extLst>
              <a:ext uri="{FF2B5EF4-FFF2-40B4-BE49-F238E27FC236}">
                <a16:creationId xmlns:a16="http://schemas.microsoft.com/office/drawing/2014/main" id="{A25841CF-EA1B-4A65-8409-C3862E2B6740}"/>
              </a:ext>
            </a:extLst>
          </p:cNvPr>
          <p:cNvSpPr>
            <a:spLocks noGrp="1"/>
          </p:cNvSpPr>
          <p:nvPr>
            <p:ph type="pic" sz="quarter" idx="27" hasCustomPrompt="1"/>
          </p:nvPr>
        </p:nvSpPr>
        <p:spPr>
          <a:xfrm>
            <a:off x="1242450" y="2986245"/>
            <a:ext cx="2553925" cy="1475204"/>
          </a:xfrm>
          <a:blipFill>
            <a:blip r:embed="rId4"/>
            <a:srcRect/>
            <a:stretch>
              <a:fillRect l="11998" r="11998"/>
            </a:stretch>
          </a:blipFill>
        </p:spPr>
        <p:txBody>
          <a:bodyPr>
            <a:normAutofit/>
          </a:bodyPr>
          <a:lstStyle>
            <a:lvl1pPr marL="0" indent="0" algn="ctr">
              <a:buNone/>
              <a:defRPr sz="1600" b="1">
                <a:solidFill>
                  <a:schemeClr val="bg1">
                    <a:lumMod val="50000"/>
                  </a:schemeClr>
                </a:solidFill>
              </a:defRPr>
            </a:lvl1pPr>
          </a:lstStyle>
          <a:p>
            <a:r>
              <a:rPr lang="ja-JP" altLang="en-US" dirty="0"/>
              <a:t>クリックして画像を追加</a:t>
            </a:r>
          </a:p>
        </p:txBody>
      </p:sp>
      <p:sp>
        <p:nvSpPr>
          <p:cNvPr id="11" name="図プレースホルダー 2">
            <a:extLst>
              <a:ext uri="{FF2B5EF4-FFF2-40B4-BE49-F238E27FC236}">
                <a16:creationId xmlns:a16="http://schemas.microsoft.com/office/drawing/2014/main" id="{A890B8F9-DD46-4E1D-B3B8-D2FF7E6B5E26}"/>
              </a:ext>
            </a:extLst>
          </p:cNvPr>
          <p:cNvSpPr>
            <a:spLocks noGrp="1"/>
          </p:cNvSpPr>
          <p:nvPr>
            <p:ph type="pic" sz="quarter" idx="28" hasCustomPrompt="1"/>
          </p:nvPr>
        </p:nvSpPr>
        <p:spPr>
          <a:xfrm>
            <a:off x="1242451" y="4741473"/>
            <a:ext cx="2553924" cy="1475204"/>
          </a:xfrm>
          <a:blipFill>
            <a:blip r:embed="rId5"/>
            <a:srcRect/>
            <a:stretch>
              <a:fillRect l="5974" r="5974"/>
            </a:stretch>
          </a:blipFill>
        </p:spPr>
        <p:txBody>
          <a:bodyPr>
            <a:normAutofit/>
          </a:bodyPr>
          <a:lstStyle>
            <a:lvl1pPr marL="0" indent="0" algn="ctr">
              <a:buNone/>
              <a:defRPr sz="1600" b="1">
                <a:solidFill>
                  <a:schemeClr val="bg1">
                    <a:lumMod val="50000"/>
                  </a:schemeClr>
                </a:solidFill>
              </a:defRPr>
            </a:lvl1pPr>
          </a:lstStyle>
          <a:p>
            <a:r>
              <a:rPr lang="ja-JP" altLang="en-US" dirty="0"/>
              <a:t>クリックして画像を追加</a:t>
            </a:r>
          </a:p>
        </p:txBody>
      </p:sp>
    </p:spTree>
    <p:extLst>
      <p:ext uri="{BB962C8B-B14F-4D97-AF65-F5344CB8AC3E}">
        <p14:creationId xmlns:p14="http://schemas.microsoft.com/office/powerpoint/2010/main" val="657306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タイトルのみ">
    <p:spTree>
      <p:nvGrpSpPr>
        <p:cNvPr id="1" name=""/>
        <p:cNvGrpSpPr/>
        <p:nvPr/>
      </p:nvGrpSpPr>
      <p:grpSpPr>
        <a:xfrm>
          <a:off x="0" y="0"/>
          <a:ext cx="0" cy="0"/>
          <a:chOff x="0" y="0"/>
          <a:chExt cx="0" cy="0"/>
        </a:xfrm>
      </p:grpSpPr>
      <p:pic>
        <p:nvPicPr>
          <p:cNvPr id="6" name="図 5" descr="建物 が含まれている画像&#10;&#10;自動的に生成された説明">
            <a:extLst>
              <a:ext uri="{FF2B5EF4-FFF2-40B4-BE49-F238E27FC236}">
                <a16:creationId xmlns:a16="http://schemas.microsoft.com/office/drawing/2014/main" id="{64B9D071-7033-4008-A995-8C0F693401A0}"/>
              </a:ext>
            </a:extLst>
          </p:cNvPr>
          <p:cNvPicPr>
            <a:picLocks noChangeAspect="1"/>
          </p:cNvPicPr>
          <p:nvPr userDrawn="1"/>
        </p:nvPicPr>
        <p:blipFill rotWithShape="1">
          <a:blip r:embed="rId2"/>
          <a:srcRect t="866" b="866"/>
          <a:stretch/>
        </p:blipFill>
        <p:spPr>
          <a:xfrm>
            <a:off x="1" y="-1"/>
            <a:ext cx="9906000" cy="6858001"/>
          </a:xfrm>
          <a:prstGeom prst="rect">
            <a:avLst/>
          </a:prstGeom>
        </p:spPr>
      </p:pic>
      <p:sp>
        <p:nvSpPr>
          <p:cNvPr id="7" name="図プレースホルダー 2">
            <a:extLst>
              <a:ext uri="{FF2B5EF4-FFF2-40B4-BE49-F238E27FC236}">
                <a16:creationId xmlns:a16="http://schemas.microsoft.com/office/drawing/2014/main" id="{37BA47B0-18A0-4B5F-B2C1-4C06859DA388}"/>
              </a:ext>
            </a:extLst>
          </p:cNvPr>
          <p:cNvSpPr>
            <a:spLocks noGrp="1"/>
          </p:cNvSpPr>
          <p:nvPr>
            <p:ph type="pic" sz="quarter" idx="26" hasCustomPrompt="1"/>
          </p:nvPr>
        </p:nvSpPr>
        <p:spPr>
          <a:xfrm>
            <a:off x="3390900" y="4000500"/>
            <a:ext cx="2675603" cy="1879600"/>
          </a:xfrm>
          <a:blipFill>
            <a:blip r:embed="rId3"/>
            <a:srcRect/>
            <a:stretch>
              <a:fillRect l="17204" r="17204"/>
            </a:stretch>
          </a:blipFill>
        </p:spPr>
        <p:txBody>
          <a:bodyPr>
            <a:normAutofit/>
          </a:bodyPr>
          <a:lstStyle>
            <a:lvl1pPr marL="0" indent="0" algn="ctr">
              <a:buNone/>
              <a:defRPr sz="1600" b="1">
                <a:solidFill>
                  <a:schemeClr val="bg1">
                    <a:lumMod val="50000"/>
                  </a:schemeClr>
                </a:solidFill>
              </a:defRPr>
            </a:lvl1pPr>
          </a:lstStyle>
          <a:p>
            <a:r>
              <a:rPr lang="ja-JP" altLang="en-US" dirty="0"/>
              <a:t>クリックして写真を追加</a:t>
            </a:r>
          </a:p>
        </p:txBody>
      </p:sp>
      <p:sp>
        <p:nvSpPr>
          <p:cNvPr id="3" name="メディア プレースホルダー 2">
            <a:extLst>
              <a:ext uri="{FF2B5EF4-FFF2-40B4-BE49-F238E27FC236}">
                <a16:creationId xmlns:a16="http://schemas.microsoft.com/office/drawing/2014/main" id="{38FFFF76-0345-47C3-807B-F79B9E3D861E}"/>
              </a:ext>
            </a:extLst>
          </p:cNvPr>
          <p:cNvSpPr>
            <a:spLocks noGrp="1"/>
          </p:cNvSpPr>
          <p:nvPr>
            <p:ph type="media" sz="quarter" idx="30" hasCustomPrompt="1"/>
          </p:nvPr>
        </p:nvSpPr>
        <p:spPr>
          <a:xfrm>
            <a:off x="6410325" y="4000500"/>
            <a:ext cx="2674938" cy="1879600"/>
          </a:xfrm>
          <a:blipFill>
            <a:blip r:embed="rId3"/>
            <a:stretch>
              <a:fillRect l="17204" r="17204"/>
            </a:stretch>
          </a:blipFill>
        </p:spPr>
        <p:txBody>
          <a:bodyPr>
            <a:normAutofit/>
          </a:bodyPr>
          <a:lstStyle>
            <a:lvl1pPr marL="0" indent="0" algn="ctr">
              <a:buNone/>
              <a:defRPr sz="1600" b="1">
                <a:solidFill>
                  <a:schemeClr val="bg1">
                    <a:lumMod val="50000"/>
                  </a:schemeClr>
                </a:solidFill>
              </a:defRPr>
            </a:lvl1pPr>
          </a:lstStyle>
          <a:p>
            <a:r>
              <a:rPr kumimoji="1" lang="ja-JP" altLang="en-US" dirty="0"/>
              <a:t>クリックして動画を追加</a:t>
            </a:r>
          </a:p>
        </p:txBody>
      </p:sp>
    </p:spTree>
    <p:extLst>
      <p:ext uri="{BB962C8B-B14F-4D97-AF65-F5344CB8AC3E}">
        <p14:creationId xmlns:p14="http://schemas.microsoft.com/office/powerpoint/2010/main" val="4071299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タイトルのみ">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2814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2D050">
            <a:alpha val="50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0D5D45-891B-B74A-BE2D-09C8E53ACADF}" type="datetimeFigureOut">
              <a:rPr kumimoji="1" lang="ja-JP" altLang="en-US" smtClean="0"/>
              <a:t>2024/7/12</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673CEA-3D21-634C-9FD2-0687B2096DB9}" type="slidenum">
              <a:rPr kumimoji="1" lang="ja-JP" altLang="en-US" smtClean="0"/>
              <a:t>‹#›</a:t>
            </a:fld>
            <a:endParaRPr kumimoji="1" lang="ja-JP" altLang="en-US"/>
          </a:p>
        </p:txBody>
      </p:sp>
    </p:spTree>
    <p:extLst>
      <p:ext uri="{BB962C8B-B14F-4D97-AF65-F5344CB8AC3E}">
        <p14:creationId xmlns:p14="http://schemas.microsoft.com/office/powerpoint/2010/main" val="3965912246"/>
      </p:ext>
    </p:extLst>
  </p:cSld>
  <p:clrMap bg1="lt1" tx1="dk1" bg2="lt2" tx2="dk2" accent1="accent1" accent2="accent2" accent3="accent3" accent4="accent4" accent5="accent5" accent6="accent6" hlink="hlink" folHlink="folHlink"/>
  <p:sldLayoutIdLst>
    <p:sldLayoutId id="2147483661" r:id="rId1"/>
    <p:sldLayoutId id="2147483666" r:id="rId2"/>
    <p:sldLayoutId id="2147483668" r:id="rId3"/>
    <p:sldLayoutId id="2147483669" r:id="rId4"/>
    <p:sldLayoutId id="2147483670" r:id="rId5"/>
    <p:sldLayoutId id="2147483671" r:id="rId6"/>
    <p:sldLayoutId id="2147483667" r:id="rId7"/>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s://gahag.net/008714-dollar-yen/" TargetMode="External"/><Relationship Id="rId2" Type="http://schemas.openxmlformats.org/officeDocument/2006/relationships/image" Target="../media/image8.png"/><Relationship Id="rId1" Type="http://schemas.openxmlformats.org/officeDocument/2006/relationships/slideLayout" Target="../slideLayouts/slideLayout6.xml"/><Relationship Id="rId5" Type="http://schemas.openxmlformats.org/officeDocument/2006/relationships/image" Target="../media/image16.sv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hyperlink" Target="https://gahag.net/008714-dollar-yen/" TargetMode="External"/><Relationship Id="rId2" Type="http://schemas.openxmlformats.org/officeDocument/2006/relationships/image" Target="../media/image8.png"/><Relationship Id="rId1" Type="http://schemas.openxmlformats.org/officeDocument/2006/relationships/slideLayout" Target="../slideLayouts/slideLayout6.xml"/><Relationship Id="rId5" Type="http://schemas.openxmlformats.org/officeDocument/2006/relationships/image" Target="../media/image16.sv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emf"/><Relationship Id="rId7" Type="http://schemas.openxmlformats.org/officeDocument/2006/relationships/hyperlink" Target="https://www.publicdomainpictures.net/en/view-image.php?image=128404&amp;picture=question-mark"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hyperlink" Target="https://gahag.net/008714-dollar-yen/" TargetMode="External"/><Relationship Id="rId10" Type="http://schemas.openxmlformats.org/officeDocument/2006/relationships/image" Target="../media/image12.svg"/><Relationship Id="rId4" Type="http://schemas.openxmlformats.org/officeDocument/2006/relationships/image" Target="../media/image8.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5215A6DB-2985-4CF9-981C-494C5A6C22FE}"/>
              </a:ext>
            </a:extLst>
          </p:cNvPr>
          <p:cNvSpPr/>
          <p:nvPr/>
        </p:nvSpPr>
        <p:spPr>
          <a:xfrm>
            <a:off x="407276" y="348441"/>
            <a:ext cx="9091447" cy="5724857"/>
          </a:xfrm>
          <a:prstGeom prst="roundRect">
            <a:avLst>
              <a:gd name="adj" fmla="val 3166"/>
            </a:avLst>
          </a:prstGeom>
          <a:solidFill>
            <a:schemeClr val="bg1"/>
          </a:solidFill>
          <a:ln w="57150">
            <a:solidFill>
              <a:srgbClr val="0033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CD45B02B-E8A4-E944-BC37-5AC2120CFE6F}"/>
              </a:ext>
            </a:extLst>
          </p:cNvPr>
          <p:cNvSpPr txBox="1"/>
          <p:nvPr/>
        </p:nvSpPr>
        <p:spPr>
          <a:xfrm>
            <a:off x="1156138" y="6180083"/>
            <a:ext cx="7493875" cy="630942"/>
          </a:xfrm>
          <a:prstGeom prst="rect">
            <a:avLst/>
          </a:prstGeom>
          <a:noFill/>
        </p:spPr>
        <p:txBody>
          <a:bodyPr wrap="square" rtlCol="0">
            <a:spAutoFit/>
          </a:bodyPr>
          <a:lstStyle/>
          <a:p>
            <a:pPr algn="ctr"/>
            <a:r>
              <a:rPr kumimoji="1" lang="ja-JP" altLang="en-US" sz="3500" b="1" dirty="0">
                <a:solidFill>
                  <a:srgbClr val="3E3A39"/>
                </a:solidFill>
                <a:latin typeface="HGMaruGothicMPRO" panose="020F0600000000000000" pitchFamily="34" charset="-128"/>
                <a:ea typeface="HGMaruGothicMPRO" panose="020F0600000000000000" pitchFamily="34" charset="-128"/>
              </a:rPr>
              <a:t>〇</a:t>
            </a:r>
            <a:r>
              <a:rPr kumimoji="1" lang="ja-JP" altLang="en-US" sz="2000" b="1" dirty="0">
                <a:solidFill>
                  <a:srgbClr val="3E3A39"/>
                </a:solidFill>
                <a:latin typeface="HGMaruGothicMPRO" panose="020F0600000000000000" pitchFamily="34" charset="-128"/>
                <a:ea typeface="HGMaruGothicMPRO" panose="020F0600000000000000" pitchFamily="34" charset="-128"/>
              </a:rPr>
              <a:t>ねん　</a:t>
            </a:r>
            <a:r>
              <a:rPr kumimoji="1" lang="ja-JP" altLang="en-US" sz="3500" b="1" dirty="0">
                <a:solidFill>
                  <a:srgbClr val="3E3A39"/>
                </a:solidFill>
                <a:latin typeface="HGMaruGothicMPRO" panose="020F0600000000000000" pitchFamily="34" charset="-128"/>
                <a:ea typeface="HGMaruGothicMPRO" panose="020F0600000000000000" pitchFamily="34" charset="-128"/>
              </a:rPr>
              <a:t>〇</a:t>
            </a:r>
            <a:r>
              <a:rPr kumimoji="1" lang="ja-JP" altLang="en-US" sz="2000" b="1" dirty="0">
                <a:solidFill>
                  <a:srgbClr val="3E3A39"/>
                </a:solidFill>
                <a:latin typeface="HGMaruGothicMPRO" panose="020F0600000000000000" pitchFamily="34" charset="-128"/>
                <a:ea typeface="HGMaruGothicMPRO" panose="020F0600000000000000" pitchFamily="34" charset="-128"/>
              </a:rPr>
              <a:t>くみ　</a:t>
            </a:r>
            <a:r>
              <a:rPr kumimoji="1" lang="ja-JP" altLang="en-US" sz="3500" b="1" dirty="0">
                <a:solidFill>
                  <a:srgbClr val="3E3A39"/>
                </a:solidFill>
                <a:latin typeface="HGMaruGothicMPRO" panose="020F0600000000000000" pitchFamily="34" charset="-128"/>
                <a:ea typeface="HGMaruGothicMPRO" panose="020F0600000000000000" pitchFamily="34" charset="-128"/>
              </a:rPr>
              <a:t>なまえ記入</a:t>
            </a:r>
          </a:p>
        </p:txBody>
      </p:sp>
      <p:sp>
        <p:nvSpPr>
          <p:cNvPr id="2" name="テキスト ボックス 1">
            <a:extLst>
              <a:ext uri="{FF2B5EF4-FFF2-40B4-BE49-F238E27FC236}">
                <a16:creationId xmlns:a16="http://schemas.microsoft.com/office/drawing/2014/main" id="{7B240FCC-0B00-F649-8864-0B8E19CCB183}"/>
              </a:ext>
            </a:extLst>
          </p:cNvPr>
          <p:cNvSpPr txBox="1"/>
          <p:nvPr/>
        </p:nvSpPr>
        <p:spPr>
          <a:xfrm>
            <a:off x="310101" y="3832599"/>
            <a:ext cx="9188621" cy="2185214"/>
          </a:xfrm>
          <a:prstGeom prst="rect">
            <a:avLst/>
          </a:prstGeom>
          <a:noFill/>
        </p:spPr>
        <p:txBody>
          <a:bodyPr wrap="square" rtlCol="0">
            <a:spAutoFit/>
          </a:bodyPr>
          <a:lstStyle/>
          <a:p>
            <a:pPr algn="ctr"/>
            <a:r>
              <a:rPr kumimoji="1" lang="ja-JP" altLang="en-US" sz="6800" b="1" dirty="0">
                <a:solidFill>
                  <a:srgbClr val="003396"/>
                </a:solidFill>
                <a:latin typeface="HGMaruGothicMPRO" panose="020F0600000000000000" pitchFamily="34" charset="-128"/>
                <a:ea typeface="HGMaruGothicMPRO" panose="020F0600000000000000" pitchFamily="34" charset="-128"/>
              </a:rPr>
              <a:t>みんなが払っている</a:t>
            </a:r>
            <a:endParaRPr kumimoji="1" lang="en-US" altLang="ja-JP" sz="6800" b="1" dirty="0">
              <a:solidFill>
                <a:srgbClr val="003396"/>
              </a:solidFill>
              <a:latin typeface="HGMaruGothicMPRO" panose="020F0600000000000000" pitchFamily="34" charset="-128"/>
              <a:ea typeface="HGMaruGothicMPRO" panose="020F0600000000000000" pitchFamily="34" charset="-128"/>
            </a:endParaRPr>
          </a:p>
          <a:p>
            <a:pPr algn="ctr"/>
            <a:r>
              <a:rPr kumimoji="1" lang="ja-JP" altLang="en-US" sz="6800" b="1" dirty="0">
                <a:solidFill>
                  <a:srgbClr val="003396"/>
                </a:solidFill>
                <a:latin typeface="HGMaruGothicMPRO" panose="020F0600000000000000" pitchFamily="34" charset="-128"/>
                <a:ea typeface="HGMaruGothicMPRO" panose="020F0600000000000000" pitchFamily="34" charset="-128"/>
              </a:rPr>
              <a:t>税金の種類を大研究</a:t>
            </a:r>
            <a:endParaRPr kumimoji="1" lang="en-US" altLang="ja-JP" sz="6800" b="1" dirty="0">
              <a:solidFill>
                <a:srgbClr val="003396"/>
              </a:solidFill>
              <a:latin typeface="HGMaruGothicMPRO" panose="020F0600000000000000" pitchFamily="34" charset="-128"/>
              <a:ea typeface="HGMaruGothicMPRO" panose="020F0600000000000000" pitchFamily="34" charset="-128"/>
            </a:endParaRPr>
          </a:p>
        </p:txBody>
      </p:sp>
      <p:pic>
        <p:nvPicPr>
          <p:cNvPr id="6" name="図 5" descr="設計図 が含まれている画像&#10;&#10;自動的に生成された説明">
            <a:extLst>
              <a:ext uri="{FF2B5EF4-FFF2-40B4-BE49-F238E27FC236}">
                <a16:creationId xmlns:a16="http://schemas.microsoft.com/office/drawing/2014/main" id="{BEE69F18-AED1-58F5-6315-FF8709121579}"/>
              </a:ext>
            </a:extLst>
          </p:cNvPr>
          <p:cNvPicPr>
            <a:picLocks noChangeAspect="1"/>
          </p:cNvPicPr>
          <p:nvPr/>
        </p:nvPicPr>
        <p:blipFill>
          <a:blip r:embed="rId2"/>
          <a:stretch>
            <a:fillRect/>
          </a:stretch>
        </p:blipFill>
        <p:spPr>
          <a:xfrm>
            <a:off x="1855075" y="473303"/>
            <a:ext cx="6096000" cy="3444240"/>
          </a:xfrm>
          <a:prstGeom prst="rect">
            <a:avLst/>
          </a:prstGeom>
        </p:spPr>
      </p:pic>
    </p:spTree>
    <p:extLst>
      <p:ext uri="{BB962C8B-B14F-4D97-AF65-F5344CB8AC3E}">
        <p14:creationId xmlns:p14="http://schemas.microsoft.com/office/powerpoint/2010/main" val="3181928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四角形: 角を丸くする 47">
            <a:extLst>
              <a:ext uri="{FF2B5EF4-FFF2-40B4-BE49-F238E27FC236}">
                <a16:creationId xmlns:a16="http://schemas.microsoft.com/office/drawing/2014/main" id="{9ABA67DE-C235-4B87-BD4D-F718635AC7E3}"/>
              </a:ext>
            </a:extLst>
          </p:cNvPr>
          <p:cNvSpPr/>
          <p:nvPr/>
        </p:nvSpPr>
        <p:spPr>
          <a:xfrm>
            <a:off x="415159" y="254383"/>
            <a:ext cx="9091447" cy="5973091"/>
          </a:xfrm>
          <a:prstGeom prst="roundRect">
            <a:avLst>
              <a:gd name="adj" fmla="val 1398"/>
            </a:avLst>
          </a:prstGeom>
          <a:solidFill>
            <a:schemeClr val="bg1"/>
          </a:solidFill>
          <a:ln w="38100">
            <a:solidFill>
              <a:srgbClr val="0033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p>
        </p:txBody>
      </p:sp>
      <p:sp>
        <p:nvSpPr>
          <p:cNvPr id="49" name="四角形: 角を丸くする 48">
            <a:extLst>
              <a:ext uri="{FF2B5EF4-FFF2-40B4-BE49-F238E27FC236}">
                <a16:creationId xmlns:a16="http://schemas.microsoft.com/office/drawing/2014/main" id="{31E833CE-A234-4048-9D9D-C4AA1C2624E5}"/>
              </a:ext>
            </a:extLst>
          </p:cNvPr>
          <p:cNvSpPr/>
          <p:nvPr/>
        </p:nvSpPr>
        <p:spPr>
          <a:xfrm>
            <a:off x="414997" y="251430"/>
            <a:ext cx="9091609" cy="773909"/>
          </a:xfrm>
          <a:custGeom>
            <a:avLst/>
            <a:gdLst>
              <a:gd name="connsiteX0" fmla="*/ 0 w 9091447"/>
              <a:gd name="connsiteY0" fmla="*/ 81009 h 5794644"/>
              <a:gd name="connsiteX1" fmla="*/ 81009 w 9091447"/>
              <a:gd name="connsiteY1" fmla="*/ 0 h 5794644"/>
              <a:gd name="connsiteX2" fmla="*/ 9010438 w 9091447"/>
              <a:gd name="connsiteY2" fmla="*/ 0 h 5794644"/>
              <a:gd name="connsiteX3" fmla="*/ 9091447 w 9091447"/>
              <a:gd name="connsiteY3" fmla="*/ 81009 h 5794644"/>
              <a:gd name="connsiteX4" fmla="*/ 9091447 w 9091447"/>
              <a:gd name="connsiteY4" fmla="*/ 5713635 h 5794644"/>
              <a:gd name="connsiteX5" fmla="*/ 9010438 w 9091447"/>
              <a:gd name="connsiteY5" fmla="*/ 5794644 h 5794644"/>
              <a:gd name="connsiteX6" fmla="*/ 81009 w 9091447"/>
              <a:gd name="connsiteY6" fmla="*/ 5794644 h 5794644"/>
              <a:gd name="connsiteX7" fmla="*/ 0 w 9091447"/>
              <a:gd name="connsiteY7" fmla="*/ 5713635 h 5794644"/>
              <a:gd name="connsiteX8" fmla="*/ 0 w 9091447"/>
              <a:gd name="connsiteY8" fmla="*/ 81009 h 5794644"/>
              <a:gd name="connsiteX0" fmla="*/ 0 w 9091447"/>
              <a:gd name="connsiteY0" fmla="*/ 81009 h 5794644"/>
              <a:gd name="connsiteX1" fmla="*/ 81009 w 9091447"/>
              <a:gd name="connsiteY1" fmla="*/ 0 h 5794644"/>
              <a:gd name="connsiteX2" fmla="*/ 9010438 w 9091447"/>
              <a:gd name="connsiteY2" fmla="*/ 0 h 5794644"/>
              <a:gd name="connsiteX3" fmla="*/ 9091447 w 9091447"/>
              <a:gd name="connsiteY3" fmla="*/ 81009 h 5794644"/>
              <a:gd name="connsiteX4" fmla="*/ 9082688 w 9091447"/>
              <a:gd name="connsiteY4" fmla="*/ 765443 h 5794644"/>
              <a:gd name="connsiteX5" fmla="*/ 9091447 w 9091447"/>
              <a:gd name="connsiteY5" fmla="*/ 5713635 h 5794644"/>
              <a:gd name="connsiteX6" fmla="*/ 9010438 w 9091447"/>
              <a:gd name="connsiteY6" fmla="*/ 5794644 h 5794644"/>
              <a:gd name="connsiteX7" fmla="*/ 81009 w 9091447"/>
              <a:gd name="connsiteY7" fmla="*/ 5794644 h 5794644"/>
              <a:gd name="connsiteX8" fmla="*/ 0 w 9091447"/>
              <a:gd name="connsiteY8" fmla="*/ 5713635 h 5794644"/>
              <a:gd name="connsiteX9" fmla="*/ 0 w 9091447"/>
              <a:gd name="connsiteY9" fmla="*/ 81009 h 5794644"/>
              <a:gd name="connsiteX0" fmla="*/ 13328 w 9104775"/>
              <a:gd name="connsiteY0" fmla="*/ 81009 h 5794644"/>
              <a:gd name="connsiteX1" fmla="*/ 94337 w 9104775"/>
              <a:gd name="connsiteY1" fmla="*/ 0 h 5794644"/>
              <a:gd name="connsiteX2" fmla="*/ 9023766 w 9104775"/>
              <a:gd name="connsiteY2" fmla="*/ 0 h 5794644"/>
              <a:gd name="connsiteX3" fmla="*/ 9104775 w 9104775"/>
              <a:gd name="connsiteY3" fmla="*/ 81009 h 5794644"/>
              <a:gd name="connsiteX4" fmla="*/ 9096016 w 9104775"/>
              <a:gd name="connsiteY4" fmla="*/ 765443 h 5794644"/>
              <a:gd name="connsiteX5" fmla="*/ 9104775 w 9104775"/>
              <a:gd name="connsiteY5" fmla="*/ 5713635 h 5794644"/>
              <a:gd name="connsiteX6" fmla="*/ 9023766 w 9104775"/>
              <a:gd name="connsiteY6" fmla="*/ 5794644 h 5794644"/>
              <a:gd name="connsiteX7" fmla="*/ 94337 w 9104775"/>
              <a:gd name="connsiteY7" fmla="*/ 5794644 h 5794644"/>
              <a:gd name="connsiteX8" fmla="*/ 13328 w 9104775"/>
              <a:gd name="connsiteY8" fmla="*/ 5713635 h 5794644"/>
              <a:gd name="connsiteX9" fmla="*/ 0 w 9104775"/>
              <a:gd name="connsiteY9" fmla="*/ 778143 h 5794644"/>
              <a:gd name="connsiteX10" fmla="*/ 13328 w 9104775"/>
              <a:gd name="connsiteY10" fmla="*/ 81009 h 5794644"/>
              <a:gd name="connsiteX0" fmla="*/ 609598 w 9701045"/>
              <a:gd name="connsiteY0" fmla="*/ 81009 h 5794644"/>
              <a:gd name="connsiteX1" fmla="*/ 690607 w 9701045"/>
              <a:gd name="connsiteY1" fmla="*/ 0 h 5794644"/>
              <a:gd name="connsiteX2" fmla="*/ 9620036 w 9701045"/>
              <a:gd name="connsiteY2" fmla="*/ 0 h 5794644"/>
              <a:gd name="connsiteX3" fmla="*/ 9701045 w 9701045"/>
              <a:gd name="connsiteY3" fmla="*/ 81009 h 5794644"/>
              <a:gd name="connsiteX4" fmla="*/ 9692286 w 9701045"/>
              <a:gd name="connsiteY4" fmla="*/ 765443 h 5794644"/>
              <a:gd name="connsiteX5" fmla="*/ 9701045 w 9701045"/>
              <a:gd name="connsiteY5" fmla="*/ 5713635 h 5794644"/>
              <a:gd name="connsiteX6" fmla="*/ 9620036 w 9701045"/>
              <a:gd name="connsiteY6" fmla="*/ 5794644 h 5794644"/>
              <a:gd name="connsiteX7" fmla="*/ 690607 w 9701045"/>
              <a:gd name="connsiteY7" fmla="*/ 5794644 h 5794644"/>
              <a:gd name="connsiteX8" fmla="*/ 596270 w 9701045"/>
              <a:gd name="connsiteY8" fmla="*/ 778143 h 5794644"/>
              <a:gd name="connsiteX9" fmla="*/ 609598 w 9701045"/>
              <a:gd name="connsiteY9" fmla="*/ 81009 h 5794644"/>
              <a:gd name="connsiteX0" fmla="*/ 13328 w 9104775"/>
              <a:gd name="connsiteY0" fmla="*/ 81009 h 5794644"/>
              <a:gd name="connsiteX1" fmla="*/ 94337 w 9104775"/>
              <a:gd name="connsiteY1" fmla="*/ 0 h 5794644"/>
              <a:gd name="connsiteX2" fmla="*/ 9023766 w 9104775"/>
              <a:gd name="connsiteY2" fmla="*/ 0 h 5794644"/>
              <a:gd name="connsiteX3" fmla="*/ 9104775 w 9104775"/>
              <a:gd name="connsiteY3" fmla="*/ 81009 h 5794644"/>
              <a:gd name="connsiteX4" fmla="*/ 9096016 w 9104775"/>
              <a:gd name="connsiteY4" fmla="*/ 765443 h 5794644"/>
              <a:gd name="connsiteX5" fmla="*/ 9104775 w 9104775"/>
              <a:gd name="connsiteY5" fmla="*/ 5713635 h 5794644"/>
              <a:gd name="connsiteX6" fmla="*/ 9023766 w 9104775"/>
              <a:gd name="connsiteY6" fmla="*/ 5794644 h 5794644"/>
              <a:gd name="connsiteX7" fmla="*/ 0 w 9104775"/>
              <a:gd name="connsiteY7" fmla="*/ 778143 h 5794644"/>
              <a:gd name="connsiteX8" fmla="*/ 13328 w 9104775"/>
              <a:gd name="connsiteY8" fmla="*/ 81009 h 5794644"/>
              <a:gd name="connsiteX0" fmla="*/ 13328 w 9104775"/>
              <a:gd name="connsiteY0" fmla="*/ 81009 h 5713635"/>
              <a:gd name="connsiteX1" fmla="*/ 94337 w 9104775"/>
              <a:gd name="connsiteY1" fmla="*/ 0 h 5713635"/>
              <a:gd name="connsiteX2" fmla="*/ 9023766 w 9104775"/>
              <a:gd name="connsiteY2" fmla="*/ 0 h 5713635"/>
              <a:gd name="connsiteX3" fmla="*/ 9104775 w 9104775"/>
              <a:gd name="connsiteY3" fmla="*/ 81009 h 5713635"/>
              <a:gd name="connsiteX4" fmla="*/ 9096016 w 9104775"/>
              <a:gd name="connsiteY4" fmla="*/ 765443 h 5713635"/>
              <a:gd name="connsiteX5" fmla="*/ 9104775 w 9104775"/>
              <a:gd name="connsiteY5" fmla="*/ 5713635 h 5713635"/>
              <a:gd name="connsiteX6" fmla="*/ 0 w 9104775"/>
              <a:gd name="connsiteY6" fmla="*/ 778143 h 5713635"/>
              <a:gd name="connsiteX7" fmla="*/ 13328 w 9104775"/>
              <a:gd name="connsiteY7" fmla="*/ 81009 h 5713635"/>
              <a:gd name="connsiteX0" fmla="*/ 13328 w 9104775"/>
              <a:gd name="connsiteY0" fmla="*/ 81009 h 858361"/>
              <a:gd name="connsiteX1" fmla="*/ 94337 w 9104775"/>
              <a:gd name="connsiteY1" fmla="*/ 0 h 858361"/>
              <a:gd name="connsiteX2" fmla="*/ 9023766 w 9104775"/>
              <a:gd name="connsiteY2" fmla="*/ 0 h 858361"/>
              <a:gd name="connsiteX3" fmla="*/ 9104775 w 9104775"/>
              <a:gd name="connsiteY3" fmla="*/ 81009 h 858361"/>
              <a:gd name="connsiteX4" fmla="*/ 9096016 w 9104775"/>
              <a:gd name="connsiteY4" fmla="*/ 765443 h 858361"/>
              <a:gd name="connsiteX5" fmla="*/ 0 w 9104775"/>
              <a:gd name="connsiteY5" fmla="*/ 778143 h 858361"/>
              <a:gd name="connsiteX6" fmla="*/ 13328 w 9104775"/>
              <a:gd name="connsiteY6" fmla="*/ 81009 h 858361"/>
              <a:gd name="connsiteX0" fmla="*/ 13328 w 9104775"/>
              <a:gd name="connsiteY0" fmla="*/ 81009 h 817514"/>
              <a:gd name="connsiteX1" fmla="*/ 94337 w 9104775"/>
              <a:gd name="connsiteY1" fmla="*/ 0 h 817514"/>
              <a:gd name="connsiteX2" fmla="*/ 9023766 w 9104775"/>
              <a:gd name="connsiteY2" fmla="*/ 0 h 817514"/>
              <a:gd name="connsiteX3" fmla="*/ 9104775 w 9104775"/>
              <a:gd name="connsiteY3" fmla="*/ 81009 h 817514"/>
              <a:gd name="connsiteX4" fmla="*/ 9096016 w 9104775"/>
              <a:gd name="connsiteY4" fmla="*/ 765443 h 817514"/>
              <a:gd name="connsiteX5" fmla="*/ 0 w 9104775"/>
              <a:gd name="connsiteY5" fmla="*/ 778143 h 817514"/>
              <a:gd name="connsiteX6" fmla="*/ 13328 w 9104775"/>
              <a:gd name="connsiteY6" fmla="*/ 81009 h 817514"/>
              <a:gd name="connsiteX0" fmla="*/ 13328 w 9104775"/>
              <a:gd name="connsiteY0" fmla="*/ 81009 h 778143"/>
              <a:gd name="connsiteX1" fmla="*/ 94337 w 9104775"/>
              <a:gd name="connsiteY1" fmla="*/ 0 h 778143"/>
              <a:gd name="connsiteX2" fmla="*/ 9023766 w 9104775"/>
              <a:gd name="connsiteY2" fmla="*/ 0 h 778143"/>
              <a:gd name="connsiteX3" fmla="*/ 9104775 w 9104775"/>
              <a:gd name="connsiteY3" fmla="*/ 81009 h 778143"/>
              <a:gd name="connsiteX4" fmla="*/ 9096016 w 9104775"/>
              <a:gd name="connsiteY4" fmla="*/ 765443 h 778143"/>
              <a:gd name="connsiteX5" fmla="*/ 0 w 9104775"/>
              <a:gd name="connsiteY5" fmla="*/ 778143 h 778143"/>
              <a:gd name="connsiteX6" fmla="*/ 13328 w 9104775"/>
              <a:gd name="connsiteY6" fmla="*/ 81009 h 778143"/>
              <a:gd name="connsiteX0" fmla="*/ 2744 w 9094191"/>
              <a:gd name="connsiteY0" fmla="*/ 81009 h 776026"/>
              <a:gd name="connsiteX1" fmla="*/ 83753 w 9094191"/>
              <a:gd name="connsiteY1" fmla="*/ 0 h 776026"/>
              <a:gd name="connsiteX2" fmla="*/ 9013182 w 9094191"/>
              <a:gd name="connsiteY2" fmla="*/ 0 h 776026"/>
              <a:gd name="connsiteX3" fmla="*/ 9094191 w 9094191"/>
              <a:gd name="connsiteY3" fmla="*/ 81009 h 776026"/>
              <a:gd name="connsiteX4" fmla="*/ 9085432 w 9094191"/>
              <a:gd name="connsiteY4" fmla="*/ 765443 h 776026"/>
              <a:gd name="connsiteX5" fmla="*/ 0 w 9094191"/>
              <a:gd name="connsiteY5" fmla="*/ 776026 h 776026"/>
              <a:gd name="connsiteX6" fmla="*/ 2744 w 9094191"/>
              <a:gd name="connsiteY6" fmla="*/ 81009 h 776026"/>
              <a:gd name="connsiteX0" fmla="*/ 162 w 9091609"/>
              <a:gd name="connsiteY0" fmla="*/ 81009 h 773909"/>
              <a:gd name="connsiteX1" fmla="*/ 81171 w 9091609"/>
              <a:gd name="connsiteY1" fmla="*/ 0 h 773909"/>
              <a:gd name="connsiteX2" fmla="*/ 9010600 w 9091609"/>
              <a:gd name="connsiteY2" fmla="*/ 0 h 773909"/>
              <a:gd name="connsiteX3" fmla="*/ 9091609 w 9091609"/>
              <a:gd name="connsiteY3" fmla="*/ 81009 h 773909"/>
              <a:gd name="connsiteX4" fmla="*/ 9082850 w 9091609"/>
              <a:gd name="connsiteY4" fmla="*/ 765443 h 773909"/>
              <a:gd name="connsiteX5" fmla="*/ 1652 w 9091609"/>
              <a:gd name="connsiteY5" fmla="*/ 773909 h 773909"/>
              <a:gd name="connsiteX6" fmla="*/ 162 w 9091609"/>
              <a:gd name="connsiteY6" fmla="*/ 81009 h 77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91609" h="773909">
                <a:moveTo>
                  <a:pt x="162" y="81009"/>
                </a:moveTo>
                <a:cubicBezTo>
                  <a:pt x="162" y="36269"/>
                  <a:pt x="36431" y="0"/>
                  <a:pt x="81171" y="0"/>
                </a:cubicBezTo>
                <a:lnTo>
                  <a:pt x="9010600" y="0"/>
                </a:lnTo>
                <a:cubicBezTo>
                  <a:pt x="9055340" y="0"/>
                  <a:pt x="9091609" y="36269"/>
                  <a:pt x="9091609" y="81009"/>
                </a:cubicBezTo>
                <a:lnTo>
                  <a:pt x="9082850" y="765443"/>
                </a:lnTo>
                <a:lnTo>
                  <a:pt x="1652" y="773909"/>
                </a:lnTo>
                <a:cubicBezTo>
                  <a:pt x="2567" y="542237"/>
                  <a:pt x="-753" y="312681"/>
                  <a:pt x="162" y="81009"/>
                </a:cubicBezTo>
                <a:close/>
              </a:path>
            </a:pathLst>
          </a:custGeom>
          <a:solidFill>
            <a:srgbClr val="036EB8"/>
          </a:solidFill>
          <a:ln w="38100">
            <a:solidFill>
              <a:srgbClr val="0033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500" b="1" dirty="0">
                <a:solidFill>
                  <a:schemeClr val="bg1"/>
                </a:solidFill>
                <a:latin typeface="HGMaruGothicMPRO" panose="020F0600000000000000" pitchFamily="34" charset="-128"/>
                <a:ea typeface="HGMaruGothicMPRO" panose="020F0600000000000000" pitchFamily="34" charset="-128"/>
              </a:rPr>
              <a:t>調査結果③  国や都道府県、市区町村の税金チェックシート</a:t>
            </a:r>
          </a:p>
        </p:txBody>
      </p:sp>
      <p:sp>
        <p:nvSpPr>
          <p:cNvPr id="33" name="テキスト ボックス 32">
            <a:extLst>
              <a:ext uri="{FF2B5EF4-FFF2-40B4-BE49-F238E27FC236}">
                <a16:creationId xmlns:a16="http://schemas.microsoft.com/office/drawing/2014/main" id="{1246B8E3-B81B-854B-BFC2-CBAA3C3CF1ED}"/>
              </a:ext>
            </a:extLst>
          </p:cNvPr>
          <p:cNvSpPr txBox="1"/>
          <p:nvPr/>
        </p:nvSpPr>
        <p:spPr>
          <a:xfrm>
            <a:off x="574431" y="3064315"/>
            <a:ext cx="461665" cy="895428"/>
          </a:xfrm>
          <a:prstGeom prst="rect">
            <a:avLst/>
          </a:prstGeom>
          <a:noFill/>
        </p:spPr>
        <p:txBody>
          <a:bodyPr vert="eaVert" wrap="square" rtlCol="0">
            <a:spAutoFit/>
          </a:bodyPr>
          <a:lstStyle/>
          <a:p>
            <a:r>
              <a:rPr kumimoji="1" lang="ja-JP" altLang="en-US" b="1">
                <a:solidFill>
                  <a:schemeClr val="bg1"/>
                </a:solidFill>
                <a:latin typeface="HGMaruGothicMPRO" panose="020F0600000000000000" pitchFamily="34" charset="-128"/>
                <a:ea typeface="HGMaruGothicMPRO" panose="020F0600000000000000" pitchFamily="34" charset="-128"/>
              </a:rPr>
              <a:t>調べ方</a:t>
            </a:r>
          </a:p>
        </p:txBody>
      </p:sp>
      <p:sp>
        <p:nvSpPr>
          <p:cNvPr id="35" name="テキスト ボックス 34">
            <a:extLst>
              <a:ext uri="{FF2B5EF4-FFF2-40B4-BE49-F238E27FC236}">
                <a16:creationId xmlns:a16="http://schemas.microsoft.com/office/drawing/2014/main" id="{CFBF7B41-8474-C24F-8842-195064D8D185}"/>
              </a:ext>
            </a:extLst>
          </p:cNvPr>
          <p:cNvSpPr txBox="1"/>
          <p:nvPr/>
        </p:nvSpPr>
        <p:spPr>
          <a:xfrm>
            <a:off x="574411" y="4816714"/>
            <a:ext cx="461665" cy="895428"/>
          </a:xfrm>
          <a:prstGeom prst="rect">
            <a:avLst/>
          </a:prstGeom>
          <a:noFill/>
        </p:spPr>
        <p:txBody>
          <a:bodyPr vert="eaVert" wrap="square" rtlCol="0">
            <a:spAutoFit/>
          </a:bodyPr>
          <a:lstStyle/>
          <a:p>
            <a:r>
              <a:rPr kumimoji="1" lang="ja-JP" altLang="en-US" b="1">
                <a:solidFill>
                  <a:schemeClr val="bg1"/>
                </a:solidFill>
                <a:latin typeface="HGMaruGothicMPRO" panose="020F0600000000000000" pitchFamily="34" charset="-128"/>
                <a:ea typeface="HGMaruGothicMPRO" panose="020F0600000000000000" pitchFamily="34" charset="-128"/>
              </a:rPr>
              <a:t>調べ方</a:t>
            </a:r>
          </a:p>
        </p:txBody>
      </p:sp>
      <p:sp>
        <p:nvSpPr>
          <p:cNvPr id="46" name="角丸四角形 19">
            <a:extLst>
              <a:ext uri="{FF2B5EF4-FFF2-40B4-BE49-F238E27FC236}">
                <a16:creationId xmlns:a16="http://schemas.microsoft.com/office/drawing/2014/main" id="{7B2D70EC-71FC-4FB0-857D-4C9AD02F09D0}"/>
              </a:ext>
            </a:extLst>
          </p:cNvPr>
          <p:cNvSpPr/>
          <p:nvPr/>
        </p:nvSpPr>
        <p:spPr>
          <a:xfrm rot="16200000">
            <a:off x="8337332" y="5233602"/>
            <a:ext cx="441433" cy="2695906"/>
          </a:xfrm>
          <a:prstGeom prst="round2SameRect">
            <a:avLst>
              <a:gd name="adj1" fmla="val 3097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47" name="テキスト ボックス 46">
            <a:extLst>
              <a:ext uri="{FF2B5EF4-FFF2-40B4-BE49-F238E27FC236}">
                <a16:creationId xmlns:a16="http://schemas.microsoft.com/office/drawing/2014/main" id="{1FE04987-33D7-46B1-9799-E666A3EB9363}"/>
              </a:ext>
            </a:extLst>
          </p:cNvPr>
          <p:cNvSpPr txBox="1"/>
          <p:nvPr/>
        </p:nvSpPr>
        <p:spPr>
          <a:xfrm>
            <a:off x="7357241" y="6445658"/>
            <a:ext cx="2548759" cy="261610"/>
          </a:xfrm>
          <a:prstGeom prst="rect">
            <a:avLst/>
          </a:prstGeom>
          <a:noFill/>
        </p:spPr>
        <p:txBody>
          <a:bodyPr wrap="none" rtlCol="0" anchor="ctr">
            <a:noAutofit/>
          </a:bodyPr>
          <a:lstStyle/>
          <a:p>
            <a:r>
              <a:rPr kumimoji="1" lang="ja-JP" altLang="en-US" sz="1300" b="1" dirty="0">
                <a:solidFill>
                  <a:srgbClr val="3E3A39"/>
                </a:solidFill>
                <a:latin typeface="HGMaruGothicMPRO" panose="020F0600000000000000" pitchFamily="34" charset="-128"/>
                <a:ea typeface="HGMaruGothicMPRO" panose="020F0600000000000000" pitchFamily="34" charset="-128"/>
              </a:rPr>
              <a:t>〇ねん　〇くみ　なまえ記入</a:t>
            </a:r>
          </a:p>
        </p:txBody>
      </p:sp>
      <p:sp>
        <p:nvSpPr>
          <p:cNvPr id="56" name="テキスト ボックス 55">
            <a:extLst>
              <a:ext uri="{FF2B5EF4-FFF2-40B4-BE49-F238E27FC236}">
                <a16:creationId xmlns:a16="http://schemas.microsoft.com/office/drawing/2014/main" id="{A69D94F0-E3FA-46C6-894C-F7AC8AC52464}"/>
              </a:ext>
            </a:extLst>
          </p:cNvPr>
          <p:cNvSpPr txBox="1"/>
          <p:nvPr/>
        </p:nvSpPr>
        <p:spPr>
          <a:xfrm>
            <a:off x="570241" y="1331363"/>
            <a:ext cx="461665" cy="895428"/>
          </a:xfrm>
          <a:prstGeom prst="rect">
            <a:avLst/>
          </a:prstGeom>
          <a:noFill/>
        </p:spPr>
        <p:txBody>
          <a:bodyPr vert="eaVert" wrap="square" rtlCol="0">
            <a:spAutoFit/>
          </a:bodyPr>
          <a:lstStyle/>
          <a:p>
            <a:r>
              <a:rPr kumimoji="1" lang="ja-JP" altLang="en-US" b="1" dirty="0">
                <a:solidFill>
                  <a:schemeClr val="bg1"/>
                </a:solidFill>
                <a:latin typeface="HGMaruGothicMPRO" panose="020F0600000000000000" pitchFamily="34" charset="-128"/>
                <a:ea typeface="HGMaruGothicMPRO" panose="020F0600000000000000" pitchFamily="34" charset="-128"/>
              </a:rPr>
              <a:t>調べ方</a:t>
            </a:r>
          </a:p>
        </p:txBody>
      </p:sp>
      <p:sp>
        <p:nvSpPr>
          <p:cNvPr id="4" name="正方形/長方形 3">
            <a:extLst>
              <a:ext uri="{FF2B5EF4-FFF2-40B4-BE49-F238E27FC236}">
                <a16:creationId xmlns:a16="http://schemas.microsoft.com/office/drawing/2014/main" id="{69920CFC-1479-AF53-F3D9-A00DB7B0847E}"/>
              </a:ext>
            </a:extLst>
          </p:cNvPr>
          <p:cNvSpPr/>
          <p:nvPr/>
        </p:nvSpPr>
        <p:spPr>
          <a:xfrm>
            <a:off x="1251455" y="1108230"/>
            <a:ext cx="846588" cy="534838"/>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t>所得税</a:t>
            </a:r>
            <a:endParaRPr kumimoji="1" lang="en-US" altLang="ja-JP" sz="800" b="1" dirty="0"/>
          </a:p>
          <a:p>
            <a:pPr algn="ctr"/>
            <a:r>
              <a:rPr kumimoji="1" lang="ja-JP" altLang="en-US" sz="800" b="1" dirty="0"/>
              <a:t>（</a:t>
            </a:r>
            <a:r>
              <a:rPr kumimoji="1" lang="en-US" altLang="ja-JP" sz="800" b="1" dirty="0"/>
              <a:t>15.9</a:t>
            </a:r>
            <a:r>
              <a:rPr kumimoji="1" lang="ja-JP" altLang="en-US" sz="800" b="1" dirty="0"/>
              <a:t>％）</a:t>
            </a:r>
            <a:endParaRPr kumimoji="1" lang="ja-JP" altLang="en-US" sz="1200" b="1" dirty="0"/>
          </a:p>
        </p:txBody>
      </p:sp>
      <p:sp>
        <p:nvSpPr>
          <p:cNvPr id="12" name="正方形/長方形 11">
            <a:extLst>
              <a:ext uri="{FF2B5EF4-FFF2-40B4-BE49-F238E27FC236}">
                <a16:creationId xmlns:a16="http://schemas.microsoft.com/office/drawing/2014/main" id="{FEB7B2E0-4037-0822-C407-B48A42BE9411}"/>
              </a:ext>
            </a:extLst>
          </p:cNvPr>
          <p:cNvSpPr/>
          <p:nvPr/>
        </p:nvSpPr>
        <p:spPr>
          <a:xfrm>
            <a:off x="1253431" y="1725959"/>
            <a:ext cx="800635" cy="534838"/>
          </a:xfrm>
          <a:prstGeom prst="rect">
            <a:avLst/>
          </a:prstGeom>
          <a:solidFill>
            <a:srgbClr val="92D050"/>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1100" b="1" dirty="0"/>
              <a:t>県民税</a:t>
            </a:r>
            <a:endParaRPr kumimoji="1" lang="en-US" altLang="ja-JP" sz="1100" b="1" dirty="0"/>
          </a:p>
          <a:p>
            <a:pPr algn="ctr"/>
            <a:r>
              <a:rPr kumimoji="1" lang="ja-JP" altLang="en-US" sz="800" b="1" dirty="0"/>
              <a:t>（</a:t>
            </a:r>
            <a:r>
              <a:rPr kumimoji="1" lang="en-US" altLang="ja-JP" sz="800" b="1" dirty="0"/>
              <a:t>10.2</a:t>
            </a:r>
            <a:r>
              <a:rPr kumimoji="1" lang="ja-JP" altLang="en-US" sz="800" b="1" dirty="0"/>
              <a:t>％）</a:t>
            </a:r>
          </a:p>
        </p:txBody>
      </p:sp>
      <p:sp>
        <p:nvSpPr>
          <p:cNvPr id="13" name="正方形/長方形 12">
            <a:extLst>
              <a:ext uri="{FF2B5EF4-FFF2-40B4-BE49-F238E27FC236}">
                <a16:creationId xmlns:a16="http://schemas.microsoft.com/office/drawing/2014/main" id="{CDE6B0B5-6761-29C7-57F4-BCACD509CA76}"/>
              </a:ext>
            </a:extLst>
          </p:cNvPr>
          <p:cNvSpPr/>
          <p:nvPr/>
        </p:nvSpPr>
        <p:spPr>
          <a:xfrm>
            <a:off x="1270686" y="2365748"/>
            <a:ext cx="1565780" cy="534838"/>
          </a:xfrm>
          <a:prstGeom prst="rect">
            <a:avLst/>
          </a:prstGeom>
          <a:solidFill>
            <a:srgbClr val="92D050"/>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1000" b="1" dirty="0"/>
              <a:t>市民税</a:t>
            </a:r>
            <a:endParaRPr kumimoji="1" lang="en-US" altLang="ja-JP" sz="1000" b="1" dirty="0"/>
          </a:p>
          <a:p>
            <a:pPr algn="ctr"/>
            <a:r>
              <a:rPr kumimoji="1" lang="ja-JP" altLang="en-US" sz="800" b="1" dirty="0"/>
              <a:t>（</a:t>
            </a:r>
            <a:r>
              <a:rPr kumimoji="1" lang="en-US" altLang="ja-JP" sz="800" b="1" dirty="0"/>
              <a:t>18.4</a:t>
            </a:r>
            <a:r>
              <a:rPr kumimoji="1" lang="ja-JP" altLang="en-US" sz="800" b="1" dirty="0"/>
              <a:t>％）</a:t>
            </a:r>
          </a:p>
        </p:txBody>
      </p:sp>
      <p:sp>
        <p:nvSpPr>
          <p:cNvPr id="17" name="四角形: 角を丸くする 16">
            <a:extLst>
              <a:ext uri="{FF2B5EF4-FFF2-40B4-BE49-F238E27FC236}">
                <a16:creationId xmlns:a16="http://schemas.microsoft.com/office/drawing/2014/main" id="{CF66C6C0-0DB0-A98A-3E50-E67E21D6B3E3}"/>
              </a:ext>
            </a:extLst>
          </p:cNvPr>
          <p:cNvSpPr/>
          <p:nvPr/>
        </p:nvSpPr>
        <p:spPr>
          <a:xfrm>
            <a:off x="1270684" y="3005538"/>
            <a:ext cx="1345721" cy="1431396"/>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t>所得税</a:t>
            </a:r>
            <a:endParaRPr kumimoji="1" lang="en-US" altLang="ja-JP" sz="1200" dirty="0"/>
          </a:p>
        </p:txBody>
      </p:sp>
      <p:sp>
        <p:nvSpPr>
          <p:cNvPr id="6" name="テキスト ボックス 5">
            <a:extLst>
              <a:ext uri="{FF2B5EF4-FFF2-40B4-BE49-F238E27FC236}">
                <a16:creationId xmlns:a16="http://schemas.microsoft.com/office/drawing/2014/main" id="{881F3260-819C-6940-9971-D6CD5784A932}"/>
              </a:ext>
            </a:extLst>
          </p:cNvPr>
          <p:cNvSpPr txBox="1"/>
          <p:nvPr/>
        </p:nvSpPr>
        <p:spPr>
          <a:xfrm>
            <a:off x="520358" y="1170172"/>
            <a:ext cx="724878" cy="523220"/>
          </a:xfrm>
          <a:prstGeom prst="rect">
            <a:avLst/>
          </a:prstGeom>
          <a:noFill/>
        </p:spPr>
        <p:txBody>
          <a:bodyPr wrap="none" rtlCol="0">
            <a:spAutoFit/>
          </a:bodyPr>
          <a:lstStyle/>
          <a:p>
            <a:pPr algn="ctr"/>
            <a:r>
              <a:rPr kumimoji="1" lang="ja-JP" altLang="en-US" sz="1200" b="1" dirty="0"/>
              <a:t>国</a:t>
            </a:r>
            <a:endParaRPr kumimoji="1" lang="en-US" altLang="ja-JP" sz="1200" b="1" dirty="0"/>
          </a:p>
          <a:p>
            <a:pPr algn="ctr"/>
            <a:r>
              <a:rPr kumimoji="1" lang="ja-JP" altLang="en-US" sz="800" b="1" dirty="0"/>
              <a:t>予算総額</a:t>
            </a:r>
            <a:endParaRPr kumimoji="1" lang="en-US" altLang="ja-JP" sz="800" b="1" dirty="0"/>
          </a:p>
          <a:p>
            <a:pPr algn="ctr"/>
            <a:r>
              <a:rPr kumimoji="1" lang="ja-JP" altLang="en-US" sz="800" b="1" dirty="0"/>
              <a:t>約</a:t>
            </a:r>
            <a:r>
              <a:rPr kumimoji="1" lang="en-US" altLang="ja-JP" sz="800" b="1" dirty="0"/>
              <a:t>112.5</a:t>
            </a:r>
            <a:r>
              <a:rPr kumimoji="1" lang="ja-JP" altLang="en-US" sz="800" b="1" dirty="0"/>
              <a:t>兆円</a:t>
            </a:r>
          </a:p>
        </p:txBody>
      </p:sp>
      <p:sp>
        <p:nvSpPr>
          <p:cNvPr id="20" name="テキスト ボックス 19">
            <a:extLst>
              <a:ext uri="{FF2B5EF4-FFF2-40B4-BE49-F238E27FC236}">
                <a16:creationId xmlns:a16="http://schemas.microsoft.com/office/drawing/2014/main" id="{B14083FF-614A-7C09-0C5E-AD13AAD3F8E8}"/>
              </a:ext>
            </a:extLst>
          </p:cNvPr>
          <p:cNvSpPr txBox="1"/>
          <p:nvPr/>
        </p:nvSpPr>
        <p:spPr>
          <a:xfrm>
            <a:off x="438762" y="1678550"/>
            <a:ext cx="857927" cy="661720"/>
          </a:xfrm>
          <a:prstGeom prst="rect">
            <a:avLst/>
          </a:prstGeom>
          <a:noFill/>
        </p:spPr>
        <p:txBody>
          <a:bodyPr wrap="none" rtlCol="0" anchor="ctr">
            <a:spAutoFit/>
          </a:bodyPr>
          <a:lstStyle/>
          <a:p>
            <a:pPr algn="ctr"/>
            <a:r>
              <a:rPr kumimoji="1" lang="ja-JP" altLang="en-US" sz="1050" b="1" dirty="0"/>
              <a:t>都道府県</a:t>
            </a:r>
            <a:endParaRPr kumimoji="1" lang="en-US" altLang="ja-JP" sz="1050" b="1" dirty="0"/>
          </a:p>
          <a:p>
            <a:pPr algn="ctr"/>
            <a:r>
              <a:rPr kumimoji="1" lang="ja-JP" altLang="en-US" sz="1050" b="1" dirty="0"/>
              <a:t>（静岡県）</a:t>
            </a:r>
            <a:endParaRPr kumimoji="1" lang="en-US" altLang="ja-JP" sz="1050" b="1" dirty="0"/>
          </a:p>
          <a:p>
            <a:pPr algn="ctr"/>
            <a:r>
              <a:rPr kumimoji="1" lang="ja-JP" altLang="en-US" sz="800" b="1" dirty="0"/>
              <a:t>予算総額</a:t>
            </a:r>
            <a:endParaRPr kumimoji="1" lang="en-US" altLang="ja-JP" sz="800" b="1" dirty="0"/>
          </a:p>
          <a:p>
            <a:pPr algn="ctr"/>
            <a:r>
              <a:rPr kumimoji="1" lang="ja-JP" altLang="en-US" sz="800" b="1" dirty="0"/>
              <a:t>約</a:t>
            </a:r>
            <a:r>
              <a:rPr kumimoji="1" lang="en-US" altLang="ja-JP" sz="800" b="1" dirty="0"/>
              <a:t>1.3</a:t>
            </a:r>
            <a:r>
              <a:rPr kumimoji="1" lang="ja-JP" altLang="en-US" sz="800" b="1" dirty="0"/>
              <a:t>兆円</a:t>
            </a:r>
            <a:endParaRPr kumimoji="1" lang="en-US" altLang="ja-JP" sz="800" b="1" dirty="0"/>
          </a:p>
        </p:txBody>
      </p:sp>
      <p:sp>
        <p:nvSpPr>
          <p:cNvPr id="21" name="テキスト ボックス 20">
            <a:extLst>
              <a:ext uri="{FF2B5EF4-FFF2-40B4-BE49-F238E27FC236}">
                <a16:creationId xmlns:a16="http://schemas.microsoft.com/office/drawing/2014/main" id="{86479FCB-5295-7AE8-D7E5-E311C8327B06}"/>
              </a:ext>
            </a:extLst>
          </p:cNvPr>
          <p:cNvSpPr txBox="1"/>
          <p:nvPr/>
        </p:nvSpPr>
        <p:spPr>
          <a:xfrm>
            <a:off x="442918" y="2319583"/>
            <a:ext cx="857927" cy="661720"/>
          </a:xfrm>
          <a:prstGeom prst="rect">
            <a:avLst/>
          </a:prstGeom>
          <a:noFill/>
        </p:spPr>
        <p:txBody>
          <a:bodyPr wrap="none" rtlCol="0" anchor="ctr">
            <a:spAutoFit/>
          </a:bodyPr>
          <a:lstStyle/>
          <a:p>
            <a:pPr algn="ctr"/>
            <a:r>
              <a:rPr kumimoji="1" lang="ja-JP" altLang="en-US" sz="1050" b="1" dirty="0"/>
              <a:t>市区町村</a:t>
            </a:r>
            <a:endParaRPr kumimoji="1" lang="en-US" altLang="ja-JP" sz="1050" b="1" dirty="0"/>
          </a:p>
          <a:p>
            <a:pPr algn="ctr"/>
            <a:r>
              <a:rPr kumimoji="1" lang="ja-JP" altLang="en-US" sz="1050" b="1" dirty="0"/>
              <a:t>（静岡市）</a:t>
            </a:r>
            <a:endParaRPr kumimoji="1" lang="en-US" altLang="ja-JP" sz="1050" b="1" dirty="0"/>
          </a:p>
          <a:p>
            <a:pPr algn="ctr"/>
            <a:r>
              <a:rPr kumimoji="1" lang="ja-JP" altLang="en-US" sz="800" b="1" dirty="0"/>
              <a:t>予算総額</a:t>
            </a:r>
            <a:endParaRPr kumimoji="1" lang="en-US" altLang="ja-JP" sz="800" b="1" dirty="0"/>
          </a:p>
          <a:p>
            <a:pPr algn="ctr"/>
            <a:r>
              <a:rPr kumimoji="1" lang="ja-JP" altLang="en-US" sz="800" b="1" dirty="0"/>
              <a:t>約</a:t>
            </a:r>
            <a:r>
              <a:rPr kumimoji="1" lang="en-US" altLang="ja-JP" sz="800" b="1" dirty="0"/>
              <a:t>3517</a:t>
            </a:r>
            <a:r>
              <a:rPr kumimoji="1" lang="ja-JP" altLang="en-US" sz="800" b="1" dirty="0"/>
              <a:t>億円</a:t>
            </a:r>
          </a:p>
        </p:txBody>
      </p:sp>
      <p:sp>
        <p:nvSpPr>
          <p:cNvPr id="28" name="四角形: 角を丸くする 27">
            <a:extLst>
              <a:ext uri="{FF2B5EF4-FFF2-40B4-BE49-F238E27FC236}">
                <a16:creationId xmlns:a16="http://schemas.microsoft.com/office/drawing/2014/main" id="{F9287602-0DD0-57F7-B93B-39433025C247}"/>
              </a:ext>
            </a:extLst>
          </p:cNvPr>
          <p:cNvSpPr/>
          <p:nvPr/>
        </p:nvSpPr>
        <p:spPr>
          <a:xfrm>
            <a:off x="4455763" y="3005538"/>
            <a:ext cx="1399237" cy="1431396"/>
          </a:xfrm>
          <a:prstGeom prst="roundRect">
            <a:avLst/>
          </a:prstGeom>
          <a:solidFill>
            <a:schemeClr val="bg2"/>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36" name="正方形/長方形 35">
            <a:extLst>
              <a:ext uri="{FF2B5EF4-FFF2-40B4-BE49-F238E27FC236}">
                <a16:creationId xmlns:a16="http://schemas.microsoft.com/office/drawing/2014/main" id="{82935A79-921C-EBFB-2DC9-48E03F43FE4B}"/>
              </a:ext>
            </a:extLst>
          </p:cNvPr>
          <p:cNvSpPr/>
          <p:nvPr/>
        </p:nvSpPr>
        <p:spPr>
          <a:xfrm>
            <a:off x="2915155" y="1102190"/>
            <a:ext cx="1548240" cy="534838"/>
          </a:xfrm>
          <a:prstGeom prst="rect">
            <a:avLst/>
          </a:prstGeom>
          <a:solidFill>
            <a:srgbClr val="FFC00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1200" b="1" dirty="0"/>
              <a:t>消費税</a:t>
            </a:r>
            <a:endParaRPr kumimoji="1" lang="en-US" altLang="ja-JP" sz="800" b="1" dirty="0"/>
          </a:p>
          <a:p>
            <a:pPr algn="ctr"/>
            <a:r>
              <a:rPr kumimoji="1" lang="ja-JP" altLang="en-US" sz="800" b="1" dirty="0"/>
              <a:t>（</a:t>
            </a:r>
            <a:r>
              <a:rPr kumimoji="1" lang="en-US" altLang="ja-JP" sz="800" b="1" dirty="0"/>
              <a:t>21.2</a:t>
            </a:r>
            <a:r>
              <a:rPr kumimoji="1" lang="ja-JP" altLang="en-US" sz="800" b="1" dirty="0"/>
              <a:t>％）</a:t>
            </a:r>
            <a:endParaRPr kumimoji="1" lang="ja-JP" altLang="en-US" sz="1200" b="1" dirty="0"/>
          </a:p>
        </p:txBody>
      </p:sp>
      <p:sp>
        <p:nvSpPr>
          <p:cNvPr id="37" name="正方形/長方形 36">
            <a:extLst>
              <a:ext uri="{FF2B5EF4-FFF2-40B4-BE49-F238E27FC236}">
                <a16:creationId xmlns:a16="http://schemas.microsoft.com/office/drawing/2014/main" id="{7CEC54FB-BE7F-176C-4887-3DF74337C422}"/>
              </a:ext>
            </a:extLst>
          </p:cNvPr>
          <p:cNvSpPr/>
          <p:nvPr/>
        </p:nvSpPr>
        <p:spPr>
          <a:xfrm>
            <a:off x="2098043" y="1105210"/>
            <a:ext cx="817112" cy="534838"/>
          </a:xfrm>
          <a:prstGeom prst="rect">
            <a:avLst/>
          </a:prstGeom>
          <a:solidFill>
            <a:schemeClr val="bg2">
              <a:lumMod val="75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1200" b="1" dirty="0"/>
              <a:t>法人税</a:t>
            </a:r>
            <a:endParaRPr kumimoji="1" lang="en-US" altLang="ja-JP" sz="800" b="1" dirty="0"/>
          </a:p>
          <a:p>
            <a:pPr algn="ctr"/>
            <a:r>
              <a:rPr kumimoji="1" lang="ja-JP" altLang="en-US" sz="800" b="1" dirty="0"/>
              <a:t>（</a:t>
            </a:r>
            <a:r>
              <a:rPr kumimoji="1" lang="en-US" altLang="ja-JP" sz="800" b="1" dirty="0"/>
              <a:t>15.1</a:t>
            </a:r>
            <a:r>
              <a:rPr kumimoji="1" lang="ja-JP" altLang="en-US" sz="800" b="1" dirty="0"/>
              <a:t>％）</a:t>
            </a:r>
            <a:endParaRPr kumimoji="1" lang="ja-JP" altLang="en-US" sz="1200" b="1" dirty="0"/>
          </a:p>
        </p:txBody>
      </p:sp>
      <p:sp>
        <p:nvSpPr>
          <p:cNvPr id="38" name="四角形: 角を丸くする 37">
            <a:extLst>
              <a:ext uri="{FF2B5EF4-FFF2-40B4-BE49-F238E27FC236}">
                <a16:creationId xmlns:a16="http://schemas.microsoft.com/office/drawing/2014/main" id="{97BE3B0F-AF17-9010-DE8B-552280B418EB}"/>
              </a:ext>
            </a:extLst>
          </p:cNvPr>
          <p:cNvSpPr/>
          <p:nvPr/>
        </p:nvSpPr>
        <p:spPr>
          <a:xfrm>
            <a:off x="6089588" y="2997287"/>
            <a:ext cx="1399237" cy="1431396"/>
          </a:xfrm>
          <a:prstGeom prst="roundRect">
            <a:avLst/>
          </a:pr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39" name="四角形: 角を丸くする 38">
            <a:extLst>
              <a:ext uri="{FF2B5EF4-FFF2-40B4-BE49-F238E27FC236}">
                <a16:creationId xmlns:a16="http://schemas.microsoft.com/office/drawing/2014/main" id="{2B7FC698-24D7-A878-32BB-8C9875239659}"/>
              </a:ext>
            </a:extLst>
          </p:cNvPr>
          <p:cNvSpPr/>
          <p:nvPr/>
        </p:nvSpPr>
        <p:spPr>
          <a:xfrm>
            <a:off x="7723413" y="3005538"/>
            <a:ext cx="1399237" cy="1431396"/>
          </a:xfrm>
          <a:prstGeom prst="roundRect">
            <a:avLst/>
          </a:prstGeom>
          <a:solidFill>
            <a:srgbClr val="00B0F0"/>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r>
              <a:rPr kumimoji="1" lang="ja-JP" altLang="en-US" sz="1100" b="1" dirty="0"/>
              <a:t>揮発油税</a:t>
            </a:r>
            <a:endParaRPr kumimoji="1" lang="en-US" altLang="ja-JP" sz="1100" b="1" dirty="0"/>
          </a:p>
          <a:p>
            <a:pPr algn="ctr"/>
            <a:r>
              <a:rPr kumimoji="1" lang="ja-JP" altLang="en-US" sz="1100" b="1" dirty="0"/>
              <a:t>地方揮発油税</a:t>
            </a:r>
            <a:endParaRPr kumimoji="1" lang="en-US" altLang="ja-JP" sz="1100" b="1" dirty="0"/>
          </a:p>
          <a:p>
            <a:pPr algn="ctr"/>
            <a:r>
              <a:rPr kumimoji="1" lang="ja-JP" altLang="en-US" sz="1100" b="1" dirty="0"/>
              <a:t>自動車税</a:t>
            </a:r>
            <a:endParaRPr kumimoji="1" lang="en-US" altLang="ja-JP" sz="1100" b="1" dirty="0"/>
          </a:p>
          <a:p>
            <a:pPr algn="ctr"/>
            <a:r>
              <a:rPr kumimoji="1" lang="ja-JP" altLang="en-US" sz="1100" b="1" dirty="0"/>
              <a:t>軽自動車税</a:t>
            </a:r>
            <a:endParaRPr kumimoji="1" lang="en-US" altLang="ja-JP" sz="1100" b="1" dirty="0"/>
          </a:p>
          <a:p>
            <a:pPr algn="ctr"/>
            <a:endParaRPr kumimoji="1" lang="en-US" altLang="ja-JP" sz="1100" dirty="0"/>
          </a:p>
          <a:p>
            <a:pPr algn="ctr"/>
            <a:r>
              <a:rPr kumimoji="1" lang="ja-JP" altLang="en-US" sz="1100" b="1" dirty="0"/>
              <a:t>お父さん</a:t>
            </a:r>
            <a:endParaRPr kumimoji="1" lang="en-US" altLang="ja-JP" sz="1100" b="1" dirty="0"/>
          </a:p>
          <a:p>
            <a:pPr algn="ctr"/>
            <a:r>
              <a:rPr kumimoji="1" lang="ja-JP" altLang="en-US" sz="1100" b="1" dirty="0"/>
              <a:t>おじいちゃん</a:t>
            </a:r>
            <a:endParaRPr kumimoji="1" lang="en-US" altLang="ja-JP" sz="1100" b="1" dirty="0"/>
          </a:p>
        </p:txBody>
      </p:sp>
      <p:sp>
        <p:nvSpPr>
          <p:cNvPr id="40" name="四角形: 角を丸くする 39">
            <a:extLst>
              <a:ext uri="{FF2B5EF4-FFF2-40B4-BE49-F238E27FC236}">
                <a16:creationId xmlns:a16="http://schemas.microsoft.com/office/drawing/2014/main" id="{548E6650-E2E1-6E57-72CB-F0353916F0DB}"/>
              </a:ext>
            </a:extLst>
          </p:cNvPr>
          <p:cNvSpPr/>
          <p:nvPr/>
        </p:nvSpPr>
        <p:spPr>
          <a:xfrm>
            <a:off x="1270685" y="4544762"/>
            <a:ext cx="1345721" cy="1431396"/>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四角形: 角を丸くする 40">
            <a:extLst>
              <a:ext uri="{FF2B5EF4-FFF2-40B4-BE49-F238E27FC236}">
                <a16:creationId xmlns:a16="http://schemas.microsoft.com/office/drawing/2014/main" id="{AA4AAD51-8EDE-7646-5EBF-5CA0DA38831D}"/>
              </a:ext>
            </a:extLst>
          </p:cNvPr>
          <p:cNvSpPr/>
          <p:nvPr/>
        </p:nvSpPr>
        <p:spPr>
          <a:xfrm>
            <a:off x="2850994" y="4544762"/>
            <a:ext cx="1370182" cy="1431396"/>
          </a:xfrm>
          <a:prstGeom prst="roundRect">
            <a:avLst/>
          </a:prstGeom>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dirty="0"/>
          </a:p>
        </p:txBody>
      </p:sp>
      <p:sp>
        <p:nvSpPr>
          <p:cNvPr id="42" name="四角形: 角を丸くする 41">
            <a:extLst>
              <a:ext uri="{FF2B5EF4-FFF2-40B4-BE49-F238E27FC236}">
                <a16:creationId xmlns:a16="http://schemas.microsoft.com/office/drawing/2014/main" id="{3EFFC87F-407A-5A46-0262-1F592F79EECB}"/>
              </a:ext>
            </a:extLst>
          </p:cNvPr>
          <p:cNvSpPr/>
          <p:nvPr/>
        </p:nvSpPr>
        <p:spPr>
          <a:xfrm>
            <a:off x="4455764" y="4544762"/>
            <a:ext cx="1399237" cy="1431396"/>
          </a:xfrm>
          <a:prstGeom prst="roundRect">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43" name="四角形: 角を丸くする 42">
            <a:extLst>
              <a:ext uri="{FF2B5EF4-FFF2-40B4-BE49-F238E27FC236}">
                <a16:creationId xmlns:a16="http://schemas.microsoft.com/office/drawing/2014/main" id="{B84DE3D1-610A-3B31-2BCE-EF11EB60F678}"/>
              </a:ext>
            </a:extLst>
          </p:cNvPr>
          <p:cNvSpPr/>
          <p:nvPr/>
        </p:nvSpPr>
        <p:spPr>
          <a:xfrm>
            <a:off x="6089589" y="4536511"/>
            <a:ext cx="1399237" cy="1431396"/>
          </a:xfrm>
          <a:prstGeom prst="roundRect">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44" name="四角形: 角を丸くする 43">
            <a:extLst>
              <a:ext uri="{FF2B5EF4-FFF2-40B4-BE49-F238E27FC236}">
                <a16:creationId xmlns:a16="http://schemas.microsoft.com/office/drawing/2014/main" id="{5B1A0994-CC7A-2F93-9A4A-9C62B9949D22}"/>
              </a:ext>
            </a:extLst>
          </p:cNvPr>
          <p:cNvSpPr/>
          <p:nvPr/>
        </p:nvSpPr>
        <p:spPr>
          <a:xfrm>
            <a:off x="7723414" y="4544762"/>
            <a:ext cx="1399237" cy="1431396"/>
          </a:xfrm>
          <a:prstGeom prst="roundRect">
            <a:avLst/>
          </a:prstGeom>
          <a:solidFill>
            <a:schemeClr val="accent2">
              <a:lumMod val="75000"/>
            </a:schemeClr>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t"/>
          <a:lstStyle/>
          <a:p>
            <a:pPr algn="ctr"/>
            <a:r>
              <a:rPr kumimoji="1" lang="ja-JP" altLang="en-US" sz="1200" b="1" dirty="0"/>
              <a:t>その他</a:t>
            </a:r>
            <a:endParaRPr kumimoji="1" lang="en-US" altLang="ja-JP" sz="1200" b="1" dirty="0"/>
          </a:p>
          <a:p>
            <a:pPr algn="ctr"/>
            <a:r>
              <a:rPr kumimoji="1" lang="ja-JP" altLang="en-US" sz="1200" b="1" dirty="0"/>
              <a:t>ゴルフ場利用税</a:t>
            </a:r>
            <a:endParaRPr kumimoji="1" lang="en-US" altLang="ja-JP" sz="1200" b="1" dirty="0"/>
          </a:p>
          <a:p>
            <a:pPr algn="ctr"/>
            <a:endParaRPr kumimoji="1" lang="en-US" altLang="ja-JP" sz="1200" b="1" dirty="0"/>
          </a:p>
          <a:p>
            <a:pPr algn="ctr"/>
            <a:r>
              <a:rPr kumimoji="1" lang="ja-JP" altLang="en-US" sz="1200" b="1" dirty="0"/>
              <a:t>お父さん</a:t>
            </a:r>
            <a:endParaRPr kumimoji="1" lang="en-US" altLang="ja-JP" sz="1200" b="1" dirty="0"/>
          </a:p>
          <a:p>
            <a:pPr algn="ctr"/>
            <a:r>
              <a:rPr kumimoji="1" lang="ja-JP" altLang="en-US" sz="1200" b="1" dirty="0"/>
              <a:t>おじいちゃん</a:t>
            </a:r>
            <a:endParaRPr kumimoji="1" lang="en-US" altLang="ja-JP" sz="1200" b="1" dirty="0"/>
          </a:p>
        </p:txBody>
      </p:sp>
      <p:sp>
        <p:nvSpPr>
          <p:cNvPr id="45" name="四角形: 角を丸くする 44">
            <a:extLst>
              <a:ext uri="{FF2B5EF4-FFF2-40B4-BE49-F238E27FC236}">
                <a16:creationId xmlns:a16="http://schemas.microsoft.com/office/drawing/2014/main" id="{C5ED659C-C339-C629-8E3B-108AE89B2EE5}"/>
              </a:ext>
            </a:extLst>
          </p:cNvPr>
          <p:cNvSpPr/>
          <p:nvPr/>
        </p:nvSpPr>
        <p:spPr>
          <a:xfrm>
            <a:off x="1270685" y="2995112"/>
            <a:ext cx="1345721" cy="1431396"/>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200" b="1" dirty="0"/>
              <a:t>所得税</a:t>
            </a:r>
            <a:endParaRPr kumimoji="1" lang="en-US" altLang="ja-JP" sz="1200" b="1" dirty="0"/>
          </a:p>
          <a:p>
            <a:pPr algn="ctr"/>
            <a:endParaRPr kumimoji="1" lang="en-US" altLang="ja-JP" sz="1200" dirty="0"/>
          </a:p>
          <a:p>
            <a:pPr algn="ctr"/>
            <a:r>
              <a:rPr kumimoji="1" lang="ja-JP" altLang="en-US" sz="1200" b="1" dirty="0"/>
              <a:t>お父さん</a:t>
            </a:r>
            <a:endParaRPr kumimoji="1" lang="en-US" altLang="ja-JP" sz="1200" b="1" dirty="0"/>
          </a:p>
          <a:p>
            <a:pPr algn="ctr"/>
            <a:r>
              <a:rPr kumimoji="1" lang="ja-JP" altLang="en-US" sz="1200" b="1" dirty="0"/>
              <a:t>お母さん</a:t>
            </a:r>
            <a:endParaRPr kumimoji="1" lang="en-US" altLang="ja-JP" sz="1200" b="1" dirty="0"/>
          </a:p>
        </p:txBody>
      </p:sp>
      <p:sp>
        <p:nvSpPr>
          <p:cNvPr id="50" name="四角形: 角を丸くする 49">
            <a:extLst>
              <a:ext uri="{FF2B5EF4-FFF2-40B4-BE49-F238E27FC236}">
                <a16:creationId xmlns:a16="http://schemas.microsoft.com/office/drawing/2014/main" id="{444D8CD6-36A1-79CE-9D27-C6BF813D8285}"/>
              </a:ext>
            </a:extLst>
          </p:cNvPr>
          <p:cNvSpPr/>
          <p:nvPr/>
        </p:nvSpPr>
        <p:spPr>
          <a:xfrm>
            <a:off x="2836466" y="3002661"/>
            <a:ext cx="1370182" cy="1431396"/>
          </a:xfrm>
          <a:prstGeom prst="roundRect">
            <a:avLst/>
          </a:prstGeom>
          <a:solidFill>
            <a:srgbClr val="FFC00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r>
              <a:rPr kumimoji="1" lang="ja-JP" altLang="en-US" sz="1200" b="1" dirty="0"/>
              <a:t>消費税</a:t>
            </a:r>
            <a:endParaRPr kumimoji="1" lang="en-US" altLang="ja-JP" sz="1200" b="1" dirty="0"/>
          </a:p>
          <a:p>
            <a:pPr algn="ctr"/>
            <a:r>
              <a:rPr kumimoji="1" lang="ja-JP" altLang="en-US" sz="1200" b="1" dirty="0"/>
              <a:t>地方消費税</a:t>
            </a:r>
            <a:endParaRPr kumimoji="1" lang="en-US" altLang="ja-JP" sz="1200" b="1" dirty="0"/>
          </a:p>
          <a:p>
            <a:pPr algn="ctr"/>
            <a:r>
              <a:rPr kumimoji="1" lang="ja-JP" altLang="en-US" sz="1200" b="1" dirty="0"/>
              <a:t>自分</a:t>
            </a:r>
            <a:endParaRPr kumimoji="1" lang="en-US" altLang="ja-JP" sz="1200" b="1" dirty="0"/>
          </a:p>
          <a:p>
            <a:pPr algn="ctr"/>
            <a:r>
              <a:rPr kumimoji="1" lang="ja-JP" altLang="en-US" sz="1200" b="1" dirty="0"/>
              <a:t>お父さん</a:t>
            </a:r>
            <a:endParaRPr kumimoji="1" lang="en-US" altLang="ja-JP" sz="1200" b="1" dirty="0"/>
          </a:p>
          <a:p>
            <a:pPr algn="ctr"/>
            <a:r>
              <a:rPr kumimoji="1" lang="ja-JP" altLang="en-US" sz="1200" b="1" dirty="0"/>
              <a:t>お母さん</a:t>
            </a:r>
            <a:endParaRPr kumimoji="1" lang="en-US" altLang="ja-JP" sz="1200" b="1" dirty="0"/>
          </a:p>
          <a:p>
            <a:pPr algn="ctr"/>
            <a:r>
              <a:rPr kumimoji="1" lang="ja-JP" altLang="en-US" sz="1200" b="1" dirty="0"/>
              <a:t>おじいちゃん</a:t>
            </a:r>
            <a:endParaRPr kumimoji="1" lang="en-US" altLang="ja-JP" sz="1200" b="1" dirty="0"/>
          </a:p>
          <a:p>
            <a:pPr algn="ctr"/>
            <a:r>
              <a:rPr kumimoji="1" lang="ja-JP" altLang="en-US" sz="1200" b="1" dirty="0"/>
              <a:t>おばあちゃん</a:t>
            </a:r>
          </a:p>
        </p:txBody>
      </p:sp>
      <p:sp>
        <p:nvSpPr>
          <p:cNvPr id="51" name="四角形: 角を丸くする 50">
            <a:extLst>
              <a:ext uri="{FF2B5EF4-FFF2-40B4-BE49-F238E27FC236}">
                <a16:creationId xmlns:a16="http://schemas.microsoft.com/office/drawing/2014/main" id="{9555C0E2-10F7-839D-B08A-22CB61AE0EC9}"/>
              </a:ext>
            </a:extLst>
          </p:cNvPr>
          <p:cNvSpPr/>
          <p:nvPr/>
        </p:nvSpPr>
        <p:spPr>
          <a:xfrm>
            <a:off x="4455764" y="2995112"/>
            <a:ext cx="1399237" cy="1431396"/>
          </a:xfrm>
          <a:prstGeom prst="roundRect">
            <a:avLst/>
          </a:prstGeom>
          <a:solidFill>
            <a:schemeClr val="bg2">
              <a:lumMod val="75000"/>
            </a:schemeClr>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t"/>
          <a:lstStyle/>
          <a:p>
            <a:pPr algn="ctr"/>
            <a:r>
              <a:rPr kumimoji="1" lang="ja-JP" altLang="en-US" sz="1200" b="1" dirty="0"/>
              <a:t>法人税</a:t>
            </a:r>
            <a:r>
              <a:rPr kumimoji="1" lang="en-US" altLang="ja-JP" sz="1200" b="1" dirty="0"/>
              <a:t>/</a:t>
            </a:r>
            <a:r>
              <a:rPr kumimoji="1" lang="ja-JP" altLang="en-US" sz="1200" b="1" dirty="0"/>
              <a:t>事業税</a:t>
            </a:r>
            <a:endParaRPr kumimoji="1" lang="en-US" altLang="ja-JP" sz="1200" b="1" dirty="0"/>
          </a:p>
          <a:p>
            <a:pPr algn="ctr"/>
            <a:r>
              <a:rPr kumimoji="1" lang="ja-JP" altLang="en-US" sz="1200" b="1" dirty="0"/>
              <a:t>事務所税</a:t>
            </a:r>
            <a:endParaRPr kumimoji="1" lang="en-US" altLang="ja-JP" sz="1200" b="1" dirty="0"/>
          </a:p>
          <a:p>
            <a:pPr algn="ctr"/>
            <a:endParaRPr kumimoji="1" lang="ja-JP" altLang="en-US" sz="1200" dirty="0"/>
          </a:p>
        </p:txBody>
      </p:sp>
      <p:sp>
        <p:nvSpPr>
          <p:cNvPr id="52" name="四角形: 角を丸くする 51">
            <a:extLst>
              <a:ext uri="{FF2B5EF4-FFF2-40B4-BE49-F238E27FC236}">
                <a16:creationId xmlns:a16="http://schemas.microsoft.com/office/drawing/2014/main" id="{C0D8B6BF-D0A6-9522-2A2C-DB6574E42B1B}"/>
              </a:ext>
            </a:extLst>
          </p:cNvPr>
          <p:cNvSpPr/>
          <p:nvPr/>
        </p:nvSpPr>
        <p:spPr>
          <a:xfrm>
            <a:off x="6089589" y="2986861"/>
            <a:ext cx="1399237" cy="1431396"/>
          </a:xfrm>
          <a:prstGeom prst="roundRect">
            <a:avLst/>
          </a:prstGeom>
          <a:solidFill>
            <a:srgbClr val="92D050"/>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r>
              <a:rPr kumimoji="1" lang="ja-JP" altLang="en-US" sz="1200" b="1" dirty="0"/>
              <a:t>県民税</a:t>
            </a:r>
            <a:endParaRPr kumimoji="1" lang="en-US" altLang="ja-JP" sz="1200" b="1" dirty="0"/>
          </a:p>
          <a:p>
            <a:pPr algn="ctr"/>
            <a:r>
              <a:rPr kumimoji="1" lang="ja-JP" altLang="en-US" sz="1200" b="1" dirty="0"/>
              <a:t>市民税</a:t>
            </a:r>
            <a:endParaRPr kumimoji="1" lang="en-US" altLang="ja-JP" sz="1200" b="1" dirty="0"/>
          </a:p>
          <a:p>
            <a:pPr algn="ctr"/>
            <a:endParaRPr kumimoji="1" lang="en-US" altLang="ja-JP" sz="1200" dirty="0"/>
          </a:p>
          <a:p>
            <a:pPr algn="ctr"/>
            <a:r>
              <a:rPr kumimoji="1" lang="ja-JP" altLang="en-US" sz="1200" b="1" dirty="0"/>
              <a:t>お父さん</a:t>
            </a:r>
            <a:endParaRPr kumimoji="1" lang="en-US" altLang="ja-JP" sz="1200" b="1" dirty="0"/>
          </a:p>
          <a:p>
            <a:pPr algn="ctr"/>
            <a:r>
              <a:rPr kumimoji="1" lang="ja-JP" altLang="en-US" sz="1200" b="1" dirty="0"/>
              <a:t>お母さん</a:t>
            </a:r>
          </a:p>
        </p:txBody>
      </p:sp>
      <p:sp>
        <p:nvSpPr>
          <p:cNvPr id="53" name="四角形: 角を丸くする 52">
            <a:extLst>
              <a:ext uri="{FF2B5EF4-FFF2-40B4-BE49-F238E27FC236}">
                <a16:creationId xmlns:a16="http://schemas.microsoft.com/office/drawing/2014/main" id="{D1A9AB77-1E50-2686-A9A2-27BA97C5839C}"/>
              </a:ext>
            </a:extLst>
          </p:cNvPr>
          <p:cNvSpPr/>
          <p:nvPr/>
        </p:nvSpPr>
        <p:spPr>
          <a:xfrm>
            <a:off x="1270686" y="4534336"/>
            <a:ext cx="1345721" cy="1431396"/>
          </a:xfrm>
          <a:prstGeom prst="round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200" b="1" dirty="0"/>
              <a:t>相続税</a:t>
            </a:r>
          </a:p>
        </p:txBody>
      </p:sp>
      <p:sp>
        <p:nvSpPr>
          <p:cNvPr id="54" name="四角形: 角を丸くする 53">
            <a:extLst>
              <a:ext uri="{FF2B5EF4-FFF2-40B4-BE49-F238E27FC236}">
                <a16:creationId xmlns:a16="http://schemas.microsoft.com/office/drawing/2014/main" id="{3285C2A0-04BA-78EF-CAD2-E7DD840CAAF7}"/>
              </a:ext>
            </a:extLst>
          </p:cNvPr>
          <p:cNvSpPr/>
          <p:nvPr/>
        </p:nvSpPr>
        <p:spPr>
          <a:xfrm>
            <a:off x="2850995" y="4534336"/>
            <a:ext cx="1370182" cy="1431396"/>
          </a:xfrm>
          <a:prstGeom prst="roundRect">
            <a:avLst/>
          </a:prstGeom>
          <a:solidFill>
            <a:srgbClr val="5651AE"/>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r>
              <a:rPr kumimoji="1" lang="ja-JP" altLang="en-US" sz="1200" b="1" dirty="0"/>
              <a:t>酒税</a:t>
            </a:r>
            <a:endParaRPr kumimoji="1" lang="en-US" altLang="ja-JP" sz="1200" b="1" dirty="0"/>
          </a:p>
          <a:p>
            <a:pPr algn="ctr"/>
            <a:endParaRPr kumimoji="1" lang="en-US" altLang="ja-JP" sz="1200" dirty="0"/>
          </a:p>
          <a:p>
            <a:pPr algn="ctr"/>
            <a:r>
              <a:rPr kumimoji="1" lang="ja-JP" altLang="en-US" sz="1200" b="1" dirty="0"/>
              <a:t>お父さん</a:t>
            </a:r>
            <a:endParaRPr kumimoji="1" lang="en-US" altLang="ja-JP" sz="1200" b="1" dirty="0"/>
          </a:p>
          <a:p>
            <a:pPr algn="ctr"/>
            <a:r>
              <a:rPr kumimoji="1" lang="ja-JP" altLang="en-US" sz="1200" b="1" dirty="0"/>
              <a:t>お母さん</a:t>
            </a:r>
            <a:endParaRPr kumimoji="1" lang="en-US" altLang="ja-JP" sz="1200" b="1" dirty="0"/>
          </a:p>
          <a:p>
            <a:pPr algn="ctr"/>
            <a:r>
              <a:rPr kumimoji="1" lang="ja-JP" altLang="en-US" sz="1200" b="1" dirty="0"/>
              <a:t>おじいちゃん</a:t>
            </a:r>
          </a:p>
        </p:txBody>
      </p:sp>
      <p:sp>
        <p:nvSpPr>
          <p:cNvPr id="55" name="四角形: 角を丸くする 54">
            <a:extLst>
              <a:ext uri="{FF2B5EF4-FFF2-40B4-BE49-F238E27FC236}">
                <a16:creationId xmlns:a16="http://schemas.microsoft.com/office/drawing/2014/main" id="{6BEEC1E4-EF65-BFB6-BE36-FDE678EF4544}"/>
              </a:ext>
            </a:extLst>
          </p:cNvPr>
          <p:cNvSpPr/>
          <p:nvPr/>
        </p:nvSpPr>
        <p:spPr>
          <a:xfrm>
            <a:off x="4455765" y="4534336"/>
            <a:ext cx="1399237" cy="1431396"/>
          </a:xfrm>
          <a:prstGeom prst="roundRect">
            <a:avLst/>
          </a:prstGeom>
          <a:solidFill>
            <a:srgbClr val="A3A9FF"/>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t"/>
          <a:lstStyle/>
          <a:p>
            <a:pPr algn="ctr"/>
            <a:r>
              <a:rPr kumimoji="1" lang="ja-JP" altLang="en-US" sz="1200" b="1" dirty="0"/>
              <a:t>たばこ税</a:t>
            </a:r>
            <a:endParaRPr kumimoji="1" lang="en-US" altLang="ja-JP" sz="1200" b="1" dirty="0"/>
          </a:p>
          <a:p>
            <a:pPr algn="ctr"/>
            <a:r>
              <a:rPr kumimoji="1" lang="ja-JP" altLang="en-US" sz="1200" b="1" dirty="0"/>
              <a:t>地方のたばこ税</a:t>
            </a:r>
            <a:endParaRPr kumimoji="1" lang="en-US" altLang="ja-JP" sz="1200" b="1" dirty="0"/>
          </a:p>
          <a:p>
            <a:pPr algn="ctr"/>
            <a:endParaRPr kumimoji="1" lang="en-US" altLang="ja-JP" sz="1200" dirty="0"/>
          </a:p>
          <a:p>
            <a:pPr algn="ctr"/>
            <a:r>
              <a:rPr kumimoji="1" lang="ja-JP" altLang="en-US" sz="1200" b="1" dirty="0"/>
              <a:t>おじいちゃん</a:t>
            </a:r>
            <a:endParaRPr kumimoji="1" lang="en-US" altLang="ja-JP" sz="1200" b="1" dirty="0"/>
          </a:p>
        </p:txBody>
      </p:sp>
      <p:sp>
        <p:nvSpPr>
          <p:cNvPr id="57" name="四角形: 角を丸くする 56">
            <a:extLst>
              <a:ext uri="{FF2B5EF4-FFF2-40B4-BE49-F238E27FC236}">
                <a16:creationId xmlns:a16="http://schemas.microsoft.com/office/drawing/2014/main" id="{67307AA6-B355-432D-1B83-04ACFB3E0FBB}"/>
              </a:ext>
            </a:extLst>
          </p:cNvPr>
          <p:cNvSpPr/>
          <p:nvPr/>
        </p:nvSpPr>
        <p:spPr>
          <a:xfrm>
            <a:off x="6089590" y="4526085"/>
            <a:ext cx="1399237" cy="1431396"/>
          </a:xfrm>
          <a:prstGeom prst="roundRect">
            <a:avLst/>
          </a:prstGeom>
          <a:solidFill>
            <a:srgbClr val="B5DCFF"/>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t"/>
          <a:lstStyle/>
          <a:p>
            <a:pPr algn="ctr"/>
            <a:r>
              <a:rPr kumimoji="1" lang="ja-JP" altLang="en-US" sz="1200" b="1" dirty="0"/>
              <a:t>固定資産税</a:t>
            </a:r>
            <a:endParaRPr kumimoji="1" lang="en-US" altLang="ja-JP" sz="1200" b="1" dirty="0"/>
          </a:p>
          <a:p>
            <a:pPr algn="ctr"/>
            <a:r>
              <a:rPr kumimoji="1" lang="ja-JP" altLang="en-US" sz="1200" b="1" dirty="0"/>
              <a:t>都市計画税</a:t>
            </a:r>
            <a:endParaRPr kumimoji="1" lang="en-US" altLang="ja-JP" sz="1200" b="1" dirty="0"/>
          </a:p>
          <a:p>
            <a:pPr algn="ctr"/>
            <a:endParaRPr kumimoji="1" lang="en-US" altLang="ja-JP" sz="1200" dirty="0"/>
          </a:p>
          <a:p>
            <a:pPr algn="ctr"/>
            <a:r>
              <a:rPr kumimoji="1" lang="ja-JP" altLang="en-US" sz="1200" b="1" dirty="0"/>
              <a:t>お父さん</a:t>
            </a:r>
            <a:endParaRPr kumimoji="1" lang="en-US" altLang="ja-JP" sz="1200" b="1" dirty="0"/>
          </a:p>
          <a:p>
            <a:pPr algn="ctr"/>
            <a:r>
              <a:rPr kumimoji="1" lang="ja-JP" altLang="en-US" sz="1200" b="1" dirty="0"/>
              <a:t>お母さん</a:t>
            </a:r>
            <a:endParaRPr kumimoji="1" lang="en-US" altLang="ja-JP" sz="1200" b="1" dirty="0"/>
          </a:p>
          <a:p>
            <a:pPr algn="ctr"/>
            <a:r>
              <a:rPr kumimoji="1" lang="ja-JP" altLang="en-US" sz="1200" b="1" dirty="0"/>
              <a:t>おじいちゃん</a:t>
            </a:r>
            <a:endParaRPr kumimoji="1" lang="en-US" altLang="ja-JP" sz="1200" b="1" dirty="0"/>
          </a:p>
        </p:txBody>
      </p:sp>
      <p:sp>
        <p:nvSpPr>
          <p:cNvPr id="58" name="正方形/長方形 57">
            <a:extLst>
              <a:ext uri="{FF2B5EF4-FFF2-40B4-BE49-F238E27FC236}">
                <a16:creationId xmlns:a16="http://schemas.microsoft.com/office/drawing/2014/main" id="{44037719-F3E1-DF30-D0A7-3B1792E87489}"/>
              </a:ext>
            </a:extLst>
          </p:cNvPr>
          <p:cNvSpPr/>
          <p:nvPr/>
        </p:nvSpPr>
        <p:spPr>
          <a:xfrm>
            <a:off x="4464905" y="1102190"/>
            <a:ext cx="384705" cy="534838"/>
          </a:xfrm>
          <a:prstGeom prst="rect">
            <a:avLst/>
          </a:prstGeom>
          <a:solidFill>
            <a:srgbClr val="0070C0"/>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vert="eaVert" rtlCol="0" anchor="ctr"/>
          <a:lstStyle/>
          <a:p>
            <a:pPr algn="ctr"/>
            <a:r>
              <a:rPr kumimoji="1" lang="en-US" altLang="ja-JP" sz="800" b="1" dirty="0"/>
              <a:t>2.9</a:t>
            </a:r>
            <a:r>
              <a:rPr kumimoji="1" lang="ja-JP" altLang="en-US" sz="800" b="1" dirty="0"/>
              <a:t>％</a:t>
            </a:r>
            <a:endParaRPr kumimoji="1" lang="en-US" altLang="ja-JP" sz="800" b="1" dirty="0"/>
          </a:p>
          <a:p>
            <a:pPr algn="ctr"/>
            <a:r>
              <a:rPr kumimoji="1" lang="ja-JP" altLang="en-US" sz="800" b="1" dirty="0"/>
              <a:t>相続税</a:t>
            </a:r>
          </a:p>
        </p:txBody>
      </p:sp>
      <p:sp>
        <p:nvSpPr>
          <p:cNvPr id="59" name="正方形/長方形 58">
            <a:extLst>
              <a:ext uri="{FF2B5EF4-FFF2-40B4-BE49-F238E27FC236}">
                <a16:creationId xmlns:a16="http://schemas.microsoft.com/office/drawing/2014/main" id="{ADC063A3-36DB-D1E9-0845-DF384CB50299}"/>
              </a:ext>
            </a:extLst>
          </p:cNvPr>
          <p:cNvSpPr/>
          <p:nvPr/>
        </p:nvSpPr>
        <p:spPr>
          <a:xfrm>
            <a:off x="4856406" y="1108230"/>
            <a:ext cx="278924" cy="534838"/>
          </a:xfrm>
          <a:prstGeom prst="rect">
            <a:avLst/>
          </a:prstGeom>
          <a:solidFill>
            <a:srgbClr val="00B0F0"/>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vert="eaVert" rtlCol="0" anchor="ctr"/>
          <a:lstStyle/>
          <a:p>
            <a:pPr algn="ctr"/>
            <a:r>
              <a:rPr kumimoji="1" lang="en-US" altLang="ja-JP" sz="800" b="1" dirty="0"/>
              <a:t>1.8</a:t>
            </a:r>
            <a:r>
              <a:rPr kumimoji="1" lang="ja-JP" altLang="en-US" sz="800" b="1" dirty="0"/>
              <a:t>％</a:t>
            </a:r>
            <a:endParaRPr kumimoji="1" lang="en-US" altLang="ja-JP" sz="800" b="1" dirty="0"/>
          </a:p>
          <a:p>
            <a:pPr algn="ctr"/>
            <a:r>
              <a:rPr kumimoji="1" lang="ja-JP" altLang="en-US" sz="800" b="1" dirty="0"/>
              <a:t>揮発油税</a:t>
            </a:r>
          </a:p>
        </p:txBody>
      </p:sp>
      <p:sp>
        <p:nvSpPr>
          <p:cNvPr id="60" name="正方形/長方形 59">
            <a:extLst>
              <a:ext uri="{FF2B5EF4-FFF2-40B4-BE49-F238E27FC236}">
                <a16:creationId xmlns:a16="http://schemas.microsoft.com/office/drawing/2014/main" id="{E1761177-1835-537C-C83F-2FE525367E0D}"/>
              </a:ext>
            </a:extLst>
          </p:cNvPr>
          <p:cNvSpPr/>
          <p:nvPr/>
        </p:nvSpPr>
        <p:spPr>
          <a:xfrm>
            <a:off x="5133091" y="1105210"/>
            <a:ext cx="273337" cy="534838"/>
          </a:xfrm>
          <a:prstGeom prst="rect">
            <a:avLst/>
          </a:prstGeom>
          <a:solidFill>
            <a:srgbClr val="5651AE"/>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vert="eaVert" rtlCol="0" anchor="ctr"/>
          <a:lstStyle/>
          <a:p>
            <a:pPr algn="ctr"/>
            <a:r>
              <a:rPr kumimoji="1" lang="en-US" altLang="ja-JP" sz="800" b="1" dirty="0"/>
              <a:t>1.1</a:t>
            </a:r>
            <a:r>
              <a:rPr kumimoji="1" lang="ja-JP" altLang="en-US" sz="800" b="1" dirty="0"/>
              <a:t>％</a:t>
            </a:r>
            <a:endParaRPr kumimoji="1" lang="en-US" altLang="ja-JP" sz="800" b="1" dirty="0"/>
          </a:p>
          <a:p>
            <a:pPr algn="ctr"/>
            <a:r>
              <a:rPr kumimoji="1" lang="ja-JP" altLang="en-US" sz="800" b="1" dirty="0"/>
              <a:t>酒税</a:t>
            </a:r>
          </a:p>
        </p:txBody>
      </p:sp>
      <p:sp>
        <p:nvSpPr>
          <p:cNvPr id="61" name="正方形/長方形 60">
            <a:extLst>
              <a:ext uri="{FF2B5EF4-FFF2-40B4-BE49-F238E27FC236}">
                <a16:creationId xmlns:a16="http://schemas.microsoft.com/office/drawing/2014/main" id="{188314F3-5B1D-69C1-52E9-985F177F6AFB}"/>
              </a:ext>
            </a:extLst>
          </p:cNvPr>
          <p:cNvSpPr/>
          <p:nvPr/>
        </p:nvSpPr>
        <p:spPr>
          <a:xfrm>
            <a:off x="5412470" y="1102190"/>
            <a:ext cx="277439" cy="534838"/>
          </a:xfrm>
          <a:prstGeom prst="rect">
            <a:avLst/>
          </a:prstGeom>
          <a:solidFill>
            <a:srgbClr val="A3A9FF"/>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vert="eaVert" rtlCol="0" anchor="ctr"/>
          <a:lstStyle/>
          <a:p>
            <a:pPr algn="ctr"/>
            <a:r>
              <a:rPr kumimoji="1" lang="en-US" altLang="ja-JP" sz="800" b="1" dirty="0"/>
              <a:t>0.8%</a:t>
            </a:r>
          </a:p>
          <a:p>
            <a:pPr algn="ctr"/>
            <a:r>
              <a:rPr kumimoji="1" lang="ja-JP" altLang="en-US" sz="800" b="1" dirty="0"/>
              <a:t>たばこ税</a:t>
            </a:r>
          </a:p>
        </p:txBody>
      </p:sp>
      <p:sp>
        <p:nvSpPr>
          <p:cNvPr id="62" name="正方形/長方形 61">
            <a:extLst>
              <a:ext uri="{FF2B5EF4-FFF2-40B4-BE49-F238E27FC236}">
                <a16:creationId xmlns:a16="http://schemas.microsoft.com/office/drawing/2014/main" id="{D9AF1F86-3F54-8C0C-DCA7-1E9644904539}"/>
              </a:ext>
            </a:extLst>
          </p:cNvPr>
          <p:cNvSpPr/>
          <p:nvPr/>
        </p:nvSpPr>
        <p:spPr>
          <a:xfrm>
            <a:off x="5986726" y="1102190"/>
            <a:ext cx="394329" cy="534838"/>
          </a:xfrm>
          <a:prstGeom prst="rect">
            <a:avLst/>
          </a:prstGeom>
          <a:no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vert="eaVert" rtlCol="0" anchor="ctr"/>
          <a:lstStyle/>
          <a:p>
            <a:pPr algn="ctr"/>
            <a:r>
              <a:rPr kumimoji="1" lang="en-US" altLang="ja-JP" sz="800" b="1" dirty="0">
                <a:solidFill>
                  <a:schemeClr val="tx1"/>
                </a:solidFill>
              </a:rPr>
              <a:t>6.7%</a:t>
            </a:r>
          </a:p>
          <a:p>
            <a:pPr algn="ctr"/>
            <a:r>
              <a:rPr kumimoji="1" lang="ja-JP" altLang="en-US" sz="800" b="1" dirty="0">
                <a:solidFill>
                  <a:schemeClr val="tx1"/>
                </a:solidFill>
              </a:rPr>
              <a:t>税以外の収入</a:t>
            </a:r>
          </a:p>
        </p:txBody>
      </p:sp>
      <p:sp>
        <p:nvSpPr>
          <p:cNvPr id="63" name="正方形/長方形 62">
            <a:extLst>
              <a:ext uri="{FF2B5EF4-FFF2-40B4-BE49-F238E27FC236}">
                <a16:creationId xmlns:a16="http://schemas.microsoft.com/office/drawing/2014/main" id="{47F53C09-1917-4BAD-F7AF-9DB3AF3438B0}"/>
              </a:ext>
            </a:extLst>
          </p:cNvPr>
          <p:cNvSpPr/>
          <p:nvPr/>
        </p:nvSpPr>
        <p:spPr>
          <a:xfrm>
            <a:off x="6375423" y="1102190"/>
            <a:ext cx="2747228" cy="534838"/>
          </a:xfrm>
          <a:prstGeom prst="rect">
            <a:avLst/>
          </a:prstGeom>
          <a:solidFill>
            <a:schemeClr val="bg1"/>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1200" b="1" dirty="0">
                <a:solidFill>
                  <a:schemeClr val="tx1"/>
                </a:solidFill>
              </a:rPr>
              <a:t>借金（国債）</a:t>
            </a:r>
            <a:endParaRPr kumimoji="1" lang="en-US" altLang="ja-JP" sz="1200" b="1" dirty="0">
              <a:solidFill>
                <a:schemeClr val="tx1"/>
              </a:solidFill>
            </a:endParaRPr>
          </a:p>
          <a:p>
            <a:pPr algn="ctr"/>
            <a:r>
              <a:rPr kumimoji="1" lang="ja-JP" altLang="en-US" sz="800" b="1" dirty="0">
                <a:solidFill>
                  <a:schemeClr val="tx1"/>
                </a:solidFill>
              </a:rPr>
              <a:t>（</a:t>
            </a:r>
            <a:r>
              <a:rPr kumimoji="1" lang="en-US" altLang="ja-JP" sz="800" b="1" dirty="0">
                <a:solidFill>
                  <a:schemeClr val="tx1"/>
                </a:solidFill>
              </a:rPr>
              <a:t>31.5</a:t>
            </a:r>
            <a:r>
              <a:rPr kumimoji="1" lang="ja-JP" altLang="en-US" sz="800" b="1" dirty="0">
                <a:solidFill>
                  <a:schemeClr val="tx1"/>
                </a:solidFill>
              </a:rPr>
              <a:t>％）</a:t>
            </a:r>
          </a:p>
        </p:txBody>
      </p:sp>
      <p:sp>
        <p:nvSpPr>
          <p:cNvPr id="64" name="正方形/長方形 63">
            <a:extLst>
              <a:ext uri="{FF2B5EF4-FFF2-40B4-BE49-F238E27FC236}">
                <a16:creationId xmlns:a16="http://schemas.microsoft.com/office/drawing/2014/main" id="{4E9BD5EC-B876-45C0-5190-A57724CC595E}"/>
              </a:ext>
            </a:extLst>
          </p:cNvPr>
          <p:cNvSpPr/>
          <p:nvPr/>
        </p:nvSpPr>
        <p:spPr>
          <a:xfrm>
            <a:off x="2054067" y="1723082"/>
            <a:ext cx="661632" cy="534838"/>
          </a:xfrm>
          <a:prstGeom prst="rect">
            <a:avLst/>
          </a:prstGeom>
          <a:solidFill>
            <a:schemeClr val="bg2">
              <a:lumMod val="75000"/>
            </a:schemeClr>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1200" b="1" dirty="0"/>
              <a:t>事業税</a:t>
            </a:r>
            <a:endParaRPr kumimoji="1" lang="en-US" altLang="ja-JP" sz="1200" b="1" dirty="0"/>
          </a:p>
          <a:p>
            <a:pPr algn="ctr"/>
            <a:r>
              <a:rPr kumimoji="1" lang="ja-JP" altLang="en-US" sz="800" b="1" dirty="0"/>
              <a:t>（</a:t>
            </a:r>
            <a:r>
              <a:rPr kumimoji="1" lang="en-US" altLang="ja-JP" sz="800" b="1" dirty="0"/>
              <a:t>11.3%</a:t>
            </a:r>
            <a:r>
              <a:rPr kumimoji="1" lang="ja-JP" altLang="en-US" sz="800" b="1" dirty="0"/>
              <a:t>）</a:t>
            </a:r>
          </a:p>
        </p:txBody>
      </p:sp>
      <p:sp>
        <p:nvSpPr>
          <p:cNvPr id="65" name="正方形/長方形 64">
            <a:extLst>
              <a:ext uri="{FF2B5EF4-FFF2-40B4-BE49-F238E27FC236}">
                <a16:creationId xmlns:a16="http://schemas.microsoft.com/office/drawing/2014/main" id="{6CDB45B4-4619-8453-5567-1D3DCA158987}"/>
              </a:ext>
            </a:extLst>
          </p:cNvPr>
          <p:cNvSpPr/>
          <p:nvPr/>
        </p:nvSpPr>
        <p:spPr>
          <a:xfrm>
            <a:off x="2724458" y="1724618"/>
            <a:ext cx="661632" cy="534838"/>
          </a:xfrm>
          <a:prstGeom prst="rect">
            <a:avLst/>
          </a:prstGeom>
          <a:solidFill>
            <a:srgbClr val="FFC00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1000" b="1" dirty="0"/>
              <a:t>地方</a:t>
            </a:r>
            <a:endParaRPr kumimoji="1" lang="en-US" altLang="ja-JP" sz="1000" b="1" dirty="0"/>
          </a:p>
          <a:p>
            <a:pPr algn="ctr"/>
            <a:r>
              <a:rPr kumimoji="1" lang="ja-JP" altLang="en-US" sz="1000" b="1" dirty="0"/>
              <a:t>消費税</a:t>
            </a:r>
            <a:endParaRPr kumimoji="1" lang="en-US" altLang="ja-JP" sz="1000" b="1" dirty="0"/>
          </a:p>
          <a:p>
            <a:pPr algn="ctr"/>
            <a:r>
              <a:rPr kumimoji="1" lang="ja-JP" altLang="en-US" sz="800" b="1" dirty="0"/>
              <a:t>（</a:t>
            </a:r>
            <a:r>
              <a:rPr kumimoji="1" lang="en-US" altLang="ja-JP" sz="800" b="1" dirty="0"/>
              <a:t>7.7</a:t>
            </a:r>
            <a:r>
              <a:rPr kumimoji="1" lang="ja-JP" altLang="en-US" sz="800" b="1" dirty="0"/>
              <a:t>％）</a:t>
            </a:r>
          </a:p>
        </p:txBody>
      </p:sp>
      <p:sp>
        <p:nvSpPr>
          <p:cNvPr id="67" name="正方形/長方形 66">
            <a:extLst>
              <a:ext uri="{FF2B5EF4-FFF2-40B4-BE49-F238E27FC236}">
                <a16:creationId xmlns:a16="http://schemas.microsoft.com/office/drawing/2014/main" id="{53A5C6CA-8B65-5524-91C1-5CA07A133D70}"/>
              </a:ext>
            </a:extLst>
          </p:cNvPr>
          <p:cNvSpPr/>
          <p:nvPr/>
        </p:nvSpPr>
        <p:spPr>
          <a:xfrm>
            <a:off x="3393492" y="1723082"/>
            <a:ext cx="333171" cy="534838"/>
          </a:xfrm>
          <a:prstGeom prst="rect">
            <a:avLst/>
          </a:prstGeom>
          <a:solidFill>
            <a:srgbClr val="00B0F0"/>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vert="eaVert" rtlCol="0" anchor="ctr"/>
          <a:lstStyle/>
          <a:p>
            <a:pPr algn="ctr"/>
            <a:r>
              <a:rPr kumimoji="1" lang="en-US" altLang="ja-JP" sz="800" b="1" dirty="0"/>
              <a:t>4.3%</a:t>
            </a:r>
            <a:endParaRPr kumimoji="1" lang="ja-JP" altLang="en-US" sz="800" b="1" dirty="0"/>
          </a:p>
          <a:p>
            <a:pPr algn="ctr"/>
            <a:r>
              <a:rPr kumimoji="1" lang="ja-JP" altLang="en-US" sz="800" b="1" dirty="0"/>
              <a:t>自動車税</a:t>
            </a:r>
            <a:endParaRPr kumimoji="1" lang="en-US" altLang="ja-JP" sz="800" b="1" dirty="0"/>
          </a:p>
        </p:txBody>
      </p:sp>
      <p:sp>
        <p:nvSpPr>
          <p:cNvPr id="68" name="正方形/長方形 67">
            <a:extLst>
              <a:ext uri="{FF2B5EF4-FFF2-40B4-BE49-F238E27FC236}">
                <a16:creationId xmlns:a16="http://schemas.microsoft.com/office/drawing/2014/main" id="{CDC1991E-F2C0-1763-1A98-F5A3EABA44D5}"/>
              </a:ext>
            </a:extLst>
          </p:cNvPr>
          <p:cNvSpPr/>
          <p:nvPr/>
        </p:nvSpPr>
        <p:spPr>
          <a:xfrm>
            <a:off x="3724600" y="1723082"/>
            <a:ext cx="357021" cy="534838"/>
          </a:xfrm>
          <a:prstGeom prst="rect">
            <a:avLst/>
          </a:prstGeom>
          <a:solidFill>
            <a:srgbClr val="00B0F0"/>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vert="eaVert" rtlCol="0" anchor="ctr"/>
          <a:lstStyle/>
          <a:p>
            <a:pPr algn="ctr"/>
            <a:r>
              <a:rPr kumimoji="1" lang="en-US" altLang="ja-JP" sz="800" b="1" dirty="0"/>
              <a:t>2.8</a:t>
            </a:r>
            <a:r>
              <a:rPr kumimoji="1" lang="ja-JP" altLang="en-US" sz="800" b="1" dirty="0"/>
              <a:t>％</a:t>
            </a:r>
            <a:endParaRPr kumimoji="1" lang="en-US" altLang="ja-JP" sz="800" b="1" dirty="0"/>
          </a:p>
          <a:p>
            <a:pPr algn="ctr"/>
            <a:r>
              <a:rPr kumimoji="1" lang="ja-JP" altLang="en-US" sz="800" b="1" dirty="0"/>
              <a:t>軽油</a:t>
            </a:r>
            <a:endParaRPr kumimoji="1" lang="en-US" altLang="ja-JP" sz="800" b="1" dirty="0"/>
          </a:p>
          <a:p>
            <a:pPr algn="ctr"/>
            <a:r>
              <a:rPr kumimoji="1" lang="ja-JP" altLang="en-US" sz="800" b="1" dirty="0"/>
              <a:t>引取税</a:t>
            </a:r>
          </a:p>
        </p:txBody>
      </p:sp>
      <p:sp>
        <p:nvSpPr>
          <p:cNvPr id="69" name="正方形/長方形 68">
            <a:extLst>
              <a:ext uri="{FF2B5EF4-FFF2-40B4-BE49-F238E27FC236}">
                <a16:creationId xmlns:a16="http://schemas.microsoft.com/office/drawing/2014/main" id="{BEE67306-CA86-16F8-E6D0-D0628D1F25D8}"/>
              </a:ext>
            </a:extLst>
          </p:cNvPr>
          <p:cNvSpPr/>
          <p:nvPr/>
        </p:nvSpPr>
        <p:spPr>
          <a:xfrm>
            <a:off x="4081621" y="1725959"/>
            <a:ext cx="250054" cy="534838"/>
          </a:xfrm>
          <a:prstGeom prst="rect">
            <a:avLst/>
          </a:prstGeom>
          <a:solidFill>
            <a:schemeClr val="accent2">
              <a:lumMod val="75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vert="eaVert" rtlCol="0" anchor="ctr"/>
          <a:lstStyle/>
          <a:p>
            <a:pPr algn="ctr"/>
            <a:r>
              <a:rPr kumimoji="1" lang="en-US" altLang="ja-JP" sz="800" b="1" dirty="0"/>
              <a:t>1.4</a:t>
            </a:r>
            <a:r>
              <a:rPr kumimoji="1" lang="ja-JP" altLang="en-US" sz="800" b="1" dirty="0"/>
              <a:t>％</a:t>
            </a:r>
            <a:endParaRPr kumimoji="1" lang="en-US" altLang="ja-JP" sz="800" b="1" dirty="0"/>
          </a:p>
          <a:p>
            <a:pPr algn="ctr"/>
            <a:r>
              <a:rPr kumimoji="1" lang="ja-JP" altLang="en-US" sz="800" b="1" dirty="0"/>
              <a:t>その他</a:t>
            </a:r>
          </a:p>
        </p:txBody>
      </p:sp>
      <p:sp>
        <p:nvSpPr>
          <p:cNvPr id="70" name="正方形/長方形 69">
            <a:extLst>
              <a:ext uri="{FF2B5EF4-FFF2-40B4-BE49-F238E27FC236}">
                <a16:creationId xmlns:a16="http://schemas.microsoft.com/office/drawing/2014/main" id="{999B146F-BCB8-ADC0-ECC0-7D738CE55BC6}"/>
              </a:ext>
            </a:extLst>
          </p:cNvPr>
          <p:cNvSpPr/>
          <p:nvPr/>
        </p:nvSpPr>
        <p:spPr>
          <a:xfrm>
            <a:off x="4327271" y="1722939"/>
            <a:ext cx="1362638" cy="534838"/>
          </a:xfrm>
          <a:prstGeom prst="rect">
            <a:avLst/>
          </a:prstGeom>
          <a:no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1200" b="1" dirty="0">
                <a:solidFill>
                  <a:schemeClr val="tx1"/>
                </a:solidFill>
              </a:rPr>
              <a:t>税以外の収入</a:t>
            </a:r>
            <a:endParaRPr kumimoji="1" lang="en-US" altLang="ja-JP" sz="1200" b="1" dirty="0">
              <a:solidFill>
                <a:schemeClr val="tx1"/>
              </a:solidFill>
            </a:endParaRPr>
          </a:p>
          <a:p>
            <a:pPr algn="ctr"/>
            <a:r>
              <a:rPr kumimoji="1" lang="ja-JP" altLang="en-US" sz="800" b="1" dirty="0">
                <a:solidFill>
                  <a:schemeClr val="tx1"/>
                </a:solidFill>
              </a:rPr>
              <a:t>（</a:t>
            </a:r>
            <a:r>
              <a:rPr kumimoji="1" lang="en-US" altLang="ja-JP" sz="800" b="1" dirty="0">
                <a:solidFill>
                  <a:schemeClr val="tx1"/>
                </a:solidFill>
              </a:rPr>
              <a:t>24.2</a:t>
            </a:r>
            <a:r>
              <a:rPr kumimoji="1" lang="ja-JP" altLang="en-US" sz="800" b="1" dirty="0">
                <a:solidFill>
                  <a:schemeClr val="tx1"/>
                </a:solidFill>
              </a:rPr>
              <a:t>％）</a:t>
            </a:r>
          </a:p>
        </p:txBody>
      </p:sp>
      <p:sp>
        <p:nvSpPr>
          <p:cNvPr id="72" name="正方形/長方形 71">
            <a:extLst>
              <a:ext uri="{FF2B5EF4-FFF2-40B4-BE49-F238E27FC236}">
                <a16:creationId xmlns:a16="http://schemas.microsoft.com/office/drawing/2014/main" id="{2B58BE4F-02BD-9A73-829D-9743E01713E3}"/>
              </a:ext>
            </a:extLst>
          </p:cNvPr>
          <p:cNvSpPr/>
          <p:nvPr/>
        </p:nvSpPr>
        <p:spPr>
          <a:xfrm>
            <a:off x="8650027" y="1721283"/>
            <a:ext cx="464936" cy="534838"/>
          </a:xfrm>
          <a:prstGeom prst="rect">
            <a:avLst/>
          </a:prstGeom>
          <a:solidFill>
            <a:schemeClr val="bg1"/>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vert="eaVert" rtlCol="0" anchor="ctr"/>
          <a:lstStyle/>
          <a:p>
            <a:pPr algn="ctr"/>
            <a:r>
              <a:rPr kumimoji="1" lang="en-US" altLang="ja-JP" sz="800" b="1" dirty="0">
                <a:solidFill>
                  <a:schemeClr val="tx1"/>
                </a:solidFill>
              </a:rPr>
              <a:t>7.8</a:t>
            </a:r>
            <a:r>
              <a:rPr kumimoji="1" lang="ja-JP" altLang="en-US" sz="800" b="1" dirty="0">
                <a:solidFill>
                  <a:schemeClr val="tx1"/>
                </a:solidFill>
              </a:rPr>
              <a:t>％借金</a:t>
            </a:r>
            <a:endParaRPr kumimoji="1" lang="en-US" altLang="ja-JP" sz="800" b="1" dirty="0">
              <a:solidFill>
                <a:schemeClr val="tx1"/>
              </a:solidFill>
            </a:endParaRPr>
          </a:p>
          <a:p>
            <a:pPr algn="ctr"/>
            <a:r>
              <a:rPr kumimoji="1" lang="ja-JP" altLang="en-US" sz="800" b="1" dirty="0">
                <a:solidFill>
                  <a:schemeClr val="tx1"/>
                </a:solidFill>
              </a:rPr>
              <a:t>（県債）</a:t>
            </a:r>
          </a:p>
        </p:txBody>
      </p:sp>
      <p:sp>
        <p:nvSpPr>
          <p:cNvPr id="74" name="正方形/長方形 73">
            <a:extLst>
              <a:ext uri="{FF2B5EF4-FFF2-40B4-BE49-F238E27FC236}">
                <a16:creationId xmlns:a16="http://schemas.microsoft.com/office/drawing/2014/main" id="{F0321009-A7E1-A774-31CA-9199BE4E8F04}"/>
              </a:ext>
            </a:extLst>
          </p:cNvPr>
          <p:cNvSpPr/>
          <p:nvPr/>
        </p:nvSpPr>
        <p:spPr>
          <a:xfrm>
            <a:off x="5689909" y="1722417"/>
            <a:ext cx="2962660" cy="534838"/>
          </a:xfrm>
          <a:prstGeom prst="rect">
            <a:avLst/>
          </a:prstGeom>
          <a:no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1200" b="1" dirty="0">
                <a:solidFill>
                  <a:schemeClr val="tx1"/>
                </a:solidFill>
              </a:rPr>
              <a:t>国からの補助金等</a:t>
            </a:r>
            <a:endParaRPr kumimoji="1" lang="en-US" altLang="ja-JP" sz="1200" b="1" dirty="0">
              <a:solidFill>
                <a:schemeClr val="tx1"/>
              </a:solidFill>
            </a:endParaRPr>
          </a:p>
          <a:p>
            <a:pPr algn="ctr"/>
            <a:r>
              <a:rPr kumimoji="1" lang="ja-JP" altLang="en-US" sz="800" b="1" dirty="0">
                <a:solidFill>
                  <a:schemeClr val="tx1"/>
                </a:solidFill>
              </a:rPr>
              <a:t>（</a:t>
            </a:r>
            <a:r>
              <a:rPr kumimoji="1" lang="en-US" altLang="ja-JP" sz="800" b="1" dirty="0">
                <a:solidFill>
                  <a:schemeClr val="tx1"/>
                </a:solidFill>
              </a:rPr>
              <a:t>30.3</a:t>
            </a:r>
            <a:r>
              <a:rPr kumimoji="1" lang="ja-JP" altLang="en-US" sz="800" b="1" dirty="0">
                <a:solidFill>
                  <a:schemeClr val="tx1"/>
                </a:solidFill>
              </a:rPr>
              <a:t>％）</a:t>
            </a:r>
          </a:p>
        </p:txBody>
      </p:sp>
      <p:sp>
        <p:nvSpPr>
          <p:cNvPr id="75" name="正方形/長方形 74">
            <a:extLst>
              <a:ext uri="{FF2B5EF4-FFF2-40B4-BE49-F238E27FC236}">
                <a16:creationId xmlns:a16="http://schemas.microsoft.com/office/drawing/2014/main" id="{FEB93410-4AAB-89E7-CBAC-8D8F54CEDC20}"/>
              </a:ext>
            </a:extLst>
          </p:cNvPr>
          <p:cNvSpPr/>
          <p:nvPr/>
        </p:nvSpPr>
        <p:spPr>
          <a:xfrm>
            <a:off x="2825298" y="2365748"/>
            <a:ext cx="1253308" cy="534838"/>
          </a:xfrm>
          <a:prstGeom prst="rect">
            <a:avLst/>
          </a:prstGeom>
          <a:solidFill>
            <a:srgbClr val="B5DCFF"/>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1000" b="1" dirty="0"/>
              <a:t>固定資産税</a:t>
            </a:r>
            <a:endParaRPr kumimoji="1" lang="en-US" altLang="ja-JP" sz="1000" b="1" dirty="0"/>
          </a:p>
          <a:p>
            <a:pPr algn="ctr"/>
            <a:r>
              <a:rPr kumimoji="1" lang="ja-JP" altLang="en-US" sz="800" b="1" dirty="0"/>
              <a:t>（</a:t>
            </a:r>
            <a:r>
              <a:rPr kumimoji="1" lang="en-US" altLang="ja-JP" sz="800" b="1" dirty="0"/>
              <a:t>15.3</a:t>
            </a:r>
            <a:r>
              <a:rPr kumimoji="1" lang="ja-JP" altLang="en-US" sz="800" b="1" dirty="0"/>
              <a:t>％）</a:t>
            </a:r>
          </a:p>
        </p:txBody>
      </p:sp>
      <p:sp>
        <p:nvSpPr>
          <p:cNvPr id="76" name="正方形/長方形 75">
            <a:extLst>
              <a:ext uri="{FF2B5EF4-FFF2-40B4-BE49-F238E27FC236}">
                <a16:creationId xmlns:a16="http://schemas.microsoft.com/office/drawing/2014/main" id="{59171729-4105-FA28-B93A-E3A188D77F1E}"/>
              </a:ext>
            </a:extLst>
          </p:cNvPr>
          <p:cNvSpPr/>
          <p:nvPr/>
        </p:nvSpPr>
        <p:spPr>
          <a:xfrm>
            <a:off x="4078606" y="2362872"/>
            <a:ext cx="514139" cy="534838"/>
          </a:xfrm>
          <a:prstGeom prst="rect">
            <a:avLst/>
          </a:prstGeom>
          <a:solidFill>
            <a:srgbClr val="B5DCFF"/>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vert="eaVert" rtlCol="0" anchor="ctr"/>
          <a:lstStyle/>
          <a:p>
            <a:pPr algn="ctr"/>
            <a:r>
              <a:rPr kumimoji="1" lang="en-US" altLang="ja-JP" sz="800" b="1" dirty="0"/>
              <a:t>3</a:t>
            </a:r>
            <a:r>
              <a:rPr kumimoji="1" lang="ja-JP" altLang="en-US" sz="800" b="1" dirty="0"/>
              <a:t>％</a:t>
            </a:r>
            <a:endParaRPr kumimoji="1" lang="en-US" altLang="ja-JP" sz="800" b="1" dirty="0"/>
          </a:p>
          <a:p>
            <a:pPr algn="ctr"/>
            <a:r>
              <a:rPr kumimoji="1" lang="ja-JP" altLang="en-US" sz="800" b="1" dirty="0"/>
              <a:t>都市</a:t>
            </a:r>
            <a:endParaRPr kumimoji="1" lang="en-US" altLang="ja-JP" sz="800" b="1" dirty="0"/>
          </a:p>
          <a:p>
            <a:pPr algn="ctr"/>
            <a:r>
              <a:rPr kumimoji="1" lang="ja-JP" altLang="en-US" sz="800" b="1" dirty="0"/>
              <a:t>計画税</a:t>
            </a:r>
            <a:endParaRPr kumimoji="1" lang="en-US" altLang="ja-JP" sz="800" b="1" dirty="0"/>
          </a:p>
        </p:txBody>
      </p:sp>
      <p:sp>
        <p:nvSpPr>
          <p:cNvPr id="81" name="正方形/長方形 80">
            <a:extLst>
              <a:ext uri="{FF2B5EF4-FFF2-40B4-BE49-F238E27FC236}">
                <a16:creationId xmlns:a16="http://schemas.microsoft.com/office/drawing/2014/main" id="{2EB2DD61-47BF-BDA4-4118-6E7B26523414}"/>
              </a:ext>
            </a:extLst>
          </p:cNvPr>
          <p:cNvSpPr/>
          <p:nvPr/>
        </p:nvSpPr>
        <p:spPr>
          <a:xfrm>
            <a:off x="4588476" y="2362872"/>
            <a:ext cx="337576" cy="534838"/>
          </a:xfrm>
          <a:prstGeom prst="rect">
            <a:avLst/>
          </a:prstGeom>
          <a:solidFill>
            <a:srgbClr val="C55A11"/>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vert="eaVert" rtlCol="0" anchor="ctr"/>
          <a:lstStyle/>
          <a:p>
            <a:pPr algn="ctr"/>
            <a:r>
              <a:rPr kumimoji="1" lang="en-US" altLang="ja-JP" sz="800" b="1" dirty="0"/>
              <a:t>3</a:t>
            </a:r>
            <a:r>
              <a:rPr kumimoji="1" lang="ja-JP" altLang="en-US" sz="800" b="1" dirty="0"/>
              <a:t>％</a:t>
            </a:r>
            <a:endParaRPr kumimoji="1" lang="en-US" altLang="ja-JP" sz="800" b="1" dirty="0"/>
          </a:p>
          <a:p>
            <a:pPr algn="ctr"/>
            <a:r>
              <a:rPr kumimoji="1" lang="ja-JP" altLang="en-US" sz="800" b="1" dirty="0"/>
              <a:t>その他</a:t>
            </a:r>
          </a:p>
        </p:txBody>
      </p:sp>
      <p:sp>
        <p:nvSpPr>
          <p:cNvPr id="86" name="正方形/長方形 85">
            <a:extLst>
              <a:ext uri="{FF2B5EF4-FFF2-40B4-BE49-F238E27FC236}">
                <a16:creationId xmlns:a16="http://schemas.microsoft.com/office/drawing/2014/main" id="{8CA5EB0E-9E01-0E95-5E4B-C73A5E293595}"/>
              </a:ext>
            </a:extLst>
          </p:cNvPr>
          <p:cNvSpPr/>
          <p:nvPr/>
        </p:nvSpPr>
        <p:spPr>
          <a:xfrm>
            <a:off x="4926051" y="2365757"/>
            <a:ext cx="4188911" cy="534838"/>
          </a:xfrm>
          <a:prstGeom prst="rect">
            <a:avLst/>
          </a:prstGeom>
          <a:no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vert="horz" rtlCol="0" anchor="ctr"/>
          <a:lstStyle/>
          <a:p>
            <a:pPr algn="ctr"/>
            <a:r>
              <a:rPr kumimoji="1" lang="ja-JP" altLang="en-US" sz="1000" b="1" dirty="0">
                <a:solidFill>
                  <a:schemeClr val="tx1"/>
                </a:solidFill>
              </a:rPr>
              <a:t>税以外の収入</a:t>
            </a:r>
            <a:endParaRPr kumimoji="1" lang="en-US" altLang="ja-JP" sz="1000" b="1" dirty="0">
              <a:solidFill>
                <a:schemeClr val="tx1"/>
              </a:solidFill>
            </a:endParaRPr>
          </a:p>
          <a:p>
            <a:pPr algn="ctr"/>
            <a:r>
              <a:rPr kumimoji="1" lang="ja-JP" altLang="en-US" sz="1000" b="1" dirty="0">
                <a:solidFill>
                  <a:schemeClr val="tx1"/>
                </a:solidFill>
              </a:rPr>
              <a:t>（</a:t>
            </a:r>
            <a:r>
              <a:rPr kumimoji="1" lang="en-US" altLang="ja-JP" sz="1000" b="1" dirty="0">
                <a:solidFill>
                  <a:schemeClr val="tx1"/>
                </a:solidFill>
              </a:rPr>
              <a:t>60</a:t>
            </a:r>
            <a:r>
              <a:rPr kumimoji="1" lang="ja-JP" altLang="en-US" sz="1000" b="1" dirty="0">
                <a:solidFill>
                  <a:schemeClr val="tx1"/>
                </a:solidFill>
              </a:rPr>
              <a:t>％）</a:t>
            </a:r>
          </a:p>
        </p:txBody>
      </p:sp>
      <p:sp>
        <p:nvSpPr>
          <p:cNvPr id="66" name="正方形/長方形 65">
            <a:extLst>
              <a:ext uri="{FF2B5EF4-FFF2-40B4-BE49-F238E27FC236}">
                <a16:creationId xmlns:a16="http://schemas.microsoft.com/office/drawing/2014/main" id="{009C80E2-1860-4861-1A1F-512FA8175204}"/>
              </a:ext>
            </a:extLst>
          </p:cNvPr>
          <p:cNvSpPr/>
          <p:nvPr/>
        </p:nvSpPr>
        <p:spPr>
          <a:xfrm>
            <a:off x="5703487" y="1100199"/>
            <a:ext cx="278924" cy="534838"/>
          </a:xfrm>
          <a:prstGeom prst="rect">
            <a:avLst/>
          </a:prstGeom>
          <a:solidFill>
            <a:srgbClr val="C55A11"/>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vert="eaVert" rtlCol="0" anchor="ctr"/>
          <a:lstStyle/>
          <a:p>
            <a:pPr algn="ctr"/>
            <a:r>
              <a:rPr kumimoji="1" lang="en-US" altLang="ja-JP" sz="800" b="1" dirty="0">
                <a:solidFill>
                  <a:schemeClr val="bg1"/>
                </a:solidFill>
              </a:rPr>
              <a:t>3</a:t>
            </a:r>
            <a:r>
              <a:rPr kumimoji="1" lang="ja-JP" altLang="en-US" sz="800" b="1" dirty="0">
                <a:solidFill>
                  <a:schemeClr val="bg1"/>
                </a:solidFill>
              </a:rPr>
              <a:t>％</a:t>
            </a:r>
            <a:endParaRPr kumimoji="1" lang="en-US" altLang="ja-JP" sz="800" b="1" dirty="0">
              <a:solidFill>
                <a:schemeClr val="bg1"/>
              </a:solidFill>
            </a:endParaRPr>
          </a:p>
          <a:p>
            <a:pPr algn="ctr"/>
            <a:r>
              <a:rPr kumimoji="1" lang="ja-JP" altLang="en-US" sz="800" b="1" dirty="0">
                <a:solidFill>
                  <a:schemeClr val="bg1"/>
                </a:solidFill>
              </a:rPr>
              <a:t>その他</a:t>
            </a:r>
          </a:p>
        </p:txBody>
      </p:sp>
      <p:sp>
        <p:nvSpPr>
          <p:cNvPr id="83" name="正方形/長方形 82">
            <a:extLst>
              <a:ext uri="{FF2B5EF4-FFF2-40B4-BE49-F238E27FC236}">
                <a16:creationId xmlns:a16="http://schemas.microsoft.com/office/drawing/2014/main" id="{EDB8224E-B639-2CC1-554A-6494C89DCDB1}"/>
              </a:ext>
            </a:extLst>
          </p:cNvPr>
          <p:cNvSpPr/>
          <p:nvPr/>
        </p:nvSpPr>
        <p:spPr>
          <a:xfrm rot="20591352">
            <a:off x="1977414" y="3872566"/>
            <a:ext cx="6680129" cy="1200329"/>
          </a:xfrm>
          <a:prstGeom prst="rect">
            <a:avLst/>
          </a:prstGeom>
          <a:noFill/>
        </p:spPr>
        <p:txBody>
          <a:bodyPr wrap="square" lIns="91440" tIns="45720" rIns="91440" bIns="45720">
            <a:spAutoFit/>
          </a:bodyPr>
          <a:lstStyle/>
          <a:p>
            <a:pPr algn="ctr"/>
            <a:r>
              <a:rPr lang="ja-JP" altLang="en-US" sz="7200" b="1" dirty="0">
                <a:ln w="22225">
                  <a:solidFill>
                    <a:schemeClr val="bg1"/>
                  </a:solidFill>
                  <a:prstDash val="solid"/>
                </a:ln>
                <a:solidFill>
                  <a:srgbClr val="FF0000"/>
                </a:solidFill>
              </a:rPr>
              <a:t>サンプル</a:t>
            </a:r>
            <a:r>
              <a:rPr lang="ja-JP" altLang="en-US" sz="7200" b="1" cap="none" spc="0" dirty="0">
                <a:ln w="22225">
                  <a:solidFill>
                    <a:schemeClr val="bg1"/>
                  </a:solidFill>
                  <a:prstDash val="solid"/>
                </a:ln>
                <a:solidFill>
                  <a:srgbClr val="FF0000"/>
                </a:solidFill>
                <a:effectLst/>
              </a:rPr>
              <a:t>見本</a:t>
            </a:r>
          </a:p>
        </p:txBody>
      </p:sp>
    </p:spTree>
    <p:extLst>
      <p:ext uri="{BB962C8B-B14F-4D97-AF65-F5344CB8AC3E}">
        <p14:creationId xmlns:p14="http://schemas.microsoft.com/office/powerpoint/2010/main" val="3137077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四角形: 角を丸くする 47">
            <a:extLst>
              <a:ext uri="{FF2B5EF4-FFF2-40B4-BE49-F238E27FC236}">
                <a16:creationId xmlns:a16="http://schemas.microsoft.com/office/drawing/2014/main" id="{9ABA67DE-C235-4B87-BD4D-F718635AC7E3}"/>
              </a:ext>
            </a:extLst>
          </p:cNvPr>
          <p:cNvSpPr/>
          <p:nvPr/>
        </p:nvSpPr>
        <p:spPr>
          <a:xfrm>
            <a:off x="415159" y="254383"/>
            <a:ext cx="9091447" cy="5973091"/>
          </a:xfrm>
          <a:prstGeom prst="roundRect">
            <a:avLst>
              <a:gd name="adj" fmla="val 1398"/>
            </a:avLst>
          </a:prstGeom>
          <a:solidFill>
            <a:schemeClr val="bg1"/>
          </a:solidFill>
          <a:ln w="38100">
            <a:solidFill>
              <a:srgbClr val="0033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p>
        </p:txBody>
      </p:sp>
      <p:sp>
        <p:nvSpPr>
          <p:cNvPr id="49" name="四角形: 角を丸くする 48">
            <a:extLst>
              <a:ext uri="{FF2B5EF4-FFF2-40B4-BE49-F238E27FC236}">
                <a16:creationId xmlns:a16="http://schemas.microsoft.com/office/drawing/2014/main" id="{31E833CE-A234-4048-9D9D-C4AA1C2624E5}"/>
              </a:ext>
            </a:extLst>
          </p:cNvPr>
          <p:cNvSpPr/>
          <p:nvPr/>
        </p:nvSpPr>
        <p:spPr>
          <a:xfrm>
            <a:off x="414997" y="251430"/>
            <a:ext cx="9091609" cy="773909"/>
          </a:xfrm>
          <a:custGeom>
            <a:avLst/>
            <a:gdLst>
              <a:gd name="connsiteX0" fmla="*/ 0 w 9091447"/>
              <a:gd name="connsiteY0" fmla="*/ 81009 h 5794644"/>
              <a:gd name="connsiteX1" fmla="*/ 81009 w 9091447"/>
              <a:gd name="connsiteY1" fmla="*/ 0 h 5794644"/>
              <a:gd name="connsiteX2" fmla="*/ 9010438 w 9091447"/>
              <a:gd name="connsiteY2" fmla="*/ 0 h 5794644"/>
              <a:gd name="connsiteX3" fmla="*/ 9091447 w 9091447"/>
              <a:gd name="connsiteY3" fmla="*/ 81009 h 5794644"/>
              <a:gd name="connsiteX4" fmla="*/ 9091447 w 9091447"/>
              <a:gd name="connsiteY4" fmla="*/ 5713635 h 5794644"/>
              <a:gd name="connsiteX5" fmla="*/ 9010438 w 9091447"/>
              <a:gd name="connsiteY5" fmla="*/ 5794644 h 5794644"/>
              <a:gd name="connsiteX6" fmla="*/ 81009 w 9091447"/>
              <a:gd name="connsiteY6" fmla="*/ 5794644 h 5794644"/>
              <a:gd name="connsiteX7" fmla="*/ 0 w 9091447"/>
              <a:gd name="connsiteY7" fmla="*/ 5713635 h 5794644"/>
              <a:gd name="connsiteX8" fmla="*/ 0 w 9091447"/>
              <a:gd name="connsiteY8" fmla="*/ 81009 h 5794644"/>
              <a:gd name="connsiteX0" fmla="*/ 0 w 9091447"/>
              <a:gd name="connsiteY0" fmla="*/ 81009 h 5794644"/>
              <a:gd name="connsiteX1" fmla="*/ 81009 w 9091447"/>
              <a:gd name="connsiteY1" fmla="*/ 0 h 5794644"/>
              <a:gd name="connsiteX2" fmla="*/ 9010438 w 9091447"/>
              <a:gd name="connsiteY2" fmla="*/ 0 h 5794644"/>
              <a:gd name="connsiteX3" fmla="*/ 9091447 w 9091447"/>
              <a:gd name="connsiteY3" fmla="*/ 81009 h 5794644"/>
              <a:gd name="connsiteX4" fmla="*/ 9082688 w 9091447"/>
              <a:gd name="connsiteY4" fmla="*/ 765443 h 5794644"/>
              <a:gd name="connsiteX5" fmla="*/ 9091447 w 9091447"/>
              <a:gd name="connsiteY5" fmla="*/ 5713635 h 5794644"/>
              <a:gd name="connsiteX6" fmla="*/ 9010438 w 9091447"/>
              <a:gd name="connsiteY6" fmla="*/ 5794644 h 5794644"/>
              <a:gd name="connsiteX7" fmla="*/ 81009 w 9091447"/>
              <a:gd name="connsiteY7" fmla="*/ 5794644 h 5794644"/>
              <a:gd name="connsiteX8" fmla="*/ 0 w 9091447"/>
              <a:gd name="connsiteY8" fmla="*/ 5713635 h 5794644"/>
              <a:gd name="connsiteX9" fmla="*/ 0 w 9091447"/>
              <a:gd name="connsiteY9" fmla="*/ 81009 h 5794644"/>
              <a:gd name="connsiteX0" fmla="*/ 13328 w 9104775"/>
              <a:gd name="connsiteY0" fmla="*/ 81009 h 5794644"/>
              <a:gd name="connsiteX1" fmla="*/ 94337 w 9104775"/>
              <a:gd name="connsiteY1" fmla="*/ 0 h 5794644"/>
              <a:gd name="connsiteX2" fmla="*/ 9023766 w 9104775"/>
              <a:gd name="connsiteY2" fmla="*/ 0 h 5794644"/>
              <a:gd name="connsiteX3" fmla="*/ 9104775 w 9104775"/>
              <a:gd name="connsiteY3" fmla="*/ 81009 h 5794644"/>
              <a:gd name="connsiteX4" fmla="*/ 9096016 w 9104775"/>
              <a:gd name="connsiteY4" fmla="*/ 765443 h 5794644"/>
              <a:gd name="connsiteX5" fmla="*/ 9104775 w 9104775"/>
              <a:gd name="connsiteY5" fmla="*/ 5713635 h 5794644"/>
              <a:gd name="connsiteX6" fmla="*/ 9023766 w 9104775"/>
              <a:gd name="connsiteY6" fmla="*/ 5794644 h 5794644"/>
              <a:gd name="connsiteX7" fmla="*/ 94337 w 9104775"/>
              <a:gd name="connsiteY7" fmla="*/ 5794644 h 5794644"/>
              <a:gd name="connsiteX8" fmla="*/ 13328 w 9104775"/>
              <a:gd name="connsiteY8" fmla="*/ 5713635 h 5794644"/>
              <a:gd name="connsiteX9" fmla="*/ 0 w 9104775"/>
              <a:gd name="connsiteY9" fmla="*/ 778143 h 5794644"/>
              <a:gd name="connsiteX10" fmla="*/ 13328 w 9104775"/>
              <a:gd name="connsiteY10" fmla="*/ 81009 h 5794644"/>
              <a:gd name="connsiteX0" fmla="*/ 609598 w 9701045"/>
              <a:gd name="connsiteY0" fmla="*/ 81009 h 5794644"/>
              <a:gd name="connsiteX1" fmla="*/ 690607 w 9701045"/>
              <a:gd name="connsiteY1" fmla="*/ 0 h 5794644"/>
              <a:gd name="connsiteX2" fmla="*/ 9620036 w 9701045"/>
              <a:gd name="connsiteY2" fmla="*/ 0 h 5794644"/>
              <a:gd name="connsiteX3" fmla="*/ 9701045 w 9701045"/>
              <a:gd name="connsiteY3" fmla="*/ 81009 h 5794644"/>
              <a:gd name="connsiteX4" fmla="*/ 9692286 w 9701045"/>
              <a:gd name="connsiteY4" fmla="*/ 765443 h 5794644"/>
              <a:gd name="connsiteX5" fmla="*/ 9701045 w 9701045"/>
              <a:gd name="connsiteY5" fmla="*/ 5713635 h 5794644"/>
              <a:gd name="connsiteX6" fmla="*/ 9620036 w 9701045"/>
              <a:gd name="connsiteY6" fmla="*/ 5794644 h 5794644"/>
              <a:gd name="connsiteX7" fmla="*/ 690607 w 9701045"/>
              <a:gd name="connsiteY7" fmla="*/ 5794644 h 5794644"/>
              <a:gd name="connsiteX8" fmla="*/ 596270 w 9701045"/>
              <a:gd name="connsiteY8" fmla="*/ 778143 h 5794644"/>
              <a:gd name="connsiteX9" fmla="*/ 609598 w 9701045"/>
              <a:gd name="connsiteY9" fmla="*/ 81009 h 5794644"/>
              <a:gd name="connsiteX0" fmla="*/ 13328 w 9104775"/>
              <a:gd name="connsiteY0" fmla="*/ 81009 h 5794644"/>
              <a:gd name="connsiteX1" fmla="*/ 94337 w 9104775"/>
              <a:gd name="connsiteY1" fmla="*/ 0 h 5794644"/>
              <a:gd name="connsiteX2" fmla="*/ 9023766 w 9104775"/>
              <a:gd name="connsiteY2" fmla="*/ 0 h 5794644"/>
              <a:gd name="connsiteX3" fmla="*/ 9104775 w 9104775"/>
              <a:gd name="connsiteY3" fmla="*/ 81009 h 5794644"/>
              <a:gd name="connsiteX4" fmla="*/ 9096016 w 9104775"/>
              <a:gd name="connsiteY4" fmla="*/ 765443 h 5794644"/>
              <a:gd name="connsiteX5" fmla="*/ 9104775 w 9104775"/>
              <a:gd name="connsiteY5" fmla="*/ 5713635 h 5794644"/>
              <a:gd name="connsiteX6" fmla="*/ 9023766 w 9104775"/>
              <a:gd name="connsiteY6" fmla="*/ 5794644 h 5794644"/>
              <a:gd name="connsiteX7" fmla="*/ 0 w 9104775"/>
              <a:gd name="connsiteY7" fmla="*/ 778143 h 5794644"/>
              <a:gd name="connsiteX8" fmla="*/ 13328 w 9104775"/>
              <a:gd name="connsiteY8" fmla="*/ 81009 h 5794644"/>
              <a:gd name="connsiteX0" fmla="*/ 13328 w 9104775"/>
              <a:gd name="connsiteY0" fmla="*/ 81009 h 5713635"/>
              <a:gd name="connsiteX1" fmla="*/ 94337 w 9104775"/>
              <a:gd name="connsiteY1" fmla="*/ 0 h 5713635"/>
              <a:gd name="connsiteX2" fmla="*/ 9023766 w 9104775"/>
              <a:gd name="connsiteY2" fmla="*/ 0 h 5713635"/>
              <a:gd name="connsiteX3" fmla="*/ 9104775 w 9104775"/>
              <a:gd name="connsiteY3" fmla="*/ 81009 h 5713635"/>
              <a:gd name="connsiteX4" fmla="*/ 9096016 w 9104775"/>
              <a:gd name="connsiteY4" fmla="*/ 765443 h 5713635"/>
              <a:gd name="connsiteX5" fmla="*/ 9104775 w 9104775"/>
              <a:gd name="connsiteY5" fmla="*/ 5713635 h 5713635"/>
              <a:gd name="connsiteX6" fmla="*/ 0 w 9104775"/>
              <a:gd name="connsiteY6" fmla="*/ 778143 h 5713635"/>
              <a:gd name="connsiteX7" fmla="*/ 13328 w 9104775"/>
              <a:gd name="connsiteY7" fmla="*/ 81009 h 5713635"/>
              <a:gd name="connsiteX0" fmla="*/ 13328 w 9104775"/>
              <a:gd name="connsiteY0" fmla="*/ 81009 h 858361"/>
              <a:gd name="connsiteX1" fmla="*/ 94337 w 9104775"/>
              <a:gd name="connsiteY1" fmla="*/ 0 h 858361"/>
              <a:gd name="connsiteX2" fmla="*/ 9023766 w 9104775"/>
              <a:gd name="connsiteY2" fmla="*/ 0 h 858361"/>
              <a:gd name="connsiteX3" fmla="*/ 9104775 w 9104775"/>
              <a:gd name="connsiteY3" fmla="*/ 81009 h 858361"/>
              <a:gd name="connsiteX4" fmla="*/ 9096016 w 9104775"/>
              <a:gd name="connsiteY4" fmla="*/ 765443 h 858361"/>
              <a:gd name="connsiteX5" fmla="*/ 0 w 9104775"/>
              <a:gd name="connsiteY5" fmla="*/ 778143 h 858361"/>
              <a:gd name="connsiteX6" fmla="*/ 13328 w 9104775"/>
              <a:gd name="connsiteY6" fmla="*/ 81009 h 858361"/>
              <a:gd name="connsiteX0" fmla="*/ 13328 w 9104775"/>
              <a:gd name="connsiteY0" fmla="*/ 81009 h 817514"/>
              <a:gd name="connsiteX1" fmla="*/ 94337 w 9104775"/>
              <a:gd name="connsiteY1" fmla="*/ 0 h 817514"/>
              <a:gd name="connsiteX2" fmla="*/ 9023766 w 9104775"/>
              <a:gd name="connsiteY2" fmla="*/ 0 h 817514"/>
              <a:gd name="connsiteX3" fmla="*/ 9104775 w 9104775"/>
              <a:gd name="connsiteY3" fmla="*/ 81009 h 817514"/>
              <a:gd name="connsiteX4" fmla="*/ 9096016 w 9104775"/>
              <a:gd name="connsiteY4" fmla="*/ 765443 h 817514"/>
              <a:gd name="connsiteX5" fmla="*/ 0 w 9104775"/>
              <a:gd name="connsiteY5" fmla="*/ 778143 h 817514"/>
              <a:gd name="connsiteX6" fmla="*/ 13328 w 9104775"/>
              <a:gd name="connsiteY6" fmla="*/ 81009 h 817514"/>
              <a:gd name="connsiteX0" fmla="*/ 13328 w 9104775"/>
              <a:gd name="connsiteY0" fmla="*/ 81009 h 778143"/>
              <a:gd name="connsiteX1" fmla="*/ 94337 w 9104775"/>
              <a:gd name="connsiteY1" fmla="*/ 0 h 778143"/>
              <a:gd name="connsiteX2" fmla="*/ 9023766 w 9104775"/>
              <a:gd name="connsiteY2" fmla="*/ 0 h 778143"/>
              <a:gd name="connsiteX3" fmla="*/ 9104775 w 9104775"/>
              <a:gd name="connsiteY3" fmla="*/ 81009 h 778143"/>
              <a:gd name="connsiteX4" fmla="*/ 9096016 w 9104775"/>
              <a:gd name="connsiteY4" fmla="*/ 765443 h 778143"/>
              <a:gd name="connsiteX5" fmla="*/ 0 w 9104775"/>
              <a:gd name="connsiteY5" fmla="*/ 778143 h 778143"/>
              <a:gd name="connsiteX6" fmla="*/ 13328 w 9104775"/>
              <a:gd name="connsiteY6" fmla="*/ 81009 h 778143"/>
              <a:gd name="connsiteX0" fmla="*/ 2744 w 9094191"/>
              <a:gd name="connsiteY0" fmla="*/ 81009 h 776026"/>
              <a:gd name="connsiteX1" fmla="*/ 83753 w 9094191"/>
              <a:gd name="connsiteY1" fmla="*/ 0 h 776026"/>
              <a:gd name="connsiteX2" fmla="*/ 9013182 w 9094191"/>
              <a:gd name="connsiteY2" fmla="*/ 0 h 776026"/>
              <a:gd name="connsiteX3" fmla="*/ 9094191 w 9094191"/>
              <a:gd name="connsiteY3" fmla="*/ 81009 h 776026"/>
              <a:gd name="connsiteX4" fmla="*/ 9085432 w 9094191"/>
              <a:gd name="connsiteY4" fmla="*/ 765443 h 776026"/>
              <a:gd name="connsiteX5" fmla="*/ 0 w 9094191"/>
              <a:gd name="connsiteY5" fmla="*/ 776026 h 776026"/>
              <a:gd name="connsiteX6" fmla="*/ 2744 w 9094191"/>
              <a:gd name="connsiteY6" fmla="*/ 81009 h 776026"/>
              <a:gd name="connsiteX0" fmla="*/ 162 w 9091609"/>
              <a:gd name="connsiteY0" fmla="*/ 81009 h 773909"/>
              <a:gd name="connsiteX1" fmla="*/ 81171 w 9091609"/>
              <a:gd name="connsiteY1" fmla="*/ 0 h 773909"/>
              <a:gd name="connsiteX2" fmla="*/ 9010600 w 9091609"/>
              <a:gd name="connsiteY2" fmla="*/ 0 h 773909"/>
              <a:gd name="connsiteX3" fmla="*/ 9091609 w 9091609"/>
              <a:gd name="connsiteY3" fmla="*/ 81009 h 773909"/>
              <a:gd name="connsiteX4" fmla="*/ 9082850 w 9091609"/>
              <a:gd name="connsiteY4" fmla="*/ 765443 h 773909"/>
              <a:gd name="connsiteX5" fmla="*/ 1652 w 9091609"/>
              <a:gd name="connsiteY5" fmla="*/ 773909 h 773909"/>
              <a:gd name="connsiteX6" fmla="*/ 162 w 9091609"/>
              <a:gd name="connsiteY6" fmla="*/ 81009 h 77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91609" h="773909">
                <a:moveTo>
                  <a:pt x="162" y="81009"/>
                </a:moveTo>
                <a:cubicBezTo>
                  <a:pt x="162" y="36269"/>
                  <a:pt x="36431" y="0"/>
                  <a:pt x="81171" y="0"/>
                </a:cubicBezTo>
                <a:lnTo>
                  <a:pt x="9010600" y="0"/>
                </a:lnTo>
                <a:cubicBezTo>
                  <a:pt x="9055340" y="0"/>
                  <a:pt x="9091609" y="36269"/>
                  <a:pt x="9091609" y="81009"/>
                </a:cubicBezTo>
                <a:lnTo>
                  <a:pt x="9082850" y="765443"/>
                </a:lnTo>
                <a:lnTo>
                  <a:pt x="1652" y="773909"/>
                </a:lnTo>
                <a:cubicBezTo>
                  <a:pt x="2567" y="542237"/>
                  <a:pt x="-753" y="312681"/>
                  <a:pt x="162" y="81009"/>
                </a:cubicBezTo>
                <a:close/>
              </a:path>
            </a:pathLst>
          </a:custGeom>
          <a:solidFill>
            <a:srgbClr val="036EB8"/>
          </a:solidFill>
          <a:ln w="38100">
            <a:solidFill>
              <a:srgbClr val="0033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500" b="1" dirty="0">
                <a:solidFill>
                  <a:schemeClr val="bg1"/>
                </a:solidFill>
                <a:latin typeface="HGMaruGothicMPRO" panose="020F0600000000000000" pitchFamily="34" charset="-128"/>
                <a:ea typeface="HGMaruGothicMPRO" panose="020F0600000000000000" pitchFamily="34" charset="-128"/>
              </a:rPr>
              <a:t>調査結果③  国や都道府県、市区町村の税金チェックシート</a:t>
            </a:r>
          </a:p>
        </p:txBody>
      </p:sp>
      <p:sp>
        <p:nvSpPr>
          <p:cNvPr id="33" name="テキスト ボックス 32">
            <a:extLst>
              <a:ext uri="{FF2B5EF4-FFF2-40B4-BE49-F238E27FC236}">
                <a16:creationId xmlns:a16="http://schemas.microsoft.com/office/drawing/2014/main" id="{1246B8E3-B81B-854B-BFC2-CBAA3C3CF1ED}"/>
              </a:ext>
            </a:extLst>
          </p:cNvPr>
          <p:cNvSpPr txBox="1"/>
          <p:nvPr/>
        </p:nvSpPr>
        <p:spPr>
          <a:xfrm>
            <a:off x="574431" y="3064315"/>
            <a:ext cx="461665" cy="895428"/>
          </a:xfrm>
          <a:prstGeom prst="rect">
            <a:avLst/>
          </a:prstGeom>
          <a:noFill/>
        </p:spPr>
        <p:txBody>
          <a:bodyPr vert="eaVert" wrap="square" rtlCol="0">
            <a:spAutoFit/>
          </a:bodyPr>
          <a:lstStyle/>
          <a:p>
            <a:r>
              <a:rPr kumimoji="1" lang="ja-JP" altLang="en-US" b="1">
                <a:solidFill>
                  <a:schemeClr val="bg1"/>
                </a:solidFill>
                <a:latin typeface="HGMaruGothicMPRO" panose="020F0600000000000000" pitchFamily="34" charset="-128"/>
                <a:ea typeface="HGMaruGothicMPRO" panose="020F0600000000000000" pitchFamily="34" charset="-128"/>
              </a:rPr>
              <a:t>調べ方</a:t>
            </a:r>
          </a:p>
        </p:txBody>
      </p:sp>
      <p:sp>
        <p:nvSpPr>
          <p:cNvPr id="35" name="テキスト ボックス 34">
            <a:extLst>
              <a:ext uri="{FF2B5EF4-FFF2-40B4-BE49-F238E27FC236}">
                <a16:creationId xmlns:a16="http://schemas.microsoft.com/office/drawing/2014/main" id="{CFBF7B41-8474-C24F-8842-195064D8D185}"/>
              </a:ext>
            </a:extLst>
          </p:cNvPr>
          <p:cNvSpPr txBox="1"/>
          <p:nvPr/>
        </p:nvSpPr>
        <p:spPr>
          <a:xfrm>
            <a:off x="574411" y="4816714"/>
            <a:ext cx="461665" cy="895428"/>
          </a:xfrm>
          <a:prstGeom prst="rect">
            <a:avLst/>
          </a:prstGeom>
          <a:noFill/>
        </p:spPr>
        <p:txBody>
          <a:bodyPr vert="eaVert" wrap="square" rtlCol="0">
            <a:spAutoFit/>
          </a:bodyPr>
          <a:lstStyle/>
          <a:p>
            <a:r>
              <a:rPr kumimoji="1" lang="ja-JP" altLang="en-US" b="1">
                <a:solidFill>
                  <a:schemeClr val="bg1"/>
                </a:solidFill>
                <a:latin typeface="HGMaruGothicMPRO" panose="020F0600000000000000" pitchFamily="34" charset="-128"/>
                <a:ea typeface="HGMaruGothicMPRO" panose="020F0600000000000000" pitchFamily="34" charset="-128"/>
              </a:rPr>
              <a:t>調べ方</a:t>
            </a:r>
          </a:p>
        </p:txBody>
      </p:sp>
      <p:sp>
        <p:nvSpPr>
          <p:cNvPr id="46" name="角丸四角形 19">
            <a:extLst>
              <a:ext uri="{FF2B5EF4-FFF2-40B4-BE49-F238E27FC236}">
                <a16:creationId xmlns:a16="http://schemas.microsoft.com/office/drawing/2014/main" id="{7B2D70EC-71FC-4FB0-857D-4C9AD02F09D0}"/>
              </a:ext>
            </a:extLst>
          </p:cNvPr>
          <p:cNvSpPr/>
          <p:nvPr/>
        </p:nvSpPr>
        <p:spPr>
          <a:xfrm rot="16200000">
            <a:off x="8337332" y="5233602"/>
            <a:ext cx="441433" cy="2695906"/>
          </a:xfrm>
          <a:prstGeom prst="round2SameRect">
            <a:avLst>
              <a:gd name="adj1" fmla="val 3097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47" name="テキスト ボックス 46">
            <a:extLst>
              <a:ext uri="{FF2B5EF4-FFF2-40B4-BE49-F238E27FC236}">
                <a16:creationId xmlns:a16="http://schemas.microsoft.com/office/drawing/2014/main" id="{1FE04987-33D7-46B1-9799-E666A3EB9363}"/>
              </a:ext>
            </a:extLst>
          </p:cNvPr>
          <p:cNvSpPr txBox="1"/>
          <p:nvPr/>
        </p:nvSpPr>
        <p:spPr>
          <a:xfrm>
            <a:off x="7357241" y="6445658"/>
            <a:ext cx="2548759" cy="261610"/>
          </a:xfrm>
          <a:prstGeom prst="rect">
            <a:avLst/>
          </a:prstGeom>
          <a:noFill/>
        </p:spPr>
        <p:txBody>
          <a:bodyPr wrap="none" rtlCol="0" anchor="ctr">
            <a:noAutofit/>
          </a:bodyPr>
          <a:lstStyle/>
          <a:p>
            <a:r>
              <a:rPr kumimoji="1" lang="ja-JP" altLang="en-US" sz="1300" b="1" dirty="0">
                <a:solidFill>
                  <a:srgbClr val="3E3A39"/>
                </a:solidFill>
                <a:latin typeface="HGMaruGothicMPRO" panose="020F0600000000000000" pitchFamily="34" charset="-128"/>
                <a:ea typeface="HGMaruGothicMPRO" panose="020F0600000000000000" pitchFamily="34" charset="-128"/>
              </a:rPr>
              <a:t>〇ねん　〇くみ　なまえ記入</a:t>
            </a:r>
          </a:p>
        </p:txBody>
      </p:sp>
      <p:sp>
        <p:nvSpPr>
          <p:cNvPr id="56" name="テキスト ボックス 55">
            <a:extLst>
              <a:ext uri="{FF2B5EF4-FFF2-40B4-BE49-F238E27FC236}">
                <a16:creationId xmlns:a16="http://schemas.microsoft.com/office/drawing/2014/main" id="{A69D94F0-E3FA-46C6-894C-F7AC8AC52464}"/>
              </a:ext>
            </a:extLst>
          </p:cNvPr>
          <p:cNvSpPr txBox="1"/>
          <p:nvPr/>
        </p:nvSpPr>
        <p:spPr>
          <a:xfrm>
            <a:off x="570241" y="1331363"/>
            <a:ext cx="461665" cy="895428"/>
          </a:xfrm>
          <a:prstGeom prst="rect">
            <a:avLst/>
          </a:prstGeom>
          <a:noFill/>
        </p:spPr>
        <p:txBody>
          <a:bodyPr vert="eaVert" wrap="square" rtlCol="0">
            <a:spAutoFit/>
          </a:bodyPr>
          <a:lstStyle/>
          <a:p>
            <a:r>
              <a:rPr kumimoji="1" lang="ja-JP" altLang="en-US" b="1" dirty="0">
                <a:solidFill>
                  <a:schemeClr val="bg1"/>
                </a:solidFill>
                <a:latin typeface="HGMaruGothicMPRO" panose="020F0600000000000000" pitchFamily="34" charset="-128"/>
                <a:ea typeface="HGMaruGothicMPRO" panose="020F0600000000000000" pitchFamily="34" charset="-128"/>
              </a:rPr>
              <a:t>調べ方</a:t>
            </a:r>
          </a:p>
        </p:txBody>
      </p:sp>
      <p:sp>
        <p:nvSpPr>
          <p:cNvPr id="4" name="正方形/長方形 3">
            <a:extLst>
              <a:ext uri="{FF2B5EF4-FFF2-40B4-BE49-F238E27FC236}">
                <a16:creationId xmlns:a16="http://schemas.microsoft.com/office/drawing/2014/main" id="{69920CFC-1479-AF53-F3D9-A00DB7B0847E}"/>
              </a:ext>
            </a:extLst>
          </p:cNvPr>
          <p:cNvSpPr/>
          <p:nvPr/>
        </p:nvSpPr>
        <p:spPr>
          <a:xfrm>
            <a:off x="1251455" y="1108230"/>
            <a:ext cx="846588" cy="534838"/>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t>所得税</a:t>
            </a:r>
            <a:endParaRPr kumimoji="1" lang="en-US" altLang="ja-JP" sz="800" b="1" dirty="0"/>
          </a:p>
          <a:p>
            <a:pPr algn="ctr"/>
            <a:r>
              <a:rPr kumimoji="1" lang="ja-JP" altLang="en-US" sz="800" b="1" dirty="0"/>
              <a:t>（</a:t>
            </a:r>
            <a:r>
              <a:rPr kumimoji="1" lang="en-US" altLang="ja-JP" sz="800" b="1" dirty="0"/>
              <a:t>15.9</a:t>
            </a:r>
            <a:r>
              <a:rPr kumimoji="1" lang="ja-JP" altLang="en-US" sz="800" b="1" dirty="0"/>
              <a:t>％）</a:t>
            </a:r>
            <a:endParaRPr kumimoji="1" lang="ja-JP" altLang="en-US" sz="1200" b="1" dirty="0"/>
          </a:p>
        </p:txBody>
      </p:sp>
      <p:sp>
        <p:nvSpPr>
          <p:cNvPr id="12" name="正方形/長方形 11">
            <a:extLst>
              <a:ext uri="{FF2B5EF4-FFF2-40B4-BE49-F238E27FC236}">
                <a16:creationId xmlns:a16="http://schemas.microsoft.com/office/drawing/2014/main" id="{FEB7B2E0-4037-0822-C407-B48A42BE9411}"/>
              </a:ext>
            </a:extLst>
          </p:cNvPr>
          <p:cNvSpPr/>
          <p:nvPr/>
        </p:nvSpPr>
        <p:spPr>
          <a:xfrm>
            <a:off x="1253431" y="1725959"/>
            <a:ext cx="800635" cy="534838"/>
          </a:xfrm>
          <a:prstGeom prst="rect">
            <a:avLst/>
          </a:prstGeom>
          <a:solidFill>
            <a:srgbClr val="92D050"/>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1100" b="1" dirty="0"/>
              <a:t>県民税</a:t>
            </a:r>
            <a:endParaRPr kumimoji="1" lang="en-US" altLang="ja-JP" sz="1100" b="1" dirty="0"/>
          </a:p>
          <a:p>
            <a:pPr algn="ctr"/>
            <a:r>
              <a:rPr kumimoji="1" lang="ja-JP" altLang="en-US" sz="800" b="1" dirty="0"/>
              <a:t>（</a:t>
            </a:r>
            <a:r>
              <a:rPr kumimoji="1" lang="en-US" altLang="ja-JP" sz="800" b="1" dirty="0"/>
              <a:t>10.2</a:t>
            </a:r>
            <a:r>
              <a:rPr kumimoji="1" lang="ja-JP" altLang="en-US" sz="800" b="1" dirty="0"/>
              <a:t>％）</a:t>
            </a:r>
          </a:p>
        </p:txBody>
      </p:sp>
      <p:sp>
        <p:nvSpPr>
          <p:cNvPr id="13" name="正方形/長方形 12">
            <a:extLst>
              <a:ext uri="{FF2B5EF4-FFF2-40B4-BE49-F238E27FC236}">
                <a16:creationId xmlns:a16="http://schemas.microsoft.com/office/drawing/2014/main" id="{CDE6B0B5-6761-29C7-57F4-BCACD509CA76}"/>
              </a:ext>
            </a:extLst>
          </p:cNvPr>
          <p:cNvSpPr/>
          <p:nvPr/>
        </p:nvSpPr>
        <p:spPr>
          <a:xfrm>
            <a:off x="1270686" y="2365748"/>
            <a:ext cx="1565780" cy="534838"/>
          </a:xfrm>
          <a:prstGeom prst="rect">
            <a:avLst/>
          </a:prstGeom>
          <a:solidFill>
            <a:srgbClr val="92D050"/>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1000" b="1" dirty="0"/>
              <a:t>市民税</a:t>
            </a:r>
            <a:endParaRPr kumimoji="1" lang="en-US" altLang="ja-JP" sz="1000" b="1" dirty="0"/>
          </a:p>
          <a:p>
            <a:pPr algn="ctr"/>
            <a:r>
              <a:rPr kumimoji="1" lang="ja-JP" altLang="en-US" sz="800" b="1" dirty="0"/>
              <a:t>（</a:t>
            </a:r>
            <a:r>
              <a:rPr kumimoji="1" lang="en-US" altLang="ja-JP" sz="800" b="1" dirty="0"/>
              <a:t>18.4</a:t>
            </a:r>
            <a:r>
              <a:rPr kumimoji="1" lang="ja-JP" altLang="en-US" sz="800" b="1" dirty="0"/>
              <a:t>％）</a:t>
            </a:r>
          </a:p>
        </p:txBody>
      </p:sp>
      <p:sp>
        <p:nvSpPr>
          <p:cNvPr id="17" name="四角形: 角を丸くする 16">
            <a:extLst>
              <a:ext uri="{FF2B5EF4-FFF2-40B4-BE49-F238E27FC236}">
                <a16:creationId xmlns:a16="http://schemas.microsoft.com/office/drawing/2014/main" id="{CF66C6C0-0DB0-A98A-3E50-E67E21D6B3E3}"/>
              </a:ext>
            </a:extLst>
          </p:cNvPr>
          <p:cNvSpPr/>
          <p:nvPr/>
        </p:nvSpPr>
        <p:spPr>
          <a:xfrm>
            <a:off x="1270684" y="3005538"/>
            <a:ext cx="1345721" cy="1431396"/>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t>所得税</a:t>
            </a:r>
            <a:endParaRPr kumimoji="1" lang="en-US" altLang="ja-JP" sz="1200" dirty="0"/>
          </a:p>
        </p:txBody>
      </p:sp>
      <p:sp>
        <p:nvSpPr>
          <p:cNvPr id="6" name="テキスト ボックス 5">
            <a:extLst>
              <a:ext uri="{FF2B5EF4-FFF2-40B4-BE49-F238E27FC236}">
                <a16:creationId xmlns:a16="http://schemas.microsoft.com/office/drawing/2014/main" id="{881F3260-819C-6940-9971-D6CD5784A932}"/>
              </a:ext>
            </a:extLst>
          </p:cNvPr>
          <p:cNvSpPr txBox="1"/>
          <p:nvPr/>
        </p:nvSpPr>
        <p:spPr>
          <a:xfrm>
            <a:off x="520358" y="1170172"/>
            <a:ext cx="724878" cy="523220"/>
          </a:xfrm>
          <a:prstGeom prst="rect">
            <a:avLst/>
          </a:prstGeom>
          <a:noFill/>
        </p:spPr>
        <p:txBody>
          <a:bodyPr wrap="none" rtlCol="0">
            <a:spAutoFit/>
          </a:bodyPr>
          <a:lstStyle/>
          <a:p>
            <a:pPr algn="ctr"/>
            <a:r>
              <a:rPr kumimoji="1" lang="ja-JP" altLang="en-US" sz="1200" b="1" dirty="0"/>
              <a:t>国</a:t>
            </a:r>
            <a:endParaRPr kumimoji="1" lang="en-US" altLang="ja-JP" sz="1200" b="1" dirty="0"/>
          </a:p>
          <a:p>
            <a:pPr algn="ctr"/>
            <a:r>
              <a:rPr kumimoji="1" lang="ja-JP" altLang="en-US" sz="800" b="1" dirty="0"/>
              <a:t>予算総額</a:t>
            </a:r>
            <a:endParaRPr kumimoji="1" lang="en-US" altLang="ja-JP" sz="800" b="1" dirty="0"/>
          </a:p>
          <a:p>
            <a:pPr algn="ctr"/>
            <a:r>
              <a:rPr kumimoji="1" lang="ja-JP" altLang="en-US" sz="800" b="1" dirty="0"/>
              <a:t>約</a:t>
            </a:r>
            <a:r>
              <a:rPr kumimoji="1" lang="en-US" altLang="ja-JP" sz="800" b="1" dirty="0"/>
              <a:t>112.5</a:t>
            </a:r>
            <a:r>
              <a:rPr kumimoji="1" lang="ja-JP" altLang="en-US" sz="800" b="1" dirty="0"/>
              <a:t>兆円</a:t>
            </a:r>
          </a:p>
        </p:txBody>
      </p:sp>
      <p:sp>
        <p:nvSpPr>
          <p:cNvPr id="20" name="テキスト ボックス 19">
            <a:extLst>
              <a:ext uri="{FF2B5EF4-FFF2-40B4-BE49-F238E27FC236}">
                <a16:creationId xmlns:a16="http://schemas.microsoft.com/office/drawing/2014/main" id="{B14083FF-614A-7C09-0C5E-AD13AAD3F8E8}"/>
              </a:ext>
            </a:extLst>
          </p:cNvPr>
          <p:cNvSpPr txBox="1"/>
          <p:nvPr/>
        </p:nvSpPr>
        <p:spPr>
          <a:xfrm>
            <a:off x="438762" y="1678550"/>
            <a:ext cx="857927" cy="661720"/>
          </a:xfrm>
          <a:prstGeom prst="rect">
            <a:avLst/>
          </a:prstGeom>
          <a:noFill/>
        </p:spPr>
        <p:txBody>
          <a:bodyPr wrap="none" rtlCol="0" anchor="ctr">
            <a:spAutoFit/>
          </a:bodyPr>
          <a:lstStyle/>
          <a:p>
            <a:pPr algn="ctr"/>
            <a:r>
              <a:rPr kumimoji="1" lang="ja-JP" altLang="en-US" sz="1050" b="1" dirty="0"/>
              <a:t>都道府県</a:t>
            </a:r>
            <a:endParaRPr kumimoji="1" lang="en-US" altLang="ja-JP" sz="1050" b="1" dirty="0"/>
          </a:p>
          <a:p>
            <a:pPr algn="ctr"/>
            <a:r>
              <a:rPr kumimoji="1" lang="ja-JP" altLang="en-US" sz="1050" b="1" dirty="0"/>
              <a:t>（静岡県）</a:t>
            </a:r>
            <a:endParaRPr kumimoji="1" lang="en-US" altLang="ja-JP" sz="1050" b="1" dirty="0"/>
          </a:p>
          <a:p>
            <a:pPr algn="ctr"/>
            <a:r>
              <a:rPr kumimoji="1" lang="ja-JP" altLang="en-US" sz="800" b="1" dirty="0"/>
              <a:t>予算総額</a:t>
            </a:r>
            <a:endParaRPr kumimoji="1" lang="en-US" altLang="ja-JP" sz="800" b="1" dirty="0"/>
          </a:p>
          <a:p>
            <a:pPr algn="ctr"/>
            <a:r>
              <a:rPr kumimoji="1" lang="ja-JP" altLang="en-US" sz="800" b="1" dirty="0"/>
              <a:t>約</a:t>
            </a:r>
            <a:r>
              <a:rPr kumimoji="1" lang="en-US" altLang="ja-JP" sz="800" b="1" dirty="0"/>
              <a:t>1.3</a:t>
            </a:r>
            <a:r>
              <a:rPr kumimoji="1" lang="ja-JP" altLang="en-US" sz="800" b="1" dirty="0"/>
              <a:t>兆円</a:t>
            </a:r>
            <a:endParaRPr kumimoji="1" lang="en-US" altLang="ja-JP" sz="800" b="1" dirty="0"/>
          </a:p>
        </p:txBody>
      </p:sp>
      <p:sp>
        <p:nvSpPr>
          <p:cNvPr id="21" name="テキスト ボックス 20">
            <a:extLst>
              <a:ext uri="{FF2B5EF4-FFF2-40B4-BE49-F238E27FC236}">
                <a16:creationId xmlns:a16="http://schemas.microsoft.com/office/drawing/2014/main" id="{86479FCB-5295-7AE8-D7E5-E311C8327B06}"/>
              </a:ext>
            </a:extLst>
          </p:cNvPr>
          <p:cNvSpPr txBox="1"/>
          <p:nvPr/>
        </p:nvSpPr>
        <p:spPr>
          <a:xfrm>
            <a:off x="442918" y="2319583"/>
            <a:ext cx="857927" cy="661720"/>
          </a:xfrm>
          <a:prstGeom prst="rect">
            <a:avLst/>
          </a:prstGeom>
          <a:noFill/>
        </p:spPr>
        <p:txBody>
          <a:bodyPr wrap="none" rtlCol="0" anchor="ctr">
            <a:spAutoFit/>
          </a:bodyPr>
          <a:lstStyle/>
          <a:p>
            <a:pPr algn="ctr"/>
            <a:r>
              <a:rPr kumimoji="1" lang="ja-JP" altLang="en-US" sz="1050" b="1" dirty="0"/>
              <a:t>市区町村</a:t>
            </a:r>
            <a:endParaRPr kumimoji="1" lang="en-US" altLang="ja-JP" sz="1050" b="1" dirty="0"/>
          </a:p>
          <a:p>
            <a:pPr algn="ctr"/>
            <a:r>
              <a:rPr kumimoji="1" lang="ja-JP" altLang="en-US" sz="1050" b="1" dirty="0"/>
              <a:t>（静岡市）</a:t>
            </a:r>
            <a:endParaRPr kumimoji="1" lang="en-US" altLang="ja-JP" sz="1050" b="1" dirty="0"/>
          </a:p>
          <a:p>
            <a:pPr algn="ctr"/>
            <a:r>
              <a:rPr kumimoji="1" lang="ja-JP" altLang="en-US" sz="800" b="1" dirty="0"/>
              <a:t>予算総額</a:t>
            </a:r>
            <a:endParaRPr kumimoji="1" lang="en-US" altLang="ja-JP" sz="800" b="1" dirty="0"/>
          </a:p>
          <a:p>
            <a:pPr algn="ctr"/>
            <a:r>
              <a:rPr kumimoji="1" lang="ja-JP" altLang="en-US" sz="800" b="1" dirty="0"/>
              <a:t>約</a:t>
            </a:r>
            <a:r>
              <a:rPr kumimoji="1" lang="en-US" altLang="ja-JP" sz="800" b="1" dirty="0"/>
              <a:t>3517</a:t>
            </a:r>
            <a:r>
              <a:rPr kumimoji="1" lang="ja-JP" altLang="en-US" sz="800" b="1" dirty="0"/>
              <a:t>億円</a:t>
            </a:r>
          </a:p>
        </p:txBody>
      </p:sp>
      <p:sp>
        <p:nvSpPr>
          <p:cNvPr id="28" name="四角形: 角を丸くする 27">
            <a:extLst>
              <a:ext uri="{FF2B5EF4-FFF2-40B4-BE49-F238E27FC236}">
                <a16:creationId xmlns:a16="http://schemas.microsoft.com/office/drawing/2014/main" id="{F9287602-0DD0-57F7-B93B-39433025C247}"/>
              </a:ext>
            </a:extLst>
          </p:cNvPr>
          <p:cNvSpPr/>
          <p:nvPr/>
        </p:nvSpPr>
        <p:spPr>
          <a:xfrm>
            <a:off x="4455763" y="3005538"/>
            <a:ext cx="1399237" cy="1431396"/>
          </a:xfrm>
          <a:prstGeom prst="roundRect">
            <a:avLst/>
          </a:prstGeom>
          <a:solidFill>
            <a:schemeClr val="bg2"/>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36" name="正方形/長方形 35">
            <a:extLst>
              <a:ext uri="{FF2B5EF4-FFF2-40B4-BE49-F238E27FC236}">
                <a16:creationId xmlns:a16="http://schemas.microsoft.com/office/drawing/2014/main" id="{82935A79-921C-EBFB-2DC9-48E03F43FE4B}"/>
              </a:ext>
            </a:extLst>
          </p:cNvPr>
          <p:cNvSpPr/>
          <p:nvPr/>
        </p:nvSpPr>
        <p:spPr>
          <a:xfrm>
            <a:off x="2915155" y="1102190"/>
            <a:ext cx="1548240" cy="534838"/>
          </a:xfrm>
          <a:prstGeom prst="rect">
            <a:avLst/>
          </a:prstGeom>
          <a:solidFill>
            <a:srgbClr val="FFC00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1200" b="1" dirty="0"/>
              <a:t>消費税</a:t>
            </a:r>
            <a:endParaRPr kumimoji="1" lang="en-US" altLang="ja-JP" sz="800" b="1" dirty="0"/>
          </a:p>
          <a:p>
            <a:pPr algn="ctr"/>
            <a:r>
              <a:rPr kumimoji="1" lang="ja-JP" altLang="en-US" sz="800" b="1" dirty="0"/>
              <a:t>（</a:t>
            </a:r>
            <a:r>
              <a:rPr kumimoji="1" lang="en-US" altLang="ja-JP" sz="800" b="1" dirty="0"/>
              <a:t>21.2</a:t>
            </a:r>
            <a:r>
              <a:rPr kumimoji="1" lang="ja-JP" altLang="en-US" sz="800" b="1" dirty="0"/>
              <a:t>％）</a:t>
            </a:r>
            <a:endParaRPr kumimoji="1" lang="ja-JP" altLang="en-US" sz="1200" b="1" dirty="0"/>
          </a:p>
        </p:txBody>
      </p:sp>
      <p:sp>
        <p:nvSpPr>
          <p:cNvPr id="37" name="正方形/長方形 36">
            <a:extLst>
              <a:ext uri="{FF2B5EF4-FFF2-40B4-BE49-F238E27FC236}">
                <a16:creationId xmlns:a16="http://schemas.microsoft.com/office/drawing/2014/main" id="{7CEC54FB-BE7F-176C-4887-3DF74337C422}"/>
              </a:ext>
            </a:extLst>
          </p:cNvPr>
          <p:cNvSpPr/>
          <p:nvPr/>
        </p:nvSpPr>
        <p:spPr>
          <a:xfrm>
            <a:off x="2098043" y="1105210"/>
            <a:ext cx="817112" cy="534838"/>
          </a:xfrm>
          <a:prstGeom prst="rect">
            <a:avLst/>
          </a:prstGeom>
          <a:solidFill>
            <a:schemeClr val="bg2">
              <a:lumMod val="75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1200" b="1" dirty="0"/>
              <a:t>法人税</a:t>
            </a:r>
            <a:endParaRPr kumimoji="1" lang="en-US" altLang="ja-JP" sz="800" b="1" dirty="0"/>
          </a:p>
          <a:p>
            <a:pPr algn="ctr"/>
            <a:r>
              <a:rPr kumimoji="1" lang="ja-JP" altLang="en-US" sz="800" b="1" dirty="0"/>
              <a:t>（</a:t>
            </a:r>
            <a:r>
              <a:rPr kumimoji="1" lang="en-US" altLang="ja-JP" sz="800" b="1" dirty="0"/>
              <a:t>15.1</a:t>
            </a:r>
            <a:r>
              <a:rPr kumimoji="1" lang="ja-JP" altLang="en-US" sz="800" b="1" dirty="0"/>
              <a:t>％）</a:t>
            </a:r>
            <a:endParaRPr kumimoji="1" lang="ja-JP" altLang="en-US" sz="1200" b="1" dirty="0"/>
          </a:p>
        </p:txBody>
      </p:sp>
      <p:sp>
        <p:nvSpPr>
          <p:cNvPr id="38" name="四角形: 角を丸くする 37">
            <a:extLst>
              <a:ext uri="{FF2B5EF4-FFF2-40B4-BE49-F238E27FC236}">
                <a16:creationId xmlns:a16="http://schemas.microsoft.com/office/drawing/2014/main" id="{97BE3B0F-AF17-9010-DE8B-552280B418EB}"/>
              </a:ext>
            </a:extLst>
          </p:cNvPr>
          <p:cNvSpPr/>
          <p:nvPr/>
        </p:nvSpPr>
        <p:spPr>
          <a:xfrm>
            <a:off x="6089588" y="2997287"/>
            <a:ext cx="1399237" cy="1431396"/>
          </a:xfrm>
          <a:prstGeom prst="roundRect">
            <a:avLst/>
          </a:pr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39" name="四角形: 角を丸くする 38">
            <a:extLst>
              <a:ext uri="{FF2B5EF4-FFF2-40B4-BE49-F238E27FC236}">
                <a16:creationId xmlns:a16="http://schemas.microsoft.com/office/drawing/2014/main" id="{2B7FC698-24D7-A878-32BB-8C9875239659}"/>
              </a:ext>
            </a:extLst>
          </p:cNvPr>
          <p:cNvSpPr/>
          <p:nvPr/>
        </p:nvSpPr>
        <p:spPr>
          <a:xfrm>
            <a:off x="7723413" y="3005538"/>
            <a:ext cx="1399237" cy="1431396"/>
          </a:xfrm>
          <a:prstGeom prst="roundRect">
            <a:avLst/>
          </a:prstGeom>
          <a:solidFill>
            <a:srgbClr val="00B0F0"/>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r>
              <a:rPr kumimoji="1" lang="ja-JP" altLang="en-US" sz="1100" b="1" dirty="0"/>
              <a:t>揮発油税</a:t>
            </a:r>
            <a:endParaRPr kumimoji="1" lang="en-US" altLang="ja-JP" sz="1100" b="1" dirty="0"/>
          </a:p>
          <a:p>
            <a:pPr algn="ctr"/>
            <a:r>
              <a:rPr kumimoji="1" lang="ja-JP" altLang="en-US" sz="1100" b="1" dirty="0"/>
              <a:t>地方揮発油税</a:t>
            </a:r>
            <a:endParaRPr kumimoji="1" lang="en-US" altLang="ja-JP" sz="1100" b="1" dirty="0"/>
          </a:p>
          <a:p>
            <a:pPr algn="ctr"/>
            <a:r>
              <a:rPr kumimoji="1" lang="ja-JP" altLang="en-US" sz="1100" b="1" dirty="0"/>
              <a:t>自動車税</a:t>
            </a:r>
            <a:endParaRPr kumimoji="1" lang="en-US" altLang="ja-JP" sz="1100" b="1" dirty="0"/>
          </a:p>
          <a:p>
            <a:pPr algn="ctr"/>
            <a:r>
              <a:rPr kumimoji="1" lang="ja-JP" altLang="en-US" sz="1100" b="1" dirty="0"/>
              <a:t>軽自動車税</a:t>
            </a:r>
            <a:endParaRPr kumimoji="1" lang="en-US" altLang="ja-JP" sz="1100" b="1" dirty="0"/>
          </a:p>
          <a:p>
            <a:pPr algn="ctr"/>
            <a:endParaRPr kumimoji="1" lang="en-US" altLang="ja-JP" sz="1100" dirty="0"/>
          </a:p>
        </p:txBody>
      </p:sp>
      <p:sp>
        <p:nvSpPr>
          <p:cNvPr id="40" name="四角形: 角を丸くする 39">
            <a:extLst>
              <a:ext uri="{FF2B5EF4-FFF2-40B4-BE49-F238E27FC236}">
                <a16:creationId xmlns:a16="http://schemas.microsoft.com/office/drawing/2014/main" id="{548E6650-E2E1-6E57-72CB-F0353916F0DB}"/>
              </a:ext>
            </a:extLst>
          </p:cNvPr>
          <p:cNvSpPr/>
          <p:nvPr/>
        </p:nvSpPr>
        <p:spPr>
          <a:xfrm>
            <a:off x="1270685" y="4544762"/>
            <a:ext cx="1345721" cy="1431396"/>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四角形: 角を丸くする 40">
            <a:extLst>
              <a:ext uri="{FF2B5EF4-FFF2-40B4-BE49-F238E27FC236}">
                <a16:creationId xmlns:a16="http://schemas.microsoft.com/office/drawing/2014/main" id="{AA4AAD51-8EDE-7646-5EBF-5CA0DA38831D}"/>
              </a:ext>
            </a:extLst>
          </p:cNvPr>
          <p:cNvSpPr/>
          <p:nvPr/>
        </p:nvSpPr>
        <p:spPr>
          <a:xfrm>
            <a:off x="2850994" y="4544762"/>
            <a:ext cx="1370182" cy="1431396"/>
          </a:xfrm>
          <a:prstGeom prst="roundRect">
            <a:avLst/>
          </a:prstGeom>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dirty="0"/>
          </a:p>
        </p:txBody>
      </p:sp>
      <p:sp>
        <p:nvSpPr>
          <p:cNvPr id="42" name="四角形: 角を丸くする 41">
            <a:extLst>
              <a:ext uri="{FF2B5EF4-FFF2-40B4-BE49-F238E27FC236}">
                <a16:creationId xmlns:a16="http://schemas.microsoft.com/office/drawing/2014/main" id="{3EFFC87F-407A-5A46-0262-1F592F79EECB}"/>
              </a:ext>
            </a:extLst>
          </p:cNvPr>
          <p:cNvSpPr/>
          <p:nvPr/>
        </p:nvSpPr>
        <p:spPr>
          <a:xfrm>
            <a:off x="4455764" y="4544762"/>
            <a:ext cx="1399237" cy="1431396"/>
          </a:xfrm>
          <a:prstGeom prst="roundRect">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43" name="四角形: 角を丸くする 42">
            <a:extLst>
              <a:ext uri="{FF2B5EF4-FFF2-40B4-BE49-F238E27FC236}">
                <a16:creationId xmlns:a16="http://schemas.microsoft.com/office/drawing/2014/main" id="{B84DE3D1-610A-3B31-2BCE-EF11EB60F678}"/>
              </a:ext>
            </a:extLst>
          </p:cNvPr>
          <p:cNvSpPr/>
          <p:nvPr/>
        </p:nvSpPr>
        <p:spPr>
          <a:xfrm>
            <a:off x="6089589" y="4536511"/>
            <a:ext cx="1399237" cy="1431396"/>
          </a:xfrm>
          <a:prstGeom prst="roundRect">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44" name="四角形: 角を丸くする 43">
            <a:extLst>
              <a:ext uri="{FF2B5EF4-FFF2-40B4-BE49-F238E27FC236}">
                <a16:creationId xmlns:a16="http://schemas.microsoft.com/office/drawing/2014/main" id="{5B1A0994-CC7A-2F93-9A4A-9C62B9949D22}"/>
              </a:ext>
            </a:extLst>
          </p:cNvPr>
          <p:cNvSpPr/>
          <p:nvPr/>
        </p:nvSpPr>
        <p:spPr>
          <a:xfrm>
            <a:off x="7723414" y="4544762"/>
            <a:ext cx="1399237" cy="1431396"/>
          </a:xfrm>
          <a:prstGeom prst="roundRect">
            <a:avLst/>
          </a:prstGeom>
          <a:solidFill>
            <a:schemeClr val="accent2">
              <a:lumMod val="75000"/>
            </a:schemeClr>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t"/>
          <a:lstStyle/>
          <a:p>
            <a:pPr algn="ctr"/>
            <a:r>
              <a:rPr kumimoji="1" lang="ja-JP" altLang="en-US" sz="1200" b="1" dirty="0"/>
              <a:t>その他</a:t>
            </a:r>
            <a:endParaRPr kumimoji="1" lang="en-US" altLang="ja-JP" sz="1200" b="1" dirty="0"/>
          </a:p>
          <a:p>
            <a:pPr algn="ctr"/>
            <a:endParaRPr kumimoji="1" lang="en-US" altLang="ja-JP" sz="1200" b="1" dirty="0"/>
          </a:p>
        </p:txBody>
      </p:sp>
      <p:sp>
        <p:nvSpPr>
          <p:cNvPr id="45" name="四角形: 角を丸くする 44">
            <a:extLst>
              <a:ext uri="{FF2B5EF4-FFF2-40B4-BE49-F238E27FC236}">
                <a16:creationId xmlns:a16="http://schemas.microsoft.com/office/drawing/2014/main" id="{C5ED659C-C339-C629-8E3B-108AE89B2EE5}"/>
              </a:ext>
            </a:extLst>
          </p:cNvPr>
          <p:cNvSpPr/>
          <p:nvPr/>
        </p:nvSpPr>
        <p:spPr>
          <a:xfrm>
            <a:off x="1270685" y="2995112"/>
            <a:ext cx="1345721" cy="1431396"/>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200" b="1" dirty="0"/>
              <a:t>所得税</a:t>
            </a:r>
            <a:endParaRPr kumimoji="1" lang="en-US" altLang="ja-JP" sz="1200" b="1" dirty="0"/>
          </a:p>
          <a:p>
            <a:pPr algn="ctr"/>
            <a:endParaRPr kumimoji="1" lang="en-US" altLang="ja-JP" sz="1200" dirty="0"/>
          </a:p>
        </p:txBody>
      </p:sp>
      <p:sp>
        <p:nvSpPr>
          <p:cNvPr id="50" name="四角形: 角を丸くする 49">
            <a:extLst>
              <a:ext uri="{FF2B5EF4-FFF2-40B4-BE49-F238E27FC236}">
                <a16:creationId xmlns:a16="http://schemas.microsoft.com/office/drawing/2014/main" id="{444D8CD6-36A1-79CE-9D27-C6BF813D8285}"/>
              </a:ext>
            </a:extLst>
          </p:cNvPr>
          <p:cNvSpPr/>
          <p:nvPr/>
        </p:nvSpPr>
        <p:spPr>
          <a:xfrm>
            <a:off x="2836466" y="3001763"/>
            <a:ext cx="1370182" cy="1431396"/>
          </a:xfrm>
          <a:prstGeom prst="roundRect">
            <a:avLst/>
          </a:prstGeom>
          <a:solidFill>
            <a:srgbClr val="FFC00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r>
              <a:rPr kumimoji="1" lang="ja-JP" altLang="en-US" sz="1200" b="1" dirty="0"/>
              <a:t>消費税</a:t>
            </a:r>
            <a:endParaRPr kumimoji="1" lang="en-US" altLang="ja-JP" sz="1200" b="1" dirty="0"/>
          </a:p>
          <a:p>
            <a:pPr algn="ctr"/>
            <a:r>
              <a:rPr kumimoji="1" lang="ja-JP" altLang="en-US" sz="1200" b="1" dirty="0"/>
              <a:t>地方消費税</a:t>
            </a:r>
            <a:endParaRPr kumimoji="1" lang="en-US" altLang="ja-JP" sz="1200" b="1" dirty="0"/>
          </a:p>
        </p:txBody>
      </p:sp>
      <p:sp>
        <p:nvSpPr>
          <p:cNvPr id="51" name="四角形: 角を丸くする 50">
            <a:extLst>
              <a:ext uri="{FF2B5EF4-FFF2-40B4-BE49-F238E27FC236}">
                <a16:creationId xmlns:a16="http://schemas.microsoft.com/office/drawing/2014/main" id="{9555C0E2-10F7-839D-B08A-22CB61AE0EC9}"/>
              </a:ext>
            </a:extLst>
          </p:cNvPr>
          <p:cNvSpPr/>
          <p:nvPr/>
        </p:nvSpPr>
        <p:spPr>
          <a:xfrm>
            <a:off x="4455764" y="2995112"/>
            <a:ext cx="1399237" cy="1431396"/>
          </a:xfrm>
          <a:prstGeom prst="roundRect">
            <a:avLst/>
          </a:prstGeom>
          <a:solidFill>
            <a:schemeClr val="bg2">
              <a:lumMod val="75000"/>
            </a:schemeClr>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t"/>
          <a:lstStyle/>
          <a:p>
            <a:pPr algn="ctr"/>
            <a:r>
              <a:rPr kumimoji="1" lang="ja-JP" altLang="en-US" sz="1200" b="1" dirty="0"/>
              <a:t>法人税</a:t>
            </a:r>
            <a:r>
              <a:rPr kumimoji="1" lang="en-US" altLang="ja-JP" sz="1200" b="1" dirty="0"/>
              <a:t>/</a:t>
            </a:r>
            <a:r>
              <a:rPr kumimoji="1" lang="ja-JP" altLang="en-US" sz="1200" b="1" dirty="0"/>
              <a:t>事業税</a:t>
            </a:r>
            <a:endParaRPr kumimoji="1" lang="en-US" altLang="ja-JP" sz="1200" b="1" dirty="0"/>
          </a:p>
          <a:p>
            <a:pPr algn="ctr"/>
            <a:r>
              <a:rPr kumimoji="1" lang="ja-JP" altLang="en-US" sz="1200" b="1" dirty="0"/>
              <a:t>事務所税</a:t>
            </a:r>
            <a:endParaRPr kumimoji="1" lang="en-US" altLang="ja-JP" sz="1200" b="1" dirty="0"/>
          </a:p>
          <a:p>
            <a:pPr algn="ctr"/>
            <a:endParaRPr kumimoji="1" lang="ja-JP" altLang="en-US" sz="1200" dirty="0"/>
          </a:p>
        </p:txBody>
      </p:sp>
      <p:sp>
        <p:nvSpPr>
          <p:cNvPr id="52" name="四角形: 角を丸くする 51">
            <a:extLst>
              <a:ext uri="{FF2B5EF4-FFF2-40B4-BE49-F238E27FC236}">
                <a16:creationId xmlns:a16="http://schemas.microsoft.com/office/drawing/2014/main" id="{C0D8B6BF-D0A6-9522-2A2C-DB6574E42B1B}"/>
              </a:ext>
            </a:extLst>
          </p:cNvPr>
          <p:cNvSpPr/>
          <p:nvPr/>
        </p:nvSpPr>
        <p:spPr>
          <a:xfrm>
            <a:off x="6089589" y="2986861"/>
            <a:ext cx="1399237" cy="1431396"/>
          </a:xfrm>
          <a:prstGeom prst="roundRect">
            <a:avLst/>
          </a:prstGeom>
          <a:solidFill>
            <a:srgbClr val="92D050"/>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r>
              <a:rPr kumimoji="1" lang="ja-JP" altLang="en-US" sz="1200" b="1" dirty="0"/>
              <a:t>県民税</a:t>
            </a:r>
            <a:endParaRPr kumimoji="1" lang="en-US" altLang="ja-JP" sz="1200" b="1" dirty="0"/>
          </a:p>
          <a:p>
            <a:pPr algn="ctr"/>
            <a:r>
              <a:rPr kumimoji="1" lang="ja-JP" altLang="en-US" sz="1200" b="1" dirty="0"/>
              <a:t>市民税</a:t>
            </a:r>
            <a:endParaRPr kumimoji="1" lang="en-US" altLang="ja-JP" sz="1200" b="1" dirty="0"/>
          </a:p>
          <a:p>
            <a:pPr algn="ctr"/>
            <a:endParaRPr kumimoji="1" lang="en-US" altLang="ja-JP" sz="1200" dirty="0"/>
          </a:p>
        </p:txBody>
      </p:sp>
      <p:sp>
        <p:nvSpPr>
          <p:cNvPr id="53" name="四角形: 角を丸くする 52">
            <a:extLst>
              <a:ext uri="{FF2B5EF4-FFF2-40B4-BE49-F238E27FC236}">
                <a16:creationId xmlns:a16="http://schemas.microsoft.com/office/drawing/2014/main" id="{D1A9AB77-1E50-2686-A9A2-27BA97C5839C}"/>
              </a:ext>
            </a:extLst>
          </p:cNvPr>
          <p:cNvSpPr/>
          <p:nvPr/>
        </p:nvSpPr>
        <p:spPr>
          <a:xfrm>
            <a:off x="1270686" y="4534336"/>
            <a:ext cx="1345721" cy="1431396"/>
          </a:xfrm>
          <a:prstGeom prst="round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200" b="1" dirty="0"/>
              <a:t>相続税</a:t>
            </a:r>
          </a:p>
        </p:txBody>
      </p:sp>
      <p:sp>
        <p:nvSpPr>
          <p:cNvPr id="54" name="四角形: 角を丸くする 53">
            <a:extLst>
              <a:ext uri="{FF2B5EF4-FFF2-40B4-BE49-F238E27FC236}">
                <a16:creationId xmlns:a16="http://schemas.microsoft.com/office/drawing/2014/main" id="{3285C2A0-04BA-78EF-CAD2-E7DD840CAAF7}"/>
              </a:ext>
            </a:extLst>
          </p:cNvPr>
          <p:cNvSpPr/>
          <p:nvPr/>
        </p:nvSpPr>
        <p:spPr>
          <a:xfrm>
            <a:off x="2850995" y="4534336"/>
            <a:ext cx="1370182" cy="1431396"/>
          </a:xfrm>
          <a:prstGeom prst="roundRect">
            <a:avLst/>
          </a:prstGeom>
          <a:solidFill>
            <a:srgbClr val="5651AE"/>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r>
              <a:rPr kumimoji="1" lang="ja-JP" altLang="en-US" sz="1200" b="1" dirty="0"/>
              <a:t>酒税</a:t>
            </a:r>
            <a:endParaRPr kumimoji="1" lang="en-US" altLang="ja-JP" sz="1200" b="1" dirty="0"/>
          </a:p>
          <a:p>
            <a:pPr algn="ctr"/>
            <a:endParaRPr kumimoji="1" lang="en-US" altLang="ja-JP" sz="1200" dirty="0"/>
          </a:p>
          <a:p>
            <a:pPr algn="ctr"/>
            <a:endParaRPr kumimoji="1" lang="ja-JP" altLang="en-US" sz="1200" b="1" dirty="0"/>
          </a:p>
        </p:txBody>
      </p:sp>
      <p:sp>
        <p:nvSpPr>
          <p:cNvPr id="55" name="四角形: 角を丸くする 54">
            <a:extLst>
              <a:ext uri="{FF2B5EF4-FFF2-40B4-BE49-F238E27FC236}">
                <a16:creationId xmlns:a16="http://schemas.microsoft.com/office/drawing/2014/main" id="{6BEEC1E4-EF65-BFB6-BE36-FDE678EF4544}"/>
              </a:ext>
            </a:extLst>
          </p:cNvPr>
          <p:cNvSpPr/>
          <p:nvPr/>
        </p:nvSpPr>
        <p:spPr>
          <a:xfrm>
            <a:off x="4455765" y="4534336"/>
            <a:ext cx="1399237" cy="1431396"/>
          </a:xfrm>
          <a:prstGeom prst="roundRect">
            <a:avLst/>
          </a:prstGeom>
          <a:solidFill>
            <a:srgbClr val="A3A9FF"/>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t"/>
          <a:lstStyle/>
          <a:p>
            <a:pPr algn="ctr"/>
            <a:r>
              <a:rPr kumimoji="1" lang="ja-JP" altLang="en-US" sz="1200" b="1" dirty="0"/>
              <a:t>たばこ税</a:t>
            </a:r>
            <a:endParaRPr kumimoji="1" lang="en-US" altLang="ja-JP" sz="1200" b="1" dirty="0"/>
          </a:p>
          <a:p>
            <a:pPr algn="ctr"/>
            <a:r>
              <a:rPr kumimoji="1" lang="ja-JP" altLang="en-US" sz="1200" b="1" dirty="0"/>
              <a:t>地方のたばこ税</a:t>
            </a:r>
            <a:endParaRPr kumimoji="1" lang="en-US" altLang="ja-JP" sz="1200" b="1" dirty="0"/>
          </a:p>
          <a:p>
            <a:pPr algn="ctr"/>
            <a:endParaRPr kumimoji="1" lang="en-US" altLang="ja-JP" sz="1200" dirty="0"/>
          </a:p>
        </p:txBody>
      </p:sp>
      <p:sp>
        <p:nvSpPr>
          <p:cNvPr id="57" name="四角形: 角を丸くする 56">
            <a:extLst>
              <a:ext uri="{FF2B5EF4-FFF2-40B4-BE49-F238E27FC236}">
                <a16:creationId xmlns:a16="http://schemas.microsoft.com/office/drawing/2014/main" id="{67307AA6-B355-432D-1B83-04ACFB3E0FBB}"/>
              </a:ext>
            </a:extLst>
          </p:cNvPr>
          <p:cNvSpPr/>
          <p:nvPr/>
        </p:nvSpPr>
        <p:spPr>
          <a:xfrm>
            <a:off x="6089590" y="4526085"/>
            <a:ext cx="1399237" cy="1431396"/>
          </a:xfrm>
          <a:prstGeom prst="roundRect">
            <a:avLst/>
          </a:prstGeom>
          <a:solidFill>
            <a:srgbClr val="B5DCFF"/>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t"/>
          <a:lstStyle/>
          <a:p>
            <a:pPr algn="ctr"/>
            <a:r>
              <a:rPr kumimoji="1" lang="ja-JP" altLang="en-US" sz="1200" b="1" dirty="0"/>
              <a:t>固定資産税</a:t>
            </a:r>
            <a:endParaRPr kumimoji="1" lang="en-US" altLang="ja-JP" sz="1200" b="1" dirty="0"/>
          </a:p>
          <a:p>
            <a:pPr algn="ctr"/>
            <a:r>
              <a:rPr kumimoji="1" lang="ja-JP" altLang="en-US" sz="1200" b="1" dirty="0"/>
              <a:t>都市計画税</a:t>
            </a:r>
            <a:endParaRPr kumimoji="1" lang="en-US" altLang="ja-JP" sz="1200" b="1" dirty="0"/>
          </a:p>
          <a:p>
            <a:pPr algn="ctr"/>
            <a:endParaRPr kumimoji="1" lang="en-US" altLang="ja-JP" sz="1200" dirty="0"/>
          </a:p>
          <a:p>
            <a:pPr algn="ctr"/>
            <a:endParaRPr kumimoji="1" lang="en-US" altLang="ja-JP" sz="1200" b="1" dirty="0"/>
          </a:p>
        </p:txBody>
      </p:sp>
      <p:sp>
        <p:nvSpPr>
          <p:cNvPr id="58" name="正方形/長方形 57">
            <a:extLst>
              <a:ext uri="{FF2B5EF4-FFF2-40B4-BE49-F238E27FC236}">
                <a16:creationId xmlns:a16="http://schemas.microsoft.com/office/drawing/2014/main" id="{44037719-F3E1-DF30-D0A7-3B1792E87489}"/>
              </a:ext>
            </a:extLst>
          </p:cNvPr>
          <p:cNvSpPr/>
          <p:nvPr/>
        </p:nvSpPr>
        <p:spPr>
          <a:xfrm>
            <a:off x="4464905" y="1102190"/>
            <a:ext cx="384705" cy="534838"/>
          </a:xfrm>
          <a:prstGeom prst="rect">
            <a:avLst/>
          </a:prstGeom>
          <a:solidFill>
            <a:srgbClr val="0070C0"/>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vert="eaVert" rtlCol="0" anchor="ctr"/>
          <a:lstStyle/>
          <a:p>
            <a:pPr algn="ctr"/>
            <a:r>
              <a:rPr kumimoji="1" lang="en-US" altLang="ja-JP" sz="800" b="1" dirty="0"/>
              <a:t>2.9</a:t>
            </a:r>
            <a:r>
              <a:rPr kumimoji="1" lang="ja-JP" altLang="en-US" sz="800" b="1" dirty="0"/>
              <a:t>％</a:t>
            </a:r>
            <a:endParaRPr kumimoji="1" lang="en-US" altLang="ja-JP" sz="800" b="1" dirty="0"/>
          </a:p>
          <a:p>
            <a:pPr algn="ctr"/>
            <a:r>
              <a:rPr kumimoji="1" lang="ja-JP" altLang="en-US" sz="800" b="1" dirty="0"/>
              <a:t>相続税</a:t>
            </a:r>
          </a:p>
        </p:txBody>
      </p:sp>
      <p:sp>
        <p:nvSpPr>
          <p:cNvPr id="59" name="正方形/長方形 58">
            <a:extLst>
              <a:ext uri="{FF2B5EF4-FFF2-40B4-BE49-F238E27FC236}">
                <a16:creationId xmlns:a16="http://schemas.microsoft.com/office/drawing/2014/main" id="{ADC063A3-36DB-D1E9-0845-DF384CB50299}"/>
              </a:ext>
            </a:extLst>
          </p:cNvPr>
          <p:cNvSpPr/>
          <p:nvPr/>
        </p:nvSpPr>
        <p:spPr>
          <a:xfrm>
            <a:off x="4856406" y="1108230"/>
            <a:ext cx="278924" cy="534838"/>
          </a:xfrm>
          <a:prstGeom prst="rect">
            <a:avLst/>
          </a:prstGeom>
          <a:solidFill>
            <a:srgbClr val="00B0F0"/>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vert="eaVert" rtlCol="0" anchor="ctr"/>
          <a:lstStyle/>
          <a:p>
            <a:pPr algn="ctr"/>
            <a:r>
              <a:rPr kumimoji="1" lang="en-US" altLang="ja-JP" sz="800" b="1" dirty="0"/>
              <a:t>1.8</a:t>
            </a:r>
            <a:r>
              <a:rPr kumimoji="1" lang="ja-JP" altLang="en-US" sz="800" b="1" dirty="0"/>
              <a:t>％</a:t>
            </a:r>
            <a:endParaRPr kumimoji="1" lang="en-US" altLang="ja-JP" sz="800" b="1" dirty="0"/>
          </a:p>
          <a:p>
            <a:pPr algn="ctr"/>
            <a:r>
              <a:rPr kumimoji="1" lang="ja-JP" altLang="en-US" sz="800" b="1" dirty="0"/>
              <a:t>揮発油税</a:t>
            </a:r>
          </a:p>
        </p:txBody>
      </p:sp>
      <p:sp>
        <p:nvSpPr>
          <p:cNvPr id="60" name="正方形/長方形 59">
            <a:extLst>
              <a:ext uri="{FF2B5EF4-FFF2-40B4-BE49-F238E27FC236}">
                <a16:creationId xmlns:a16="http://schemas.microsoft.com/office/drawing/2014/main" id="{E1761177-1835-537C-C83F-2FE525367E0D}"/>
              </a:ext>
            </a:extLst>
          </p:cNvPr>
          <p:cNvSpPr/>
          <p:nvPr/>
        </p:nvSpPr>
        <p:spPr>
          <a:xfrm>
            <a:off x="5133091" y="1105210"/>
            <a:ext cx="273337" cy="534838"/>
          </a:xfrm>
          <a:prstGeom prst="rect">
            <a:avLst/>
          </a:prstGeom>
          <a:solidFill>
            <a:srgbClr val="5651AE"/>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vert="eaVert" rtlCol="0" anchor="ctr"/>
          <a:lstStyle/>
          <a:p>
            <a:pPr algn="ctr"/>
            <a:r>
              <a:rPr kumimoji="1" lang="en-US" altLang="ja-JP" sz="800" b="1" dirty="0"/>
              <a:t>1.1</a:t>
            </a:r>
            <a:r>
              <a:rPr kumimoji="1" lang="ja-JP" altLang="en-US" sz="800" b="1" dirty="0"/>
              <a:t>％</a:t>
            </a:r>
            <a:endParaRPr kumimoji="1" lang="en-US" altLang="ja-JP" sz="800" b="1" dirty="0"/>
          </a:p>
          <a:p>
            <a:pPr algn="ctr"/>
            <a:r>
              <a:rPr kumimoji="1" lang="ja-JP" altLang="en-US" sz="800" b="1" dirty="0"/>
              <a:t>酒税</a:t>
            </a:r>
          </a:p>
        </p:txBody>
      </p:sp>
      <p:sp>
        <p:nvSpPr>
          <p:cNvPr id="61" name="正方形/長方形 60">
            <a:extLst>
              <a:ext uri="{FF2B5EF4-FFF2-40B4-BE49-F238E27FC236}">
                <a16:creationId xmlns:a16="http://schemas.microsoft.com/office/drawing/2014/main" id="{188314F3-5B1D-69C1-52E9-985F177F6AFB}"/>
              </a:ext>
            </a:extLst>
          </p:cNvPr>
          <p:cNvSpPr/>
          <p:nvPr/>
        </p:nvSpPr>
        <p:spPr>
          <a:xfrm>
            <a:off x="5412470" y="1102190"/>
            <a:ext cx="277439" cy="534838"/>
          </a:xfrm>
          <a:prstGeom prst="rect">
            <a:avLst/>
          </a:prstGeom>
          <a:solidFill>
            <a:srgbClr val="A3A9FF"/>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vert="eaVert" rtlCol="0" anchor="ctr"/>
          <a:lstStyle/>
          <a:p>
            <a:pPr algn="ctr"/>
            <a:r>
              <a:rPr kumimoji="1" lang="en-US" altLang="ja-JP" sz="800" b="1" dirty="0"/>
              <a:t>0.8%</a:t>
            </a:r>
          </a:p>
          <a:p>
            <a:pPr algn="ctr"/>
            <a:r>
              <a:rPr kumimoji="1" lang="ja-JP" altLang="en-US" sz="800" b="1" dirty="0"/>
              <a:t>たばこ税</a:t>
            </a:r>
          </a:p>
        </p:txBody>
      </p:sp>
      <p:sp>
        <p:nvSpPr>
          <p:cNvPr id="62" name="正方形/長方形 61">
            <a:extLst>
              <a:ext uri="{FF2B5EF4-FFF2-40B4-BE49-F238E27FC236}">
                <a16:creationId xmlns:a16="http://schemas.microsoft.com/office/drawing/2014/main" id="{D9AF1F86-3F54-8C0C-DCA7-1E9644904539}"/>
              </a:ext>
            </a:extLst>
          </p:cNvPr>
          <p:cNvSpPr/>
          <p:nvPr/>
        </p:nvSpPr>
        <p:spPr>
          <a:xfrm>
            <a:off x="5986726" y="1102190"/>
            <a:ext cx="394329" cy="534838"/>
          </a:xfrm>
          <a:prstGeom prst="rect">
            <a:avLst/>
          </a:prstGeom>
          <a:no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vert="eaVert" rtlCol="0" anchor="ctr"/>
          <a:lstStyle/>
          <a:p>
            <a:pPr algn="ctr"/>
            <a:r>
              <a:rPr kumimoji="1" lang="en-US" altLang="ja-JP" sz="800" b="1" dirty="0">
                <a:solidFill>
                  <a:schemeClr val="tx1"/>
                </a:solidFill>
              </a:rPr>
              <a:t>6.7%</a:t>
            </a:r>
          </a:p>
          <a:p>
            <a:pPr algn="ctr"/>
            <a:r>
              <a:rPr kumimoji="1" lang="ja-JP" altLang="en-US" sz="800" b="1" dirty="0">
                <a:solidFill>
                  <a:schemeClr val="tx1"/>
                </a:solidFill>
              </a:rPr>
              <a:t>税以外の収入</a:t>
            </a:r>
          </a:p>
        </p:txBody>
      </p:sp>
      <p:sp>
        <p:nvSpPr>
          <p:cNvPr id="63" name="正方形/長方形 62">
            <a:extLst>
              <a:ext uri="{FF2B5EF4-FFF2-40B4-BE49-F238E27FC236}">
                <a16:creationId xmlns:a16="http://schemas.microsoft.com/office/drawing/2014/main" id="{47F53C09-1917-4BAD-F7AF-9DB3AF3438B0}"/>
              </a:ext>
            </a:extLst>
          </p:cNvPr>
          <p:cNvSpPr/>
          <p:nvPr/>
        </p:nvSpPr>
        <p:spPr>
          <a:xfrm>
            <a:off x="6375423" y="1102190"/>
            <a:ext cx="2747228" cy="534838"/>
          </a:xfrm>
          <a:prstGeom prst="rect">
            <a:avLst/>
          </a:prstGeom>
          <a:solidFill>
            <a:schemeClr val="bg1"/>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1200" b="1" dirty="0">
                <a:solidFill>
                  <a:schemeClr val="tx1"/>
                </a:solidFill>
              </a:rPr>
              <a:t>借金（国債）</a:t>
            </a:r>
            <a:endParaRPr kumimoji="1" lang="en-US" altLang="ja-JP" sz="1200" b="1" dirty="0">
              <a:solidFill>
                <a:schemeClr val="tx1"/>
              </a:solidFill>
            </a:endParaRPr>
          </a:p>
          <a:p>
            <a:pPr algn="ctr"/>
            <a:r>
              <a:rPr kumimoji="1" lang="ja-JP" altLang="en-US" sz="800" b="1" dirty="0">
                <a:solidFill>
                  <a:schemeClr val="tx1"/>
                </a:solidFill>
              </a:rPr>
              <a:t>（</a:t>
            </a:r>
            <a:r>
              <a:rPr kumimoji="1" lang="en-US" altLang="ja-JP" sz="800" b="1" dirty="0">
                <a:solidFill>
                  <a:schemeClr val="tx1"/>
                </a:solidFill>
              </a:rPr>
              <a:t>31.5</a:t>
            </a:r>
            <a:r>
              <a:rPr kumimoji="1" lang="ja-JP" altLang="en-US" sz="800" b="1" dirty="0">
                <a:solidFill>
                  <a:schemeClr val="tx1"/>
                </a:solidFill>
              </a:rPr>
              <a:t>％）</a:t>
            </a:r>
          </a:p>
        </p:txBody>
      </p:sp>
      <p:sp>
        <p:nvSpPr>
          <p:cNvPr id="64" name="正方形/長方形 63">
            <a:extLst>
              <a:ext uri="{FF2B5EF4-FFF2-40B4-BE49-F238E27FC236}">
                <a16:creationId xmlns:a16="http://schemas.microsoft.com/office/drawing/2014/main" id="{4E9BD5EC-B876-45C0-5190-A57724CC595E}"/>
              </a:ext>
            </a:extLst>
          </p:cNvPr>
          <p:cNvSpPr/>
          <p:nvPr/>
        </p:nvSpPr>
        <p:spPr>
          <a:xfrm>
            <a:off x="2054067" y="1723082"/>
            <a:ext cx="661632" cy="534838"/>
          </a:xfrm>
          <a:prstGeom prst="rect">
            <a:avLst/>
          </a:prstGeom>
          <a:solidFill>
            <a:schemeClr val="bg2">
              <a:lumMod val="75000"/>
            </a:schemeClr>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1200" b="1" dirty="0"/>
              <a:t>事業税</a:t>
            </a:r>
            <a:endParaRPr kumimoji="1" lang="en-US" altLang="ja-JP" sz="1200" b="1" dirty="0"/>
          </a:p>
          <a:p>
            <a:pPr algn="ctr"/>
            <a:r>
              <a:rPr kumimoji="1" lang="ja-JP" altLang="en-US" sz="800" b="1" dirty="0"/>
              <a:t>（</a:t>
            </a:r>
            <a:r>
              <a:rPr kumimoji="1" lang="en-US" altLang="ja-JP" sz="800" b="1" dirty="0"/>
              <a:t>11.3%</a:t>
            </a:r>
            <a:r>
              <a:rPr kumimoji="1" lang="ja-JP" altLang="en-US" sz="800" b="1" dirty="0"/>
              <a:t>）</a:t>
            </a:r>
          </a:p>
        </p:txBody>
      </p:sp>
      <p:sp>
        <p:nvSpPr>
          <p:cNvPr id="65" name="正方形/長方形 64">
            <a:extLst>
              <a:ext uri="{FF2B5EF4-FFF2-40B4-BE49-F238E27FC236}">
                <a16:creationId xmlns:a16="http://schemas.microsoft.com/office/drawing/2014/main" id="{6CDB45B4-4619-8453-5567-1D3DCA158987}"/>
              </a:ext>
            </a:extLst>
          </p:cNvPr>
          <p:cNvSpPr/>
          <p:nvPr/>
        </p:nvSpPr>
        <p:spPr>
          <a:xfrm>
            <a:off x="2724458" y="1724618"/>
            <a:ext cx="661632" cy="534838"/>
          </a:xfrm>
          <a:prstGeom prst="rect">
            <a:avLst/>
          </a:prstGeom>
          <a:solidFill>
            <a:srgbClr val="FFC00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1000" b="1" dirty="0"/>
              <a:t>地方</a:t>
            </a:r>
            <a:endParaRPr kumimoji="1" lang="en-US" altLang="ja-JP" sz="1000" b="1" dirty="0"/>
          </a:p>
          <a:p>
            <a:pPr algn="ctr"/>
            <a:r>
              <a:rPr kumimoji="1" lang="ja-JP" altLang="en-US" sz="1000" b="1" dirty="0"/>
              <a:t>消費税</a:t>
            </a:r>
            <a:endParaRPr kumimoji="1" lang="en-US" altLang="ja-JP" sz="1000" b="1" dirty="0"/>
          </a:p>
          <a:p>
            <a:pPr algn="ctr"/>
            <a:r>
              <a:rPr kumimoji="1" lang="ja-JP" altLang="en-US" sz="800" b="1" dirty="0"/>
              <a:t>（</a:t>
            </a:r>
            <a:r>
              <a:rPr kumimoji="1" lang="en-US" altLang="ja-JP" sz="800" b="1" dirty="0"/>
              <a:t>7.7</a:t>
            </a:r>
            <a:r>
              <a:rPr kumimoji="1" lang="ja-JP" altLang="en-US" sz="800" b="1" dirty="0"/>
              <a:t>％）</a:t>
            </a:r>
          </a:p>
        </p:txBody>
      </p:sp>
      <p:sp>
        <p:nvSpPr>
          <p:cNvPr id="67" name="正方形/長方形 66">
            <a:extLst>
              <a:ext uri="{FF2B5EF4-FFF2-40B4-BE49-F238E27FC236}">
                <a16:creationId xmlns:a16="http://schemas.microsoft.com/office/drawing/2014/main" id="{53A5C6CA-8B65-5524-91C1-5CA07A133D70}"/>
              </a:ext>
            </a:extLst>
          </p:cNvPr>
          <p:cNvSpPr/>
          <p:nvPr/>
        </p:nvSpPr>
        <p:spPr>
          <a:xfrm>
            <a:off x="3393492" y="1723082"/>
            <a:ext cx="333171" cy="534838"/>
          </a:xfrm>
          <a:prstGeom prst="rect">
            <a:avLst/>
          </a:prstGeom>
          <a:solidFill>
            <a:srgbClr val="00B0F0"/>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vert="eaVert" rtlCol="0" anchor="ctr"/>
          <a:lstStyle/>
          <a:p>
            <a:pPr algn="ctr"/>
            <a:r>
              <a:rPr kumimoji="1" lang="en-US" altLang="ja-JP" sz="800" b="1" dirty="0"/>
              <a:t>4.3%</a:t>
            </a:r>
            <a:endParaRPr kumimoji="1" lang="ja-JP" altLang="en-US" sz="800" b="1" dirty="0"/>
          </a:p>
          <a:p>
            <a:pPr algn="ctr"/>
            <a:r>
              <a:rPr kumimoji="1" lang="ja-JP" altLang="en-US" sz="800" b="1" dirty="0"/>
              <a:t>自動車税</a:t>
            </a:r>
            <a:endParaRPr kumimoji="1" lang="en-US" altLang="ja-JP" sz="800" b="1" dirty="0"/>
          </a:p>
        </p:txBody>
      </p:sp>
      <p:sp>
        <p:nvSpPr>
          <p:cNvPr id="68" name="正方形/長方形 67">
            <a:extLst>
              <a:ext uri="{FF2B5EF4-FFF2-40B4-BE49-F238E27FC236}">
                <a16:creationId xmlns:a16="http://schemas.microsoft.com/office/drawing/2014/main" id="{CDC1991E-F2C0-1763-1A98-F5A3EABA44D5}"/>
              </a:ext>
            </a:extLst>
          </p:cNvPr>
          <p:cNvSpPr/>
          <p:nvPr/>
        </p:nvSpPr>
        <p:spPr>
          <a:xfrm>
            <a:off x="3724600" y="1723082"/>
            <a:ext cx="357021" cy="534838"/>
          </a:xfrm>
          <a:prstGeom prst="rect">
            <a:avLst/>
          </a:prstGeom>
          <a:solidFill>
            <a:srgbClr val="00B0F0"/>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vert="eaVert" rtlCol="0" anchor="ctr"/>
          <a:lstStyle/>
          <a:p>
            <a:pPr algn="ctr"/>
            <a:r>
              <a:rPr kumimoji="1" lang="en-US" altLang="ja-JP" sz="800" b="1" dirty="0"/>
              <a:t>2.8</a:t>
            </a:r>
            <a:r>
              <a:rPr kumimoji="1" lang="ja-JP" altLang="en-US" sz="800" b="1" dirty="0"/>
              <a:t>％</a:t>
            </a:r>
            <a:endParaRPr kumimoji="1" lang="en-US" altLang="ja-JP" sz="800" b="1" dirty="0"/>
          </a:p>
          <a:p>
            <a:pPr algn="ctr"/>
            <a:r>
              <a:rPr kumimoji="1" lang="ja-JP" altLang="en-US" sz="800" b="1" dirty="0"/>
              <a:t>軽油</a:t>
            </a:r>
            <a:endParaRPr kumimoji="1" lang="en-US" altLang="ja-JP" sz="800" b="1" dirty="0"/>
          </a:p>
          <a:p>
            <a:pPr algn="ctr"/>
            <a:r>
              <a:rPr kumimoji="1" lang="ja-JP" altLang="en-US" sz="800" b="1" dirty="0"/>
              <a:t>引取税</a:t>
            </a:r>
          </a:p>
        </p:txBody>
      </p:sp>
      <p:sp>
        <p:nvSpPr>
          <p:cNvPr id="69" name="正方形/長方形 68">
            <a:extLst>
              <a:ext uri="{FF2B5EF4-FFF2-40B4-BE49-F238E27FC236}">
                <a16:creationId xmlns:a16="http://schemas.microsoft.com/office/drawing/2014/main" id="{BEE67306-CA86-16F8-E6D0-D0628D1F25D8}"/>
              </a:ext>
            </a:extLst>
          </p:cNvPr>
          <p:cNvSpPr/>
          <p:nvPr/>
        </p:nvSpPr>
        <p:spPr>
          <a:xfrm>
            <a:off x="4081621" y="1725959"/>
            <a:ext cx="250054" cy="534838"/>
          </a:xfrm>
          <a:prstGeom prst="rect">
            <a:avLst/>
          </a:prstGeom>
          <a:solidFill>
            <a:schemeClr val="accent2">
              <a:lumMod val="75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vert="eaVert" rtlCol="0" anchor="ctr"/>
          <a:lstStyle/>
          <a:p>
            <a:pPr algn="ctr"/>
            <a:r>
              <a:rPr kumimoji="1" lang="en-US" altLang="ja-JP" sz="800" b="1" dirty="0"/>
              <a:t>1.4</a:t>
            </a:r>
            <a:r>
              <a:rPr kumimoji="1" lang="ja-JP" altLang="en-US" sz="800" b="1" dirty="0"/>
              <a:t>％</a:t>
            </a:r>
            <a:endParaRPr kumimoji="1" lang="en-US" altLang="ja-JP" sz="800" b="1" dirty="0"/>
          </a:p>
          <a:p>
            <a:pPr algn="ctr"/>
            <a:r>
              <a:rPr kumimoji="1" lang="ja-JP" altLang="en-US" sz="800" b="1" dirty="0"/>
              <a:t>その他</a:t>
            </a:r>
          </a:p>
        </p:txBody>
      </p:sp>
      <p:sp>
        <p:nvSpPr>
          <p:cNvPr id="70" name="正方形/長方形 69">
            <a:extLst>
              <a:ext uri="{FF2B5EF4-FFF2-40B4-BE49-F238E27FC236}">
                <a16:creationId xmlns:a16="http://schemas.microsoft.com/office/drawing/2014/main" id="{999B146F-BCB8-ADC0-ECC0-7D738CE55BC6}"/>
              </a:ext>
            </a:extLst>
          </p:cNvPr>
          <p:cNvSpPr/>
          <p:nvPr/>
        </p:nvSpPr>
        <p:spPr>
          <a:xfrm>
            <a:off x="4327271" y="1722939"/>
            <a:ext cx="1362638" cy="534838"/>
          </a:xfrm>
          <a:prstGeom prst="rect">
            <a:avLst/>
          </a:prstGeom>
          <a:no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1200" b="1" dirty="0">
                <a:solidFill>
                  <a:schemeClr val="tx1"/>
                </a:solidFill>
              </a:rPr>
              <a:t>税以外の収入</a:t>
            </a:r>
            <a:endParaRPr kumimoji="1" lang="en-US" altLang="ja-JP" sz="1200" b="1" dirty="0">
              <a:solidFill>
                <a:schemeClr val="tx1"/>
              </a:solidFill>
            </a:endParaRPr>
          </a:p>
          <a:p>
            <a:pPr algn="ctr"/>
            <a:r>
              <a:rPr kumimoji="1" lang="ja-JP" altLang="en-US" sz="800" b="1" dirty="0">
                <a:solidFill>
                  <a:schemeClr val="tx1"/>
                </a:solidFill>
              </a:rPr>
              <a:t>（</a:t>
            </a:r>
            <a:r>
              <a:rPr kumimoji="1" lang="en-US" altLang="ja-JP" sz="800" b="1" dirty="0">
                <a:solidFill>
                  <a:schemeClr val="tx1"/>
                </a:solidFill>
              </a:rPr>
              <a:t>24.2</a:t>
            </a:r>
            <a:r>
              <a:rPr kumimoji="1" lang="ja-JP" altLang="en-US" sz="800" b="1" dirty="0">
                <a:solidFill>
                  <a:schemeClr val="tx1"/>
                </a:solidFill>
              </a:rPr>
              <a:t>％）</a:t>
            </a:r>
          </a:p>
        </p:txBody>
      </p:sp>
      <p:sp>
        <p:nvSpPr>
          <p:cNvPr id="72" name="正方形/長方形 71">
            <a:extLst>
              <a:ext uri="{FF2B5EF4-FFF2-40B4-BE49-F238E27FC236}">
                <a16:creationId xmlns:a16="http://schemas.microsoft.com/office/drawing/2014/main" id="{2B58BE4F-02BD-9A73-829D-9743E01713E3}"/>
              </a:ext>
            </a:extLst>
          </p:cNvPr>
          <p:cNvSpPr/>
          <p:nvPr/>
        </p:nvSpPr>
        <p:spPr>
          <a:xfrm>
            <a:off x="8650027" y="1721283"/>
            <a:ext cx="464936" cy="534838"/>
          </a:xfrm>
          <a:prstGeom prst="rect">
            <a:avLst/>
          </a:prstGeom>
          <a:solidFill>
            <a:schemeClr val="bg1"/>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vert="eaVert" rtlCol="0" anchor="ctr"/>
          <a:lstStyle/>
          <a:p>
            <a:pPr algn="ctr"/>
            <a:r>
              <a:rPr kumimoji="1" lang="en-US" altLang="ja-JP" sz="800" b="1" dirty="0">
                <a:solidFill>
                  <a:schemeClr val="tx1"/>
                </a:solidFill>
              </a:rPr>
              <a:t>7.8</a:t>
            </a:r>
            <a:r>
              <a:rPr kumimoji="1" lang="ja-JP" altLang="en-US" sz="800" b="1" dirty="0">
                <a:solidFill>
                  <a:schemeClr val="tx1"/>
                </a:solidFill>
              </a:rPr>
              <a:t>％借金</a:t>
            </a:r>
            <a:endParaRPr kumimoji="1" lang="en-US" altLang="ja-JP" sz="800" b="1" dirty="0">
              <a:solidFill>
                <a:schemeClr val="tx1"/>
              </a:solidFill>
            </a:endParaRPr>
          </a:p>
          <a:p>
            <a:pPr algn="ctr"/>
            <a:r>
              <a:rPr kumimoji="1" lang="ja-JP" altLang="en-US" sz="800" b="1" dirty="0">
                <a:solidFill>
                  <a:schemeClr val="tx1"/>
                </a:solidFill>
              </a:rPr>
              <a:t>（県債）</a:t>
            </a:r>
          </a:p>
        </p:txBody>
      </p:sp>
      <p:sp>
        <p:nvSpPr>
          <p:cNvPr id="74" name="正方形/長方形 73">
            <a:extLst>
              <a:ext uri="{FF2B5EF4-FFF2-40B4-BE49-F238E27FC236}">
                <a16:creationId xmlns:a16="http://schemas.microsoft.com/office/drawing/2014/main" id="{F0321009-A7E1-A774-31CA-9199BE4E8F04}"/>
              </a:ext>
            </a:extLst>
          </p:cNvPr>
          <p:cNvSpPr/>
          <p:nvPr/>
        </p:nvSpPr>
        <p:spPr>
          <a:xfrm>
            <a:off x="5689909" y="1722417"/>
            <a:ext cx="2962660" cy="534838"/>
          </a:xfrm>
          <a:prstGeom prst="rect">
            <a:avLst/>
          </a:prstGeom>
          <a:no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1200" b="1" dirty="0">
                <a:solidFill>
                  <a:schemeClr val="tx1"/>
                </a:solidFill>
              </a:rPr>
              <a:t>国からの補助金等</a:t>
            </a:r>
            <a:endParaRPr kumimoji="1" lang="en-US" altLang="ja-JP" sz="1200" b="1" dirty="0">
              <a:solidFill>
                <a:schemeClr val="tx1"/>
              </a:solidFill>
            </a:endParaRPr>
          </a:p>
          <a:p>
            <a:pPr algn="ctr"/>
            <a:r>
              <a:rPr kumimoji="1" lang="ja-JP" altLang="en-US" sz="800" b="1" dirty="0">
                <a:solidFill>
                  <a:schemeClr val="tx1"/>
                </a:solidFill>
              </a:rPr>
              <a:t>（</a:t>
            </a:r>
            <a:r>
              <a:rPr kumimoji="1" lang="en-US" altLang="ja-JP" sz="800" b="1" dirty="0">
                <a:solidFill>
                  <a:schemeClr val="tx1"/>
                </a:solidFill>
              </a:rPr>
              <a:t>30.3</a:t>
            </a:r>
            <a:r>
              <a:rPr kumimoji="1" lang="ja-JP" altLang="en-US" sz="800" b="1" dirty="0">
                <a:solidFill>
                  <a:schemeClr val="tx1"/>
                </a:solidFill>
              </a:rPr>
              <a:t>％）</a:t>
            </a:r>
          </a:p>
        </p:txBody>
      </p:sp>
      <p:sp>
        <p:nvSpPr>
          <p:cNvPr id="75" name="正方形/長方形 74">
            <a:extLst>
              <a:ext uri="{FF2B5EF4-FFF2-40B4-BE49-F238E27FC236}">
                <a16:creationId xmlns:a16="http://schemas.microsoft.com/office/drawing/2014/main" id="{FEB93410-4AAB-89E7-CBAC-8D8F54CEDC20}"/>
              </a:ext>
            </a:extLst>
          </p:cNvPr>
          <p:cNvSpPr/>
          <p:nvPr/>
        </p:nvSpPr>
        <p:spPr>
          <a:xfrm>
            <a:off x="2825298" y="2365748"/>
            <a:ext cx="1253308" cy="534838"/>
          </a:xfrm>
          <a:prstGeom prst="rect">
            <a:avLst/>
          </a:prstGeom>
          <a:solidFill>
            <a:srgbClr val="B5DCFF"/>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1000" b="1" dirty="0"/>
              <a:t>固定資産税</a:t>
            </a:r>
            <a:endParaRPr kumimoji="1" lang="en-US" altLang="ja-JP" sz="1000" b="1" dirty="0"/>
          </a:p>
          <a:p>
            <a:pPr algn="ctr"/>
            <a:r>
              <a:rPr kumimoji="1" lang="ja-JP" altLang="en-US" sz="800" b="1" dirty="0"/>
              <a:t>（</a:t>
            </a:r>
            <a:r>
              <a:rPr kumimoji="1" lang="en-US" altLang="ja-JP" sz="800" b="1" dirty="0"/>
              <a:t>15.3</a:t>
            </a:r>
            <a:r>
              <a:rPr kumimoji="1" lang="ja-JP" altLang="en-US" sz="800" b="1" dirty="0"/>
              <a:t>％）</a:t>
            </a:r>
          </a:p>
        </p:txBody>
      </p:sp>
      <p:sp>
        <p:nvSpPr>
          <p:cNvPr id="76" name="正方形/長方形 75">
            <a:extLst>
              <a:ext uri="{FF2B5EF4-FFF2-40B4-BE49-F238E27FC236}">
                <a16:creationId xmlns:a16="http://schemas.microsoft.com/office/drawing/2014/main" id="{59171729-4105-FA28-B93A-E3A188D77F1E}"/>
              </a:ext>
            </a:extLst>
          </p:cNvPr>
          <p:cNvSpPr/>
          <p:nvPr/>
        </p:nvSpPr>
        <p:spPr>
          <a:xfrm>
            <a:off x="4078606" y="2362872"/>
            <a:ext cx="514139" cy="534838"/>
          </a:xfrm>
          <a:prstGeom prst="rect">
            <a:avLst/>
          </a:prstGeom>
          <a:solidFill>
            <a:srgbClr val="B5DCFF"/>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vert="eaVert" rtlCol="0" anchor="ctr"/>
          <a:lstStyle/>
          <a:p>
            <a:pPr algn="ctr"/>
            <a:r>
              <a:rPr kumimoji="1" lang="en-US" altLang="ja-JP" sz="800" b="1" dirty="0"/>
              <a:t>3</a:t>
            </a:r>
            <a:r>
              <a:rPr kumimoji="1" lang="ja-JP" altLang="en-US" sz="800" b="1" dirty="0"/>
              <a:t>％</a:t>
            </a:r>
            <a:endParaRPr kumimoji="1" lang="en-US" altLang="ja-JP" sz="800" b="1" dirty="0"/>
          </a:p>
          <a:p>
            <a:pPr algn="ctr"/>
            <a:r>
              <a:rPr kumimoji="1" lang="ja-JP" altLang="en-US" sz="800" b="1" dirty="0"/>
              <a:t>都市</a:t>
            </a:r>
            <a:endParaRPr kumimoji="1" lang="en-US" altLang="ja-JP" sz="800" b="1" dirty="0"/>
          </a:p>
          <a:p>
            <a:pPr algn="ctr"/>
            <a:r>
              <a:rPr kumimoji="1" lang="ja-JP" altLang="en-US" sz="800" b="1" dirty="0"/>
              <a:t>計画税</a:t>
            </a:r>
            <a:endParaRPr kumimoji="1" lang="en-US" altLang="ja-JP" sz="800" b="1" dirty="0"/>
          </a:p>
        </p:txBody>
      </p:sp>
      <p:sp>
        <p:nvSpPr>
          <p:cNvPr id="81" name="正方形/長方形 80">
            <a:extLst>
              <a:ext uri="{FF2B5EF4-FFF2-40B4-BE49-F238E27FC236}">
                <a16:creationId xmlns:a16="http://schemas.microsoft.com/office/drawing/2014/main" id="{2EB2DD61-47BF-BDA4-4118-6E7B26523414}"/>
              </a:ext>
            </a:extLst>
          </p:cNvPr>
          <p:cNvSpPr/>
          <p:nvPr/>
        </p:nvSpPr>
        <p:spPr>
          <a:xfrm>
            <a:off x="4588476" y="2362872"/>
            <a:ext cx="337576" cy="534838"/>
          </a:xfrm>
          <a:prstGeom prst="rect">
            <a:avLst/>
          </a:prstGeom>
          <a:solidFill>
            <a:srgbClr val="C55A11"/>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vert="eaVert" rtlCol="0" anchor="ctr"/>
          <a:lstStyle/>
          <a:p>
            <a:pPr algn="ctr"/>
            <a:r>
              <a:rPr kumimoji="1" lang="en-US" altLang="ja-JP" sz="800" b="1" dirty="0"/>
              <a:t>3</a:t>
            </a:r>
            <a:r>
              <a:rPr kumimoji="1" lang="ja-JP" altLang="en-US" sz="800" b="1" dirty="0"/>
              <a:t>％</a:t>
            </a:r>
            <a:endParaRPr kumimoji="1" lang="en-US" altLang="ja-JP" sz="800" b="1" dirty="0"/>
          </a:p>
          <a:p>
            <a:pPr algn="ctr"/>
            <a:r>
              <a:rPr kumimoji="1" lang="ja-JP" altLang="en-US" sz="800" b="1" dirty="0"/>
              <a:t>その他</a:t>
            </a:r>
          </a:p>
        </p:txBody>
      </p:sp>
      <p:sp>
        <p:nvSpPr>
          <p:cNvPr id="86" name="正方形/長方形 85">
            <a:extLst>
              <a:ext uri="{FF2B5EF4-FFF2-40B4-BE49-F238E27FC236}">
                <a16:creationId xmlns:a16="http://schemas.microsoft.com/office/drawing/2014/main" id="{8CA5EB0E-9E01-0E95-5E4B-C73A5E293595}"/>
              </a:ext>
            </a:extLst>
          </p:cNvPr>
          <p:cNvSpPr/>
          <p:nvPr/>
        </p:nvSpPr>
        <p:spPr>
          <a:xfrm>
            <a:off x="4926051" y="2365757"/>
            <a:ext cx="4188911" cy="534838"/>
          </a:xfrm>
          <a:prstGeom prst="rect">
            <a:avLst/>
          </a:prstGeom>
          <a:no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vert="horz" rtlCol="0" anchor="ctr"/>
          <a:lstStyle/>
          <a:p>
            <a:pPr algn="ctr"/>
            <a:r>
              <a:rPr kumimoji="1" lang="ja-JP" altLang="en-US" sz="1000" b="1" dirty="0">
                <a:solidFill>
                  <a:schemeClr val="tx1"/>
                </a:solidFill>
              </a:rPr>
              <a:t>税以外の収入</a:t>
            </a:r>
            <a:endParaRPr kumimoji="1" lang="en-US" altLang="ja-JP" sz="1000" b="1" dirty="0">
              <a:solidFill>
                <a:schemeClr val="tx1"/>
              </a:solidFill>
            </a:endParaRPr>
          </a:p>
          <a:p>
            <a:pPr algn="ctr"/>
            <a:r>
              <a:rPr kumimoji="1" lang="ja-JP" altLang="en-US" sz="1000" b="1" dirty="0">
                <a:solidFill>
                  <a:schemeClr val="tx1"/>
                </a:solidFill>
              </a:rPr>
              <a:t>（</a:t>
            </a:r>
            <a:r>
              <a:rPr kumimoji="1" lang="en-US" altLang="ja-JP" sz="1000" b="1" dirty="0">
                <a:solidFill>
                  <a:schemeClr val="tx1"/>
                </a:solidFill>
              </a:rPr>
              <a:t>60</a:t>
            </a:r>
            <a:r>
              <a:rPr kumimoji="1" lang="ja-JP" altLang="en-US" sz="1000" b="1" dirty="0">
                <a:solidFill>
                  <a:schemeClr val="tx1"/>
                </a:solidFill>
              </a:rPr>
              <a:t>％）</a:t>
            </a:r>
          </a:p>
        </p:txBody>
      </p:sp>
      <p:sp>
        <p:nvSpPr>
          <p:cNvPr id="66" name="正方形/長方形 65">
            <a:extLst>
              <a:ext uri="{FF2B5EF4-FFF2-40B4-BE49-F238E27FC236}">
                <a16:creationId xmlns:a16="http://schemas.microsoft.com/office/drawing/2014/main" id="{009C80E2-1860-4861-1A1F-512FA8175204}"/>
              </a:ext>
            </a:extLst>
          </p:cNvPr>
          <p:cNvSpPr/>
          <p:nvPr/>
        </p:nvSpPr>
        <p:spPr>
          <a:xfrm>
            <a:off x="5703487" y="1100199"/>
            <a:ext cx="278924" cy="534838"/>
          </a:xfrm>
          <a:prstGeom prst="rect">
            <a:avLst/>
          </a:prstGeom>
          <a:solidFill>
            <a:srgbClr val="C55A11"/>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vert="eaVert" rtlCol="0" anchor="ctr"/>
          <a:lstStyle/>
          <a:p>
            <a:pPr algn="ctr"/>
            <a:r>
              <a:rPr kumimoji="1" lang="en-US" altLang="ja-JP" sz="800" b="1" dirty="0">
                <a:solidFill>
                  <a:schemeClr val="bg1"/>
                </a:solidFill>
              </a:rPr>
              <a:t>3</a:t>
            </a:r>
            <a:r>
              <a:rPr kumimoji="1" lang="ja-JP" altLang="en-US" sz="800" b="1" dirty="0">
                <a:solidFill>
                  <a:schemeClr val="bg1"/>
                </a:solidFill>
              </a:rPr>
              <a:t>％</a:t>
            </a:r>
            <a:endParaRPr kumimoji="1" lang="en-US" altLang="ja-JP" sz="800" b="1" dirty="0">
              <a:solidFill>
                <a:schemeClr val="bg1"/>
              </a:solidFill>
            </a:endParaRPr>
          </a:p>
          <a:p>
            <a:pPr algn="ctr"/>
            <a:r>
              <a:rPr kumimoji="1" lang="ja-JP" altLang="en-US" sz="800" b="1" dirty="0">
                <a:solidFill>
                  <a:schemeClr val="bg1"/>
                </a:solidFill>
              </a:rPr>
              <a:t>その他</a:t>
            </a:r>
          </a:p>
        </p:txBody>
      </p:sp>
    </p:spTree>
    <p:extLst>
      <p:ext uri="{BB962C8B-B14F-4D97-AF65-F5344CB8AC3E}">
        <p14:creationId xmlns:p14="http://schemas.microsoft.com/office/powerpoint/2010/main" val="2282037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四角形: 角を丸くする 47">
            <a:extLst>
              <a:ext uri="{FF2B5EF4-FFF2-40B4-BE49-F238E27FC236}">
                <a16:creationId xmlns:a16="http://schemas.microsoft.com/office/drawing/2014/main" id="{9ABA67DE-C235-4B87-BD4D-F718635AC7E3}"/>
              </a:ext>
            </a:extLst>
          </p:cNvPr>
          <p:cNvSpPr/>
          <p:nvPr/>
        </p:nvSpPr>
        <p:spPr>
          <a:xfrm>
            <a:off x="423882" y="240984"/>
            <a:ext cx="9091447" cy="5973091"/>
          </a:xfrm>
          <a:prstGeom prst="roundRect">
            <a:avLst>
              <a:gd name="adj" fmla="val 1398"/>
            </a:avLst>
          </a:prstGeom>
          <a:solidFill>
            <a:schemeClr val="bg1"/>
          </a:solidFill>
          <a:ln w="38100">
            <a:solidFill>
              <a:srgbClr val="0033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p>
        </p:txBody>
      </p:sp>
      <p:sp>
        <p:nvSpPr>
          <p:cNvPr id="49" name="四角形: 角を丸くする 48">
            <a:extLst>
              <a:ext uri="{FF2B5EF4-FFF2-40B4-BE49-F238E27FC236}">
                <a16:creationId xmlns:a16="http://schemas.microsoft.com/office/drawing/2014/main" id="{31E833CE-A234-4048-9D9D-C4AA1C2624E5}"/>
              </a:ext>
            </a:extLst>
          </p:cNvPr>
          <p:cNvSpPr/>
          <p:nvPr/>
        </p:nvSpPr>
        <p:spPr>
          <a:xfrm>
            <a:off x="414997" y="251430"/>
            <a:ext cx="9091609" cy="773909"/>
          </a:xfrm>
          <a:custGeom>
            <a:avLst/>
            <a:gdLst>
              <a:gd name="connsiteX0" fmla="*/ 0 w 9091447"/>
              <a:gd name="connsiteY0" fmla="*/ 81009 h 5794644"/>
              <a:gd name="connsiteX1" fmla="*/ 81009 w 9091447"/>
              <a:gd name="connsiteY1" fmla="*/ 0 h 5794644"/>
              <a:gd name="connsiteX2" fmla="*/ 9010438 w 9091447"/>
              <a:gd name="connsiteY2" fmla="*/ 0 h 5794644"/>
              <a:gd name="connsiteX3" fmla="*/ 9091447 w 9091447"/>
              <a:gd name="connsiteY3" fmla="*/ 81009 h 5794644"/>
              <a:gd name="connsiteX4" fmla="*/ 9091447 w 9091447"/>
              <a:gd name="connsiteY4" fmla="*/ 5713635 h 5794644"/>
              <a:gd name="connsiteX5" fmla="*/ 9010438 w 9091447"/>
              <a:gd name="connsiteY5" fmla="*/ 5794644 h 5794644"/>
              <a:gd name="connsiteX6" fmla="*/ 81009 w 9091447"/>
              <a:gd name="connsiteY6" fmla="*/ 5794644 h 5794644"/>
              <a:gd name="connsiteX7" fmla="*/ 0 w 9091447"/>
              <a:gd name="connsiteY7" fmla="*/ 5713635 h 5794644"/>
              <a:gd name="connsiteX8" fmla="*/ 0 w 9091447"/>
              <a:gd name="connsiteY8" fmla="*/ 81009 h 5794644"/>
              <a:gd name="connsiteX0" fmla="*/ 0 w 9091447"/>
              <a:gd name="connsiteY0" fmla="*/ 81009 h 5794644"/>
              <a:gd name="connsiteX1" fmla="*/ 81009 w 9091447"/>
              <a:gd name="connsiteY1" fmla="*/ 0 h 5794644"/>
              <a:gd name="connsiteX2" fmla="*/ 9010438 w 9091447"/>
              <a:gd name="connsiteY2" fmla="*/ 0 h 5794644"/>
              <a:gd name="connsiteX3" fmla="*/ 9091447 w 9091447"/>
              <a:gd name="connsiteY3" fmla="*/ 81009 h 5794644"/>
              <a:gd name="connsiteX4" fmla="*/ 9082688 w 9091447"/>
              <a:gd name="connsiteY4" fmla="*/ 765443 h 5794644"/>
              <a:gd name="connsiteX5" fmla="*/ 9091447 w 9091447"/>
              <a:gd name="connsiteY5" fmla="*/ 5713635 h 5794644"/>
              <a:gd name="connsiteX6" fmla="*/ 9010438 w 9091447"/>
              <a:gd name="connsiteY6" fmla="*/ 5794644 h 5794644"/>
              <a:gd name="connsiteX7" fmla="*/ 81009 w 9091447"/>
              <a:gd name="connsiteY7" fmla="*/ 5794644 h 5794644"/>
              <a:gd name="connsiteX8" fmla="*/ 0 w 9091447"/>
              <a:gd name="connsiteY8" fmla="*/ 5713635 h 5794644"/>
              <a:gd name="connsiteX9" fmla="*/ 0 w 9091447"/>
              <a:gd name="connsiteY9" fmla="*/ 81009 h 5794644"/>
              <a:gd name="connsiteX0" fmla="*/ 13328 w 9104775"/>
              <a:gd name="connsiteY0" fmla="*/ 81009 h 5794644"/>
              <a:gd name="connsiteX1" fmla="*/ 94337 w 9104775"/>
              <a:gd name="connsiteY1" fmla="*/ 0 h 5794644"/>
              <a:gd name="connsiteX2" fmla="*/ 9023766 w 9104775"/>
              <a:gd name="connsiteY2" fmla="*/ 0 h 5794644"/>
              <a:gd name="connsiteX3" fmla="*/ 9104775 w 9104775"/>
              <a:gd name="connsiteY3" fmla="*/ 81009 h 5794644"/>
              <a:gd name="connsiteX4" fmla="*/ 9096016 w 9104775"/>
              <a:gd name="connsiteY4" fmla="*/ 765443 h 5794644"/>
              <a:gd name="connsiteX5" fmla="*/ 9104775 w 9104775"/>
              <a:gd name="connsiteY5" fmla="*/ 5713635 h 5794644"/>
              <a:gd name="connsiteX6" fmla="*/ 9023766 w 9104775"/>
              <a:gd name="connsiteY6" fmla="*/ 5794644 h 5794644"/>
              <a:gd name="connsiteX7" fmla="*/ 94337 w 9104775"/>
              <a:gd name="connsiteY7" fmla="*/ 5794644 h 5794644"/>
              <a:gd name="connsiteX8" fmla="*/ 13328 w 9104775"/>
              <a:gd name="connsiteY8" fmla="*/ 5713635 h 5794644"/>
              <a:gd name="connsiteX9" fmla="*/ 0 w 9104775"/>
              <a:gd name="connsiteY9" fmla="*/ 778143 h 5794644"/>
              <a:gd name="connsiteX10" fmla="*/ 13328 w 9104775"/>
              <a:gd name="connsiteY10" fmla="*/ 81009 h 5794644"/>
              <a:gd name="connsiteX0" fmla="*/ 609598 w 9701045"/>
              <a:gd name="connsiteY0" fmla="*/ 81009 h 5794644"/>
              <a:gd name="connsiteX1" fmla="*/ 690607 w 9701045"/>
              <a:gd name="connsiteY1" fmla="*/ 0 h 5794644"/>
              <a:gd name="connsiteX2" fmla="*/ 9620036 w 9701045"/>
              <a:gd name="connsiteY2" fmla="*/ 0 h 5794644"/>
              <a:gd name="connsiteX3" fmla="*/ 9701045 w 9701045"/>
              <a:gd name="connsiteY3" fmla="*/ 81009 h 5794644"/>
              <a:gd name="connsiteX4" fmla="*/ 9692286 w 9701045"/>
              <a:gd name="connsiteY4" fmla="*/ 765443 h 5794644"/>
              <a:gd name="connsiteX5" fmla="*/ 9701045 w 9701045"/>
              <a:gd name="connsiteY5" fmla="*/ 5713635 h 5794644"/>
              <a:gd name="connsiteX6" fmla="*/ 9620036 w 9701045"/>
              <a:gd name="connsiteY6" fmla="*/ 5794644 h 5794644"/>
              <a:gd name="connsiteX7" fmla="*/ 690607 w 9701045"/>
              <a:gd name="connsiteY7" fmla="*/ 5794644 h 5794644"/>
              <a:gd name="connsiteX8" fmla="*/ 596270 w 9701045"/>
              <a:gd name="connsiteY8" fmla="*/ 778143 h 5794644"/>
              <a:gd name="connsiteX9" fmla="*/ 609598 w 9701045"/>
              <a:gd name="connsiteY9" fmla="*/ 81009 h 5794644"/>
              <a:gd name="connsiteX0" fmla="*/ 13328 w 9104775"/>
              <a:gd name="connsiteY0" fmla="*/ 81009 h 5794644"/>
              <a:gd name="connsiteX1" fmla="*/ 94337 w 9104775"/>
              <a:gd name="connsiteY1" fmla="*/ 0 h 5794644"/>
              <a:gd name="connsiteX2" fmla="*/ 9023766 w 9104775"/>
              <a:gd name="connsiteY2" fmla="*/ 0 h 5794644"/>
              <a:gd name="connsiteX3" fmla="*/ 9104775 w 9104775"/>
              <a:gd name="connsiteY3" fmla="*/ 81009 h 5794644"/>
              <a:gd name="connsiteX4" fmla="*/ 9096016 w 9104775"/>
              <a:gd name="connsiteY4" fmla="*/ 765443 h 5794644"/>
              <a:gd name="connsiteX5" fmla="*/ 9104775 w 9104775"/>
              <a:gd name="connsiteY5" fmla="*/ 5713635 h 5794644"/>
              <a:gd name="connsiteX6" fmla="*/ 9023766 w 9104775"/>
              <a:gd name="connsiteY6" fmla="*/ 5794644 h 5794644"/>
              <a:gd name="connsiteX7" fmla="*/ 0 w 9104775"/>
              <a:gd name="connsiteY7" fmla="*/ 778143 h 5794644"/>
              <a:gd name="connsiteX8" fmla="*/ 13328 w 9104775"/>
              <a:gd name="connsiteY8" fmla="*/ 81009 h 5794644"/>
              <a:gd name="connsiteX0" fmla="*/ 13328 w 9104775"/>
              <a:gd name="connsiteY0" fmla="*/ 81009 h 5713635"/>
              <a:gd name="connsiteX1" fmla="*/ 94337 w 9104775"/>
              <a:gd name="connsiteY1" fmla="*/ 0 h 5713635"/>
              <a:gd name="connsiteX2" fmla="*/ 9023766 w 9104775"/>
              <a:gd name="connsiteY2" fmla="*/ 0 h 5713635"/>
              <a:gd name="connsiteX3" fmla="*/ 9104775 w 9104775"/>
              <a:gd name="connsiteY3" fmla="*/ 81009 h 5713635"/>
              <a:gd name="connsiteX4" fmla="*/ 9096016 w 9104775"/>
              <a:gd name="connsiteY4" fmla="*/ 765443 h 5713635"/>
              <a:gd name="connsiteX5" fmla="*/ 9104775 w 9104775"/>
              <a:gd name="connsiteY5" fmla="*/ 5713635 h 5713635"/>
              <a:gd name="connsiteX6" fmla="*/ 0 w 9104775"/>
              <a:gd name="connsiteY6" fmla="*/ 778143 h 5713635"/>
              <a:gd name="connsiteX7" fmla="*/ 13328 w 9104775"/>
              <a:gd name="connsiteY7" fmla="*/ 81009 h 5713635"/>
              <a:gd name="connsiteX0" fmla="*/ 13328 w 9104775"/>
              <a:gd name="connsiteY0" fmla="*/ 81009 h 858361"/>
              <a:gd name="connsiteX1" fmla="*/ 94337 w 9104775"/>
              <a:gd name="connsiteY1" fmla="*/ 0 h 858361"/>
              <a:gd name="connsiteX2" fmla="*/ 9023766 w 9104775"/>
              <a:gd name="connsiteY2" fmla="*/ 0 h 858361"/>
              <a:gd name="connsiteX3" fmla="*/ 9104775 w 9104775"/>
              <a:gd name="connsiteY3" fmla="*/ 81009 h 858361"/>
              <a:gd name="connsiteX4" fmla="*/ 9096016 w 9104775"/>
              <a:gd name="connsiteY4" fmla="*/ 765443 h 858361"/>
              <a:gd name="connsiteX5" fmla="*/ 0 w 9104775"/>
              <a:gd name="connsiteY5" fmla="*/ 778143 h 858361"/>
              <a:gd name="connsiteX6" fmla="*/ 13328 w 9104775"/>
              <a:gd name="connsiteY6" fmla="*/ 81009 h 858361"/>
              <a:gd name="connsiteX0" fmla="*/ 13328 w 9104775"/>
              <a:gd name="connsiteY0" fmla="*/ 81009 h 817514"/>
              <a:gd name="connsiteX1" fmla="*/ 94337 w 9104775"/>
              <a:gd name="connsiteY1" fmla="*/ 0 h 817514"/>
              <a:gd name="connsiteX2" fmla="*/ 9023766 w 9104775"/>
              <a:gd name="connsiteY2" fmla="*/ 0 h 817514"/>
              <a:gd name="connsiteX3" fmla="*/ 9104775 w 9104775"/>
              <a:gd name="connsiteY3" fmla="*/ 81009 h 817514"/>
              <a:gd name="connsiteX4" fmla="*/ 9096016 w 9104775"/>
              <a:gd name="connsiteY4" fmla="*/ 765443 h 817514"/>
              <a:gd name="connsiteX5" fmla="*/ 0 w 9104775"/>
              <a:gd name="connsiteY5" fmla="*/ 778143 h 817514"/>
              <a:gd name="connsiteX6" fmla="*/ 13328 w 9104775"/>
              <a:gd name="connsiteY6" fmla="*/ 81009 h 817514"/>
              <a:gd name="connsiteX0" fmla="*/ 13328 w 9104775"/>
              <a:gd name="connsiteY0" fmla="*/ 81009 h 778143"/>
              <a:gd name="connsiteX1" fmla="*/ 94337 w 9104775"/>
              <a:gd name="connsiteY1" fmla="*/ 0 h 778143"/>
              <a:gd name="connsiteX2" fmla="*/ 9023766 w 9104775"/>
              <a:gd name="connsiteY2" fmla="*/ 0 h 778143"/>
              <a:gd name="connsiteX3" fmla="*/ 9104775 w 9104775"/>
              <a:gd name="connsiteY3" fmla="*/ 81009 h 778143"/>
              <a:gd name="connsiteX4" fmla="*/ 9096016 w 9104775"/>
              <a:gd name="connsiteY4" fmla="*/ 765443 h 778143"/>
              <a:gd name="connsiteX5" fmla="*/ 0 w 9104775"/>
              <a:gd name="connsiteY5" fmla="*/ 778143 h 778143"/>
              <a:gd name="connsiteX6" fmla="*/ 13328 w 9104775"/>
              <a:gd name="connsiteY6" fmla="*/ 81009 h 778143"/>
              <a:gd name="connsiteX0" fmla="*/ 2744 w 9094191"/>
              <a:gd name="connsiteY0" fmla="*/ 81009 h 776026"/>
              <a:gd name="connsiteX1" fmla="*/ 83753 w 9094191"/>
              <a:gd name="connsiteY1" fmla="*/ 0 h 776026"/>
              <a:gd name="connsiteX2" fmla="*/ 9013182 w 9094191"/>
              <a:gd name="connsiteY2" fmla="*/ 0 h 776026"/>
              <a:gd name="connsiteX3" fmla="*/ 9094191 w 9094191"/>
              <a:gd name="connsiteY3" fmla="*/ 81009 h 776026"/>
              <a:gd name="connsiteX4" fmla="*/ 9085432 w 9094191"/>
              <a:gd name="connsiteY4" fmla="*/ 765443 h 776026"/>
              <a:gd name="connsiteX5" fmla="*/ 0 w 9094191"/>
              <a:gd name="connsiteY5" fmla="*/ 776026 h 776026"/>
              <a:gd name="connsiteX6" fmla="*/ 2744 w 9094191"/>
              <a:gd name="connsiteY6" fmla="*/ 81009 h 776026"/>
              <a:gd name="connsiteX0" fmla="*/ 162 w 9091609"/>
              <a:gd name="connsiteY0" fmla="*/ 81009 h 773909"/>
              <a:gd name="connsiteX1" fmla="*/ 81171 w 9091609"/>
              <a:gd name="connsiteY1" fmla="*/ 0 h 773909"/>
              <a:gd name="connsiteX2" fmla="*/ 9010600 w 9091609"/>
              <a:gd name="connsiteY2" fmla="*/ 0 h 773909"/>
              <a:gd name="connsiteX3" fmla="*/ 9091609 w 9091609"/>
              <a:gd name="connsiteY3" fmla="*/ 81009 h 773909"/>
              <a:gd name="connsiteX4" fmla="*/ 9082850 w 9091609"/>
              <a:gd name="connsiteY4" fmla="*/ 765443 h 773909"/>
              <a:gd name="connsiteX5" fmla="*/ 1652 w 9091609"/>
              <a:gd name="connsiteY5" fmla="*/ 773909 h 773909"/>
              <a:gd name="connsiteX6" fmla="*/ 162 w 9091609"/>
              <a:gd name="connsiteY6" fmla="*/ 81009 h 77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91609" h="773909">
                <a:moveTo>
                  <a:pt x="162" y="81009"/>
                </a:moveTo>
                <a:cubicBezTo>
                  <a:pt x="162" y="36269"/>
                  <a:pt x="36431" y="0"/>
                  <a:pt x="81171" y="0"/>
                </a:cubicBezTo>
                <a:lnTo>
                  <a:pt x="9010600" y="0"/>
                </a:lnTo>
                <a:cubicBezTo>
                  <a:pt x="9055340" y="0"/>
                  <a:pt x="9091609" y="36269"/>
                  <a:pt x="9091609" y="81009"/>
                </a:cubicBezTo>
                <a:lnTo>
                  <a:pt x="9082850" y="765443"/>
                </a:lnTo>
                <a:lnTo>
                  <a:pt x="1652" y="773909"/>
                </a:lnTo>
                <a:cubicBezTo>
                  <a:pt x="2567" y="542237"/>
                  <a:pt x="-753" y="312681"/>
                  <a:pt x="162" y="81009"/>
                </a:cubicBezTo>
                <a:close/>
              </a:path>
            </a:pathLst>
          </a:custGeom>
          <a:solidFill>
            <a:srgbClr val="036EB8"/>
          </a:solidFill>
          <a:ln w="38100">
            <a:solidFill>
              <a:srgbClr val="0033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500" b="1" dirty="0">
                <a:solidFill>
                  <a:schemeClr val="bg1"/>
                </a:solidFill>
                <a:latin typeface="HGMaruGothicMPRO" panose="020F0600000000000000" pitchFamily="34" charset="-128"/>
                <a:ea typeface="HGMaruGothicMPRO" panose="020F0600000000000000" pitchFamily="34" charset="-128"/>
              </a:rPr>
              <a:t>調査結果③  国や都道府県、市区町村の税金チェックシート</a:t>
            </a:r>
          </a:p>
        </p:txBody>
      </p:sp>
      <p:sp>
        <p:nvSpPr>
          <p:cNvPr id="33" name="テキスト ボックス 32">
            <a:extLst>
              <a:ext uri="{FF2B5EF4-FFF2-40B4-BE49-F238E27FC236}">
                <a16:creationId xmlns:a16="http://schemas.microsoft.com/office/drawing/2014/main" id="{1246B8E3-B81B-854B-BFC2-CBAA3C3CF1ED}"/>
              </a:ext>
            </a:extLst>
          </p:cNvPr>
          <p:cNvSpPr txBox="1"/>
          <p:nvPr/>
        </p:nvSpPr>
        <p:spPr>
          <a:xfrm>
            <a:off x="574431" y="3064315"/>
            <a:ext cx="461665" cy="895428"/>
          </a:xfrm>
          <a:prstGeom prst="rect">
            <a:avLst/>
          </a:prstGeom>
          <a:noFill/>
        </p:spPr>
        <p:txBody>
          <a:bodyPr vert="eaVert" wrap="square" rtlCol="0">
            <a:spAutoFit/>
          </a:bodyPr>
          <a:lstStyle/>
          <a:p>
            <a:r>
              <a:rPr kumimoji="1" lang="ja-JP" altLang="en-US" b="1">
                <a:solidFill>
                  <a:schemeClr val="bg1"/>
                </a:solidFill>
                <a:latin typeface="HGMaruGothicMPRO" panose="020F0600000000000000" pitchFamily="34" charset="-128"/>
                <a:ea typeface="HGMaruGothicMPRO" panose="020F0600000000000000" pitchFamily="34" charset="-128"/>
              </a:rPr>
              <a:t>調べ方</a:t>
            </a:r>
          </a:p>
        </p:txBody>
      </p:sp>
      <p:sp>
        <p:nvSpPr>
          <p:cNvPr id="35" name="テキスト ボックス 34">
            <a:extLst>
              <a:ext uri="{FF2B5EF4-FFF2-40B4-BE49-F238E27FC236}">
                <a16:creationId xmlns:a16="http://schemas.microsoft.com/office/drawing/2014/main" id="{CFBF7B41-8474-C24F-8842-195064D8D185}"/>
              </a:ext>
            </a:extLst>
          </p:cNvPr>
          <p:cNvSpPr txBox="1"/>
          <p:nvPr/>
        </p:nvSpPr>
        <p:spPr>
          <a:xfrm>
            <a:off x="574411" y="4816714"/>
            <a:ext cx="461665" cy="895428"/>
          </a:xfrm>
          <a:prstGeom prst="rect">
            <a:avLst/>
          </a:prstGeom>
          <a:noFill/>
        </p:spPr>
        <p:txBody>
          <a:bodyPr vert="eaVert" wrap="square" rtlCol="0">
            <a:spAutoFit/>
          </a:bodyPr>
          <a:lstStyle/>
          <a:p>
            <a:r>
              <a:rPr kumimoji="1" lang="ja-JP" altLang="en-US" b="1">
                <a:solidFill>
                  <a:schemeClr val="bg1"/>
                </a:solidFill>
                <a:latin typeface="HGMaruGothicMPRO" panose="020F0600000000000000" pitchFamily="34" charset="-128"/>
                <a:ea typeface="HGMaruGothicMPRO" panose="020F0600000000000000" pitchFamily="34" charset="-128"/>
              </a:rPr>
              <a:t>調べ方</a:t>
            </a:r>
          </a:p>
        </p:txBody>
      </p:sp>
      <p:sp>
        <p:nvSpPr>
          <p:cNvPr id="46" name="角丸四角形 19">
            <a:extLst>
              <a:ext uri="{FF2B5EF4-FFF2-40B4-BE49-F238E27FC236}">
                <a16:creationId xmlns:a16="http://schemas.microsoft.com/office/drawing/2014/main" id="{7B2D70EC-71FC-4FB0-857D-4C9AD02F09D0}"/>
              </a:ext>
            </a:extLst>
          </p:cNvPr>
          <p:cNvSpPr/>
          <p:nvPr/>
        </p:nvSpPr>
        <p:spPr>
          <a:xfrm rot="16200000">
            <a:off x="8337332" y="5233602"/>
            <a:ext cx="441433" cy="2695906"/>
          </a:xfrm>
          <a:prstGeom prst="round2SameRect">
            <a:avLst>
              <a:gd name="adj1" fmla="val 3097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47" name="テキスト ボックス 46">
            <a:extLst>
              <a:ext uri="{FF2B5EF4-FFF2-40B4-BE49-F238E27FC236}">
                <a16:creationId xmlns:a16="http://schemas.microsoft.com/office/drawing/2014/main" id="{1FE04987-33D7-46B1-9799-E666A3EB9363}"/>
              </a:ext>
            </a:extLst>
          </p:cNvPr>
          <p:cNvSpPr txBox="1"/>
          <p:nvPr/>
        </p:nvSpPr>
        <p:spPr>
          <a:xfrm>
            <a:off x="7357241" y="6445658"/>
            <a:ext cx="2548759" cy="261610"/>
          </a:xfrm>
          <a:prstGeom prst="rect">
            <a:avLst/>
          </a:prstGeom>
          <a:noFill/>
        </p:spPr>
        <p:txBody>
          <a:bodyPr wrap="none" rtlCol="0" anchor="ctr">
            <a:noAutofit/>
          </a:bodyPr>
          <a:lstStyle/>
          <a:p>
            <a:r>
              <a:rPr kumimoji="1" lang="ja-JP" altLang="en-US" sz="1300" b="1" dirty="0">
                <a:solidFill>
                  <a:srgbClr val="3E3A39"/>
                </a:solidFill>
                <a:latin typeface="HGMaruGothicMPRO" panose="020F0600000000000000" pitchFamily="34" charset="-128"/>
                <a:ea typeface="HGMaruGothicMPRO" panose="020F0600000000000000" pitchFamily="34" charset="-128"/>
              </a:rPr>
              <a:t>〇ねん　〇くみ　なまえ記入</a:t>
            </a:r>
          </a:p>
        </p:txBody>
      </p:sp>
      <p:sp>
        <p:nvSpPr>
          <p:cNvPr id="56" name="テキスト ボックス 55">
            <a:extLst>
              <a:ext uri="{FF2B5EF4-FFF2-40B4-BE49-F238E27FC236}">
                <a16:creationId xmlns:a16="http://schemas.microsoft.com/office/drawing/2014/main" id="{A69D94F0-E3FA-46C6-894C-F7AC8AC52464}"/>
              </a:ext>
            </a:extLst>
          </p:cNvPr>
          <p:cNvSpPr txBox="1"/>
          <p:nvPr/>
        </p:nvSpPr>
        <p:spPr>
          <a:xfrm>
            <a:off x="570241" y="1331363"/>
            <a:ext cx="461665" cy="895428"/>
          </a:xfrm>
          <a:prstGeom prst="rect">
            <a:avLst/>
          </a:prstGeom>
          <a:noFill/>
        </p:spPr>
        <p:txBody>
          <a:bodyPr vert="eaVert" wrap="square" rtlCol="0">
            <a:spAutoFit/>
          </a:bodyPr>
          <a:lstStyle/>
          <a:p>
            <a:r>
              <a:rPr kumimoji="1" lang="ja-JP" altLang="en-US" b="1" dirty="0">
                <a:solidFill>
                  <a:schemeClr val="bg1"/>
                </a:solidFill>
                <a:latin typeface="HGMaruGothicMPRO" panose="020F0600000000000000" pitchFamily="34" charset="-128"/>
                <a:ea typeface="HGMaruGothicMPRO" panose="020F0600000000000000" pitchFamily="34" charset="-128"/>
              </a:rPr>
              <a:t>調べ方</a:t>
            </a:r>
          </a:p>
        </p:txBody>
      </p:sp>
      <p:sp>
        <p:nvSpPr>
          <p:cNvPr id="4" name="正方形/長方形 3">
            <a:extLst>
              <a:ext uri="{FF2B5EF4-FFF2-40B4-BE49-F238E27FC236}">
                <a16:creationId xmlns:a16="http://schemas.microsoft.com/office/drawing/2014/main" id="{69920CFC-1479-AF53-F3D9-A00DB7B0847E}"/>
              </a:ext>
            </a:extLst>
          </p:cNvPr>
          <p:cNvSpPr/>
          <p:nvPr/>
        </p:nvSpPr>
        <p:spPr>
          <a:xfrm>
            <a:off x="1251455" y="1108230"/>
            <a:ext cx="846588" cy="534838"/>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t>所得税</a:t>
            </a:r>
            <a:endParaRPr kumimoji="1" lang="en-US" altLang="ja-JP" sz="800" b="1" dirty="0"/>
          </a:p>
          <a:p>
            <a:pPr algn="ctr"/>
            <a:r>
              <a:rPr kumimoji="1" lang="ja-JP" altLang="en-US" sz="800" b="1" dirty="0"/>
              <a:t>（</a:t>
            </a:r>
            <a:r>
              <a:rPr kumimoji="1" lang="en-US" altLang="ja-JP" sz="800" b="1" dirty="0"/>
              <a:t>15.9</a:t>
            </a:r>
            <a:r>
              <a:rPr kumimoji="1" lang="ja-JP" altLang="en-US" sz="800" b="1" dirty="0"/>
              <a:t>％）</a:t>
            </a:r>
            <a:endParaRPr kumimoji="1" lang="ja-JP" altLang="en-US" sz="1200" b="1" dirty="0"/>
          </a:p>
        </p:txBody>
      </p:sp>
      <p:sp>
        <p:nvSpPr>
          <p:cNvPr id="17" name="四角形: 角を丸くする 16">
            <a:extLst>
              <a:ext uri="{FF2B5EF4-FFF2-40B4-BE49-F238E27FC236}">
                <a16:creationId xmlns:a16="http://schemas.microsoft.com/office/drawing/2014/main" id="{CF66C6C0-0DB0-A98A-3E50-E67E21D6B3E3}"/>
              </a:ext>
            </a:extLst>
          </p:cNvPr>
          <p:cNvSpPr/>
          <p:nvPr/>
        </p:nvSpPr>
        <p:spPr>
          <a:xfrm>
            <a:off x="1270684" y="3005538"/>
            <a:ext cx="1345721" cy="1431396"/>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t>所得税</a:t>
            </a:r>
            <a:endParaRPr kumimoji="1" lang="en-US" altLang="ja-JP" sz="1200" dirty="0"/>
          </a:p>
        </p:txBody>
      </p:sp>
      <p:sp>
        <p:nvSpPr>
          <p:cNvPr id="6" name="テキスト ボックス 5">
            <a:extLst>
              <a:ext uri="{FF2B5EF4-FFF2-40B4-BE49-F238E27FC236}">
                <a16:creationId xmlns:a16="http://schemas.microsoft.com/office/drawing/2014/main" id="{881F3260-819C-6940-9971-D6CD5784A932}"/>
              </a:ext>
            </a:extLst>
          </p:cNvPr>
          <p:cNvSpPr txBox="1"/>
          <p:nvPr/>
        </p:nvSpPr>
        <p:spPr>
          <a:xfrm>
            <a:off x="520358" y="1170172"/>
            <a:ext cx="724878" cy="523220"/>
          </a:xfrm>
          <a:prstGeom prst="rect">
            <a:avLst/>
          </a:prstGeom>
          <a:noFill/>
        </p:spPr>
        <p:txBody>
          <a:bodyPr wrap="none" rtlCol="0">
            <a:spAutoFit/>
          </a:bodyPr>
          <a:lstStyle/>
          <a:p>
            <a:pPr algn="ctr"/>
            <a:r>
              <a:rPr kumimoji="1" lang="ja-JP" altLang="en-US" sz="1200" b="1" dirty="0"/>
              <a:t>国</a:t>
            </a:r>
            <a:endParaRPr kumimoji="1" lang="en-US" altLang="ja-JP" sz="1200" b="1" dirty="0"/>
          </a:p>
          <a:p>
            <a:pPr algn="ctr"/>
            <a:r>
              <a:rPr kumimoji="1" lang="ja-JP" altLang="en-US" sz="800" b="1" dirty="0"/>
              <a:t>予算総額</a:t>
            </a:r>
            <a:endParaRPr kumimoji="1" lang="en-US" altLang="ja-JP" sz="800" b="1" dirty="0"/>
          </a:p>
          <a:p>
            <a:pPr algn="ctr"/>
            <a:r>
              <a:rPr kumimoji="1" lang="ja-JP" altLang="en-US" sz="800" b="1" dirty="0"/>
              <a:t>約</a:t>
            </a:r>
            <a:r>
              <a:rPr kumimoji="1" lang="en-US" altLang="ja-JP" sz="800" b="1" dirty="0"/>
              <a:t>112.5</a:t>
            </a:r>
            <a:r>
              <a:rPr kumimoji="1" lang="ja-JP" altLang="en-US" sz="800" b="1" dirty="0"/>
              <a:t>兆円</a:t>
            </a:r>
          </a:p>
        </p:txBody>
      </p:sp>
      <p:sp>
        <p:nvSpPr>
          <p:cNvPr id="20" name="テキスト ボックス 19">
            <a:extLst>
              <a:ext uri="{FF2B5EF4-FFF2-40B4-BE49-F238E27FC236}">
                <a16:creationId xmlns:a16="http://schemas.microsoft.com/office/drawing/2014/main" id="{B14083FF-614A-7C09-0C5E-AD13AAD3F8E8}"/>
              </a:ext>
            </a:extLst>
          </p:cNvPr>
          <p:cNvSpPr txBox="1"/>
          <p:nvPr/>
        </p:nvSpPr>
        <p:spPr>
          <a:xfrm>
            <a:off x="438762" y="1678550"/>
            <a:ext cx="857927" cy="661720"/>
          </a:xfrm>
          <a:prstGeom prst="rect">
            <a:avLst/>
          </a:prstGeom>
          <a:noFill/>
        </p:spPr>
        <p:txBody>
          <a:bodyPr wrap="none" rtlCol="0" anchor="ctr">
            <a:spAutoFit/>
          </a:bodyPr>
          <a:lstStyle/>
          <a:p>
            <a:pPr algn="ctr"/>
            <a:r>
              <a:rPr kumimoji="1" lang="ja-JP" altLang="en-US" sz="1050" b="1" dirty="0"/>
              <a:t>都道府県</a:t>
            </a:r>
            <a:endParaRPr kumimoji="1" lang="en-US" altLang="ja-JP" sz="1050" b="1" dirty="0"/>
          </a:p>
          <a:p>
            <a:pPr algn="ctr"/>
            <a:r>
              <a:rPr kumimoji="1" lang="ja-JP" altLang="en-US" sz="1050" b="1" dirty="0"/>
              <a:t>（　　　）</a:t>
            </a:r>
            <a:endParaRPr kumimoji="1" lang="en-US" altLang="ja-JP" sz="1050" b="1" dirty="0"/>
          </a:p>
          <a:p>
            <a:pPr algn="ctr"/>
            <a:r>
              <a:rPr kumimoji="1" lang="ja-JP" altLang="en-US" sz="800" b="1" dirty="0"/>
              <a:t>予算総額</a:t>
            </a:r>
            <a:endParaRPr kumimoji="1" lang="en-US" altLang="ja-JP" sz="800" b="1" dirty="0"/>
          </a:p>
          <a:p>
            <a:pPr algn="ctr"/>
            <a:r>
              <a:rPr kumimoji="1" lang="ja-JP" altLang="en-US" sz="800" b="1" dirty="0"/>
              <a:t>　　　　　円</a:t>
            </a:r>
            <a:endParaRPr kumimoji="1" lang="en-US" altLang="ja-JP" sz="800" b="1" dirty="0"/>
          </a:p>
        </p:txBody>
      </p:sp>
      <p:sp>
        <p:nvSpPr>
          <p:cNvPr id="21" name="テキスト ボックス 20">
            <a:extLst>
              <a:ext uri="{FF2B5EF4-FFF2-40B4-BE49-F238E27FC236}">
                <a16:creationId xmlns:a16="http://schemas.microsoft.com/office/drawing/2014/main" id="{86479FCB-5295-7AE8-D7E5-E311C8327B06}"/>
              </a:ext>
            </a:extLst>
          </p:cNvPr>
          <p:cNvSpPr txBox="1"/>
          <p:nvPr/>
        </p:nvSpPr>
        <p:spPr>
          <a:xfrm>
            <a:off x="442918" y="2319583"/>
            <a:ext cx="857927" cy="661720"/>
          </a:xfrm>
          <a:prstGeom prst="rect">
            <a:avLst/>
          </a:prstGeom>
          <a:noFill/>
        </p:spPr>
        <p:txBody>
          <a:bodyPr wrap="none" rtlCol="0" anchor="ctr">
            <a:spAutoFit/>
          </a:bodyPr>
          <a:lstStyle/>
          <a:p>
            <a:pPr algn="ctr"/>
            <a:r>
              <a:rPr kumimoji="1" lang="ja-JP" altLang="en-US" sz="1050" b="1" dirty="0"/>
              <a:t>市区町村</a:t>
            </a:r>
            <a:endParaRPr kumimoji="1" lang="en-US" altLang="ja-JP" sz="1050" b="1" dirty="0"/>
          </a:p>
          <a:p>
            <a:pPr algn="ctr"/>
            <a:r>
              <a:rPr kumimoji="1" lang="ja-JP" altLang="en-US" sz="1050" b="1" dirty="0"/>
              <a:t>（　　　）</a:t>
            </a:r>
            <a:endParaRPr kumimoji="1" lang="en-US" altLang="ja-JP" sz="1050" b="1" dirty="0"/>
          </a:p>
          <a:p>
            <a:pPr algn="ctr"/>
            <a:r>
              <a:rPr kumimoji="1" lang="ja-JP" altLang="en-US" sz="800" b="1" dirty="0"/>
              <a:t>予算総額</a:t>
            </a:r>
            <a:endParaRPr kumimoji="1" lang="en-US" altLang="ja-JP" sz="800" b="1" dirty="0"/>
          </a:p>
          <a:p>
            <a:pPr algn="ctr"/>
            <a:r>
              <a:rPr kumimoji="1" lang="ja-JP" altLang="en-US" sz="800" b="1" dirty="0"/>
              <a:t>　　　　　円</a:t>
            </a:r>
          </a:p>
        </p:txBody>
      </p:sp>
      <p:sp>
        <p:nvSpPr>
          <p:cNvPr id="27" name="四角形: 角を丸くする 26">
            <a:extLst>
              <a:ext uri="{FF2B5EF4-FFF2-40B4-BE49-F238E27FC236}">
                <a16:creationId xmlns:a16="http://schemas.microsoft.com/office/drawing/2014/main" id="{894A738E-CE6B-42FA-4975-8D91314F3CC1}"/>
              </a:ext>
            </a:extLst>
          </p:cNvPr>
          <p:cNvSpPr/>
          <p:nvPr/>
        </p:nvSpPr>
        <p:spPr>
          <a:xfrm>
            <a:off x="2850993" y="3005538"/>
            <a:ext cx="1370182" cy="1431396"/>
          </a:xfrm>
          <a:prstGeom prst="roundRect">
            <a:avLst/>
          </a:prstGeom>
          <a:solidFill>
            <a:srgbClr val="FFC00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dirty="0"/>
          </a:p>
        </p:txBody>
      </p:sp>
      <p:sp>
        <p:nvSpPr>
          <p:cNvPr id="28" name="四角形: 角を丸くする 27">
            <a:extLst>
              <a:ext uri="{FF2B5EF4-FFF2-40B4-BE49-F238E27FC236}">
                <a16:creationId xmlns:a16="http://schemas.microsoft.com/office/drawing/2014/main" id="{F9287602-0DD0-57F7-B93B-39433025C247}"/>
              </a:ext>
            </a:extLst>
          </p:cNvPr>
          <p:cNvSpPr/>
          <p:nvPr/>
        </p:nvSpPr>
        <p:spPr>
          <a:xfrm>
            <a:off x="4455763" y="3005538"/>
            <a:ext cx="1399237" cy="1431396"/>
          </a:xfrm>
          <a:prstGeom prst="roundRect">
            <a:avLst/>
          </a:prstGeom>
          <a:solidFill>
            <a:schemeClr val="bg2"/>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36" name="正方形/長方形 35">
            <a:extLst>
              <a:ext uri="{FF2B5EF4-FFF2-40B4-BE49-F238E27FC236}">
                <a16:creationId xmlns:a16="http://schemas.microsoft.com/office/drawing/2014/main" id="{82935A79-921C-EBFB-2DC9-48E03F43FE4B}"/>
              </a:ext>
            </a:extLst>
          </p:cNvPr>
          <p:cNvSpPr/>
          <p:nvPr/>
        </p:nvSpPr>
        <p:spPr>
          <a:xfrm>
            <a:off x="2915155" y="1102190"/>
            <a:ext cx="1548240" cy="534838"/>
          </a:xfrm>
          <a:prstGeom prst="rect">
            <a:avLst/>
          </a:prstGeom>
          <a:solidFill>
            <a:srgbClr val="FFC00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1200" b="1" dirty="0"/>
              <a:t>消費税</a:t>
            </a:r>
            <a:endParaRPr kumimoji="1" lang="en-US" altLang="ja-JP" sz="800" b="1" dirty="0"/>
          </a:p>
          <a:p>
            <a:pPr algn="ctr"/>
            <a:r>
              <a:rPr kumimoji="1" lang="ja-JP" altLang="en-US" sz="800" b="1" dirty="0"/>
              <a:t>（</a:t>
            </a:r>
            <a:r>
              <a:rPr kumimoji="1" lang="en-US" altLang="ja-JP" sz="800" b="1" dirty="0"/>
              <a:t>21.2</a:t>
            </a:r>
            <a:r>
              <a:rPr kumimoji="1" lang="ja-JP" altLang="en-US" sz="800" b="1" dirty="0"/>
              <a:t>％）</a:t>
            </a:r>
            <a:endParaRPr kumimoji="1" lang="ja-JP" altLang="en-US" sz="1200" b="1" dirty="0"/>
          </a:p>
        </p:txBody>
      </p:sp>
      <p:sp>
        <p:nvSpPr>
          <p:cNvPr id="37" name="正方形/長方形 36">
            <a:extLst>
              <a:ext uri="{FF2B5EF4-FFF2-40B4-BE49-F238E27FC236}">
                <a16:creationId xmlns:a16="http://schemas.microsoft.com/office/drawing/2014/main" id="{7CEC54FB-BE7F-176C-4887-3DF74337C422}"/>
              </a:ext>
            </a:extLst>
          </p:cNvPr>
          <p:cNvSpPr/>
          <p:nvPr/>
        </p:nvSpPr>
        <p:spPr>
          <a:xfrm>
            <a:off x="2098043" y="1105210"/>
            <a:ext cx="817112" cy="534838"/>
          </a:xfrm>
          <a:prstGeom prst="rect">
            <a:avLst/>
          </a:prstGeom>
          <a:solidFill>
            <a:schemeClr val="bg2">
              <a:lumMod val="75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1200" b="1" dirty="0"/>
              <a:t>法人税</a:t>
            </a:r>
            <a:endParaRPr kumimoji="1" lang="en-US" altLang="ja-JP" sz="800" b="1" dirty="0"/>
          </a:p>
          <a:p>
            <a:pPr algn="ctr"/>
            <a:r>
              <a:rPr kumimoji="1" lang="ja-JP" altLang="en-US" sz="800" b="1" dirty="0"/>
              <a:t>（</a:t>
            </a:r>
            <a:r>
              <a:rPr kumimoji="1" lang="en-US" altLang="ja-JP" sz="800" b="1" dirty="0"/>
              <a:t>15.1</a:t>
            </a:r>
            <a:r>
              <a:rPr kumimoji="1" lang="ja-JP" altLang="en-US" sz="800" b="1" dirty="0"/>
              <a:t>％）</a:t>
            </a:r>
            <a:endParaRPr kumimoji="1" lang="ja-JP" altLang="en-US" sz="1200" b="1" dirty="0"/>
          </a:p>
        </p:txBody>
      </p:sp>
      <p:sp>
        <p:nvSpPr>
          <p:cNvPr id="38" name="四角形: 角を丸くする 37">
            <a:extLst>
              <a:ext uri="{FF2B5EF4-FFF2-40B4-BE49-F238E27FC236}">
                <a16:creationId xmlns:a16="http://schemas.microsoft.com/office/drawing/2014/main" id="{97BE3B0F-AF17-9010-DE8B-552280B418EB}"/>
              </a:ext>
            </a:extLst>
          </p:cNvPr>
          <p:cNvSpPr/>
          <p:nvPr/>
        </p:nvSpPr>
        <p:spPr>
          <a:xfrm>
            <a:off x="6089588" y="2997287"/>
            <a:ext cx="1399237" cy="1431396"/>
          </a:xfrm>
          <a:prstGeom prst="roundRect">
            <a:avLst/>
          </a:pr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39" name="四角形: 角を丸くする 38">
            <a:extLst>
              <a:ext uri="{FF2B5EF4-FFF2-40B4-BE49-F238E27FC236}">
                <a16:creationId xmlns:a16="http://schemas.microsoft.com/office/drawing/2014/main" id="{2B7FC698-24D7-A878-32BB-8C9875239659}"/>
              </a:ext>
            </a:extLst>
          </p:cNvPr>
          <p:cNvSpPr/>
          <p:nvPr/>
        </p:nvSpPr>
        <p:spPr>
          <a:xfrm>
            <a:off x="7723413" y="3005538"/>
            <a:ext cx="1399237" cy="1431396"/>
          </a:xfrm>
          <a:prstGeom prst="roundRect">
            <a:avLst/>
          </a:prstGeom>
          <a:solidFill>
            <a:srgbClr val="00B0F0"/>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r>
              <a:rPr kumimoji="1" lang="ja-JP" altLang="en-US" sz="1100" b="1" dirty="0"/>
              <a:t>揮発油税</a:t>
            </a:r>
            <a:endParaRPr kumimoji="1" lang="en-US" altLang="ja-JP" sz="1100" b="1" dirty="0"/>
          </a:p>
          <a:p>
            <a:pPr algn="ctr"/>
            <a:r>
              <a:rPr kumimoji="1" lang="ja-JP" altLang="en-US" sz="1100" b="1" dirty="0"/>
              <a:t>地方揮発油税</a:t>
            </a:r>
            <a:endParaRPr kumimoji="1" lang="en-US" altLang="ja-JP" sz="1100" b="1" dirty="0"/>
          </a:p>
          <a:p>
            <a:pPr algn="ctr"/>
            <a:r>
              <a:rPr kumimoji="1" lang="ja-JP" altLang="en-US" sz="1100" b="1" dirty="0"/>
              <a:t>自動車税</a:t>
            </a:r>
            <a:endParaRPr kumimoji="1" lang="en-US" altLang="ja-JP" sz="1100" b="1" dirty="0"/>
          </a:p>
          <a:p>
            <a:pPr algn="ctr"/>
            <a:r>
              <a:rPr kumimoji="1" lang="ja-JP" altLang="en-US" sz="1100" b="1" dirty="0"/>
              <a:t>軽自動車税</a:t>
            </a:r>
            <a:endParaRPr kumimoji="1" lang="en-US" altLang="ja-JP" sz="1100" b="1" dirty="0"/>
          </a:p>
          <a:p>
            <a:pPr algn="ctr"/>
            <a:endParaRPr kumimoji="1" lang="en-US" altLang="ja-JP" sz="1100" dirty="0"/>
          </a:p>
        </p:txBody>
      </p:sp>
      <p:sp>
        <p:nvSpPr>
          <p:cNvPr id="40" name="四角形: 角を丸くする 39">
            <a:extLst>
              <a:ext uri="{FF2B5EF4-FFF2-40B4-BE49-F238E27FC236}">
                <a16:creationId xmlns:a16="http://schemas.microsoft.com/office/drawing/2014/main" id="{548E6650-E2E1-6E57-72CB-F0353916F0DB}"/>
              </a:ext>
            </a:extLst>
          </p:cNvPr>
          <p:cNvSpPr/>
          <p:nvPr/>
        </p:nvSpPr>
        <p:spPr>
          <a:xfrm>
            <a:off x="1270685" y="4544762"/>
            <a:ext cx="1345721" cy="1431396"/>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四角形: 角を丸くする 40">
            <a:extLst>
              <a:ext uri="{FF2B5EF4-FFF2-40B4-BE49-F238E27FC236}">
                <a16:creationId xmlns:a16="http://schemas.microsoft.com/office/drawing/2014/main" id="{AA4AAD51-8EDE-7646-5EBF-5CA0DA38831D}"/>
              </a:ext>
            </a:extLst>
          </p:cNvPr>
          <p:cNvSpPr/>
          <p:nvPr/>
        </p:nvSpPr>
        <p:spPr>
          <a:xfrm>
            <a:off x="2850994" y="4544762"/>
            <a:ext cx="1370182" cy="1431396"/>
          </a:xfrm>
          <a:prstGeom prst="roundRect">
            <a:avLst/>
          </a:prstGeom>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dirty="0"/>
          </a:p>
        </p:txBody>
      </p:sp>
      <p:sp>
        <p:nvSpPr>
          <p:cNvPr id="42" name="四角形: 角を丸くする 41">
            <a:extLst>
              <a:ext uri="{FF2B5EF4-FFF2-40B4-BE49-F238E27FC236}">
                <a16:creationId xmlns:a16="http://schemas.microsoft.com/office/drawing/2014/main" id="{3EFFC87F-407A-5A46-0262-1F592F79EECB}"/>
              </a:ext>
            </a:extLst>
          </p:cNvPr>
          <p:cNvSpPr/>
          <p:nvPr/>
        </p:nvSpPr>
        <p:spPr>
          <a:xfrm>
            <a:off x="4455764" y="4544762"/>
            <a:ext cx="1399237" cy="1431396"/>
          </a:xfrm>
          <a:prstGeom prst="roundRect">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43" name="四角形: 角を丸くする 42">
            <a:extLst>
              <a:ext uri="{FF2B5EF4-FFF2-40B4-BE49-F238E27FC236}">
                <a16:creationId xmlns:a16="http://schemas.microsoft.com/office/drawing/2014/main" id="{B84DE3D1-610A-3B31-2BCE-EF11EB60F678}"/>
              </a:ext>
            </a:extLst>
          </p:cNvPr>
          <p:cNvSpPr/>
          <p:nvPr/>
        </p:nvSpPr>
        <p:spPr>
          <a:xfrm>
            <a:off x="6089589" y="4536511"/>
            <a:ext cx="1399237" cy="1431396"/>
          </a:xfrm>
          <a:prstGeom prst="roundRect">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44" name="四角形: 角を丸くする 43">
            <a:extLst>
              <a:ext uri="{FF2B5EF4-FFF2-40B4-BE49-F238E27FC236}">
                <a16:creationId xmlns:a16="http://schemas.microsoft.com/office/drawing/2014/main" id="{5B1A0994-CC7A-2F93-9A4A-9C62B9949D22}"/>
              </a:ext>
            </a:extLst>
          </p:cNvPr>
          <p:cNvSpPr/>
          <p:nvPr/>
        </p:nvSpPr>
        <p:spPr>
          <a:xfrm>
            <a:off x="7723414" y="4544762"/>
            <a:ext cx="1399237" cy="1431396"/>
          </a:xfrm>
          <a:prstGeom prst="roundRect">
            <a:avLst/>
          </a:prstGeom>
          <a:solidFill>
            <a:schemeClr val="accent2">
              <a:lumMod val="75000"/>
            </a:schemeClr>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t"/>
          <a:lstStyle/>
          <a:p>
            <a:pPr algn="ctr"/>
            <a:r>
              <a:rPr kumimoji="1" lang="ja-JP" altLang="en-US" sz="1200" b="1" dirty="0"/>
              <a:t>その他</a:t>
            </a:r>
            <a:endParaRPr kumimoji="1" lang="en-US" altLang="ja-JP" sz="1200" b="1" dirty="0"/>
          </a:p>
          <a:p>
            <a:pPr algn="ctr"/>
            <a:endParaRPr kumimoji="1" lang="en-US" altLang="ja-JP" sz="1200" b="1" dirty="0"/>
          </a:p>
          <a:p>
            <a:pPr algn="ctr"/>
            <a:endParaRPr kumimoji="1" lang="en-US" altLang="ja-JP" sz="1200" b="1" dirty="0"/>
          </a:p>
        </p:txBody>
      </p:sp>
      <p:sp>
        <p:nvSpPr>
          <p:cNvPr id="45" name="四角形: 角を丸くする 44">
            <a:extLst>
              <a:ext uri="{FF2B5EF4-FFF2-40B4-BE49-F238E27FC236}">
                <a16:creationId xmlns:a16="http://schemas.microsoft.com/office/drawing/2014/main" id="{C5ED659C-C339-C629-8E3B-108AE89B2EE5}"/>
              </a:ext>
            </a:extLst>
          </p:cNvPr>
          <p:cNvSpPr/>
          <p:nvPr/>
        </p:nvSpPr>
        <p:spPr>
          <a:xfrm>
            <a:off x="1270685" y="2995112"/>
            <a:ext cx="1345721" cy="1431396"/>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200" b="1" dirty="0"/>
              <a:t>所得税</a:t>
            </a:r>
            <a:endParaRPr kumimoji="1" lang="en-US" altLang="ja-JP" sz="1200" b="1" dirty="0"/>
          </a:p>
          <a:p>
            <a:pPr algn="ctr"/>
            <a:endParaRPr kumimoji="1" lang="en-US" altLang="ja-JP" sz="1200" dirty="0"/>
          </a:p>
        </p:txBody>
      </p:sp>
      <p:sp>
        <p:nvSpPr>
          <p:cNvPr id="50" name="四角形: 角を丸くする 49">
            <a:extLst>
              <a:ext uri="{FF2B5EF4-FFF2-40B4-BE49-F238E27FC236}">
                <a16:creationId xmlns:a16="http://schemas.microsoft.com/office/drawing/2014/main" id="{444D8CD6-36A1-79CE-9D27-C6BF813D8285}"/>
              </a:ext>
            </a:extLst>
          </p:cNvPr>
          <p:cNvSpPr/>
          <p:nvPr/>
        </p:nvSpPr>
        <p:spPr>
          <a:xfrm>
            <a:off x="2836466" y="2995112"/>
            <a:ext cx="1370182" cy="1431396"/>
          </a:xfrm>
          <a:prstGeom prst="roundRect">
            <a:avLst/>
          </a:prstGeom>
          <a:solidFill>
            <a:srgbClr val="FFC00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r>
              <a:rPr kumimoji="1" lang="ja-JP" altLang="en-US" sz="1200" b="1" dirty="0"/>
              <a:t>消費税</a:t>
            </a:r>
            <a:endParaRPr kumimoji="1" lang="en-US" altLang="ja-JP" sz="1200" b="1" dirty="0"/>
          </a:p>
          <a:p>
            <a:pPr algn="ctr"/>
            <a:r>
              <a:rPr kumimoji="1" lang="ja-JP" altLang="en-US" sz="1200" b="1" dirty="0"/>
              <a:t>地方消費税</a:t>
            </a:r>
            <a:endParaRPr kumimoji="1" lang="en-US" altLang="ja-JP" sz="1200" b="1" dirty="0"/>
          </a:p>
        </p:txBody>
      </p:sp>
      <p:sp>
        <p:nvSpPr>
          <p:cNvPr id="51" name="四角形: 角を丸くする 50">
            <a:extLst>
              <a:ext uri="{FF2B5EF4-FFF2-40B4-BE49-F238E27FC236}">
                <a16:creationId xmlns:a16="http://schemas.microsoft.com/office/drawing/2014/main" id="{9555C0E2-10F7-839D-B08A-22CB61AE0EC9}"/>
              </a:ext>
            </a:extLst>
          </p:cNvPr>
          <p:cNvSpPr/>
          <p:nvPr/>
        </p:nvSpPr>
        <p:spPr>
          <a:xfrm>
            <a:off x="4455764" y="2995112"/>
            <a:ext cx="1399237" cy="1431396"/>
          </a:xfrm>
          <a:prstGeom prst="roundRect">
            <a:avLst/>
          </a:prstGeom>
          <a:solidFill>
            <a:schemeClr val="bg2">
              <a:lumMod val="75000"/>
            </a:schemeClr>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t"/>
          <a:lstStyle/>
          <a:p>
            <a:pPr algn="ctr"/>
            <a:r>
              <a:rPr kumimoji="1" lang="ja-JP" altLang="en-US" sz="1200" b="1" dirty="0"/>
              <a:t>法人税</a:t>
            </a:r>
            <a:r>
              <a:rPr kumimoji="1" lang="en-US" altLang="ja-JP" sz="1200" b="1" dirty="0"/>
              <a:t>/</a:t>
            </a:r>
            <a:r>
              <a:rPr kumimoji="1" lang="ja-JP" altLang="en-US" sz="1200" b="1" dirty="0"/>
              <a:t>事業税</a:t>
            </a:r>
            <a:endParaRPr kumimoji="1" lang="en-US" altLang="ja-JP" sz="1200" b="1" dirty="0"/>
          </a:p>
          <a:p>
            <a:pPr algn="ctr"/>
            <a:r>
              <a:rPr kumimoji="1" lang="ja-JP" altLang="en-US" sz="1200" b="1" dirty="0"/>
              <a:t>事務所税</a:t>
            </a:r>
            <a:endParaRPr kumimoji="1" lang="en-US" altLang="ja-JP" sz="1200" b="1" dirty="0"/>
          </a:p>
          <a:p>
            <a:pPr algn="ctr"/>
            <a:endParaRPr kumimoji="1" lang="ja-JP" altLang="en-US" sz="1200" dirty="0"/>
          </a:p>
        </p:txBody>
      </p:sp>
      <p:sp>
        <p:nvSpPr>
          <p:cNvPr id="52" name="四角形: 角を丸くする 51">
            <a:extLst>
              <a:ext uri="{FF2B5EF4-FFF2-40B4-BE49-F238E27FC236}">
                <a16:creationId xmlns:a16="http://schemas.microsoft.com/office/drawing/2014/main" id="{C0D8B6BF-D0A6-9522-2A2C-DB6574E42B1B}"/>
              </a:ext>
            </a:extLst>
          </p:cNvPr>
          <p:cNvSpPr/>
          <p:nvPr/>
        </p:nvSpPr>
        <p:spPr>
          <a:xfrm>
            <a:off x="6089589" y="2986861"/>
            <a:ext cx="1399237" cy="1431396"/>
          </a:xfrm>
          <a:prstGeom prst="roundRect">
            <a:avLst/>
          </a:prstGeom>
          <a:solidFill>
            <a:srgbClr val="92D050"/>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r>
              <a:rPr kumimoji="1" lang="ja-JP" altLang="en-US" sz="1200" b="1" dirty="0"/>
              <a:t>県民税</a:t>
            </a:r>
            <a:endParaRPr kumimoji="1" lang="en-US" altLang="ja-JP" sz="1200" b="1" dirty="0"/>
          </a:p>
          <a:p>
            <a:pPr algn="ctr"/>
            <a:r>
              <a:rPr kumimoji="1" lang="ja-JP" altLang="en-US" sz="1200" b="1" dirty="0"/>
              <a:t>市民税</a:t>
            </a:r>
            <a:endParaRPr kumimoji="1" lang="en-US" altLang="ja-JP" sz="1200" b="1" dirty="0"/>
          </a:p>
          <a:p>
            <a:pPr algn="ctr"/>
            <a:endParaRPr kumimoji="1" lang="en-US" altLang="ja-JP" sz="1200" dirty="0"/>
          </a:p>
        </p:txBody>
      </p:sp>
      <p:sp>
        <p:nvSpPr>
          <p:cNvPr id="53" name="四角形: 角を丸くする 52">
            <a:extLst>
              <a:ext uri="{FF2B5EF4-FFF2-40B4-BE49-F238E27FC236}">
                <a16:creationId xmlns:a16="http://schemas.microsoft.com/office/drawing/2014/main" id="{D1A9AB77-1E50-2686-A9A2-27BA97C5839C}"/>
              </a:ext>
            </a:extLst>
          </p:cNvPr>
          <p:cNvSpPr/>
          <p:nvPr/>
        </p:nvSpPr>
        <p:spPr>
          <a:xfrm>
            <a:off x="1270686" y="4534336"/>
            <a:ext cx="1345721" cy="1431396"/>
          </a:xfrm>
          <a:prstGeom prst="round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200" b="1" dirty="0"/>
              <a:t>相続税</a:t>
            </a:r>
          </a:p>
        </p:txBody>
      </p:sp>
      <p:sp>
        <p:nvSpPr>
          <p:cNvPr id="54" name="四角形: 角を丸くする 53">
            <a:extLst>
              <a:ext uri="{FF2B5EF4-FFF2-40B4-BE49-F238E27FC236}">
                <a16:creationId xmlns:a16="http://schemas.microsoft.com/office/drawing/2014/main" id="{3285C2A0-04BA-78EF-CAD2-E7DD840CAAF7}"/>
              </a:ext>
            </a:extLst>
          </p:cNvPr>
          <p:cNvSpPr/>
          <p:nvPr/>
        </p:nvSpPr>
        <p:spPr>
          <a:xfrm>
            <a:off x="2850995" y="4534336"/>
            <a:ext cx="1370182" cy="1431396"/>
          </a:xfrm>
          <a:prstGeom prst="roundRect">
            <a:avLst/>
          </a:prstGeom>
          <a:solidFill>
            <a:srgbClr val="5651AE"/>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r>
              <a:rPr kumimoji="1" lang="ja-JP" altLang="en-US" sz="1200" b="1" dirty="0"/>
              <a:t>酒税</a:t>
            </a:r>
            <a:endParaRPr kumimoji="1" lang="en-US" altLang="ja-JP" sz="1200" b="1" dirty="0"/>
          </a:p>
          <a:p>
            <a:pPr algn="ctr"/>
            <a:endParaRPr kumimoji="1" lang="en-US" altLang="ja-JP" sz="1200" dirty="0"/>
          </a:p>
          <a:p>
            <a:pPr algn="ctr"/>
            <a:endParaRPr kumimoji="1" lang="ja-JP" altLang="en-US" sz="1200" b="1" dirty="0"/>
          </a:p>
        </p:txBody>
      </p:sp>
      <p:sp>
        <p:nvSpPr>
          <p:cNvPr id="55" name="四角形: 角を丸くする 54">
            <a:extLst>
              <a:ext uri="{FF2B5EF4-FFF2-40B4-BE49-F238E27FC236}">
                <a16:creationId xmlns:a16="http://schemas.microsoft.com/office/drawing/2014/main" id="{6BEEC1E4-EF65-BFB6-BE36-FDE678EF4544}"/>
              </a:ext>
            </a:extLst>
          </p:cNvPr>
          <p:cNvSpPr/>
          <p:nvPr/>
        </p:nvSpPr>
        <p:spPr>
          <a:xfrm>
            <a:off x="4455765" y="4534336"/>
            <a:ext cx="1399237" cy="1431396"/>
          </a:xfrm>
          <a:prstGeom prst="roundRect">
            <a:avLst/>
          </a:prstGeom>
          <a:solidFill>
            <a:srgbClr val="A3A9FF"/>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t"/>
          <a:lstStyle/>
          <a:p>
            <a:pPr algn="ctr"/>
            <a:r>
              <a:rPr kumimoji="1" lang="ja-JP" altLang="en-US" sz="1200" b="1" dirty="0"/>
              <a:t>たばこ税</a:t>
            </a:r>
            <a:endParaRPr kumimoji="1" lang="en-US" altLang="ja-JP" sz="1200" b="1" dirty="0"/>
          </a:p>
          <a:p>
            <a:pPr algn="ctr"/>
            <a:r>
              <a:rPr kumimoji="1" lang="ja-JP" altLang="en-US" sz="1200" b="1" dirty="0"/>
              <a:t>地方のたばこ税</a:t>
            </a:r>
            <a:endParaRPr kumimoji="1" lang="en-US" altLang="ja-JP" sz="1200" b="1" dirty="0"/>
          </a:p>
          <a:p>
            <a:pPr algn="ctr"/>
            <a:endParaRPr kumimoji="1" lang="en-US" altLang="ja-JP" sz="1200" dirty="0"/>
          </a:p>
        </p:txBody>
      </p:sp>
      <p:sp>
        <p:nvSpPr>
          <p:cNvPr id="57" name="四角形: 角を丸くする 56">
            <a:extLst>
              <a:ext uri="{FF2B5EF4-FFF2-40B4-BE49-F238E27FC236}">
                <a16:creationId xmlns:a16="http://schemas.microsoft.com/office/drawing/2014/main" id="{67307AA6-B355-432D-1B83-04ACFB3E0FBB}"/>
              </a:ext>
            </a:extLst>
          </p:cNvPr>
          <p:cNvSpPr/>
          <p:nvPr/>
        </p:nvSpPr>
        <p:spPr>
          <a:xfrm>
            <a:off x="6089590" y="4526085"/>
            <a:ext cx="1399237" cy="1431396"/>
          </a:xfrm>
          <a:prstGeom prst="roundRect">
            <a:avLst/>
          </a:prstGeom>
          <a:solidFill>
            <a:srgbClr val="B5DCFF"/>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t"/>
          <a:lstStyle/>
          <a:p>
            <a:pPr algn="ctr"/>
            <a:r>
              <a:rPr kumimoji="1" lang="ja-JP" altLang="en-US" sz="1200" b="1" dirty="0"/>
              <a:t>固定資産税</a:t>
            </a:r>
            <a:endParaRPr kumimoji="1" lang="en-US" altLang="ja-JP" sz="1200" b="1" dirty="0"/>
          </a:p>
          <a:p>
            <a:pPr algn="ctr"/>
            <a:r>
              <a:rPr kumimoji="1" lang="ja-JP" altLang="en-US" sz="1200" b="1" dirty="0"/>
              <a:t>都市計画税</a:t>
            </a:r>
            <a:endParaRPr kumimoji="1" lang="en-US" altLang="ja-JP" sz="1200" b="1" dirty="0"/>
          </a:p>
          <a:p>
            <a:pPr algn="ctr"/>
            <a:endParaRPr kumimoji="1" lang="en-US" altLang="ja-JP" sz="1200" dirty="0"/>
          </a:p>
          <a:p>
            <a:pPr algn="ctr"/>
            <a:endParaRPr kumimoji="1" lang="en-US" altLang="ja-JP" sz="1200" b="1" dirty="0"/>
          </a:p>
        </p:txBody>
      </p:sp>
      <p:sp>
        <p:nvSpPr>
          <p:cNvPr id="58" name="正方形/長方形 57">
            <a:extLst>
              <a:ext uri="{FF2B5EF4-FFF2-40B4-BE49-F238E27FC236}">
                <a16:creationId xmlns:a16="http://schemas.microsoft.com/office/drawing/2014/main" id="{44037719-F3E1-DF30-D0A7-3B1792E87489}"/>
              </a:ext>
            </a:extLst>
          </p:cNvPr>
          <p:cNvSpPr/>
          <p:nvPr/>
        </p:nvSpPr>
        <p:spPr>
          <a:xfrm>
            <a:off x="4464905" y="1102190"/>
            <a:ext cx="384705" cy="534838"/>
          </a:xfrm>
          <a:prstGeom prst="rect">
            <a:avLst/>
          </a:prstGeom>
          <a:solidFill>
            <a:srgbClr val="0070C0"/>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vert="eaVert" rtlCol="0" anchor="ctr"/>
          <a:lstStyle/>
          <a:p>
            <a:pPr algn="ctr"/>
            <a:r>
              <a:rPr kumimoji="1" lang="en-US" altLang="ja-JP" sz="800" b="1" dirty="0"/>
              <a:t>2.9</a:t>
            </a:r>
            <a:r>
              <a:rPr kumimoji="1" lang="ja-JP" altLang="en-US" sz="800" b="1" dirty="0"/>
              <a:t>％</a:t>
            </a:r>
            <a:endParaRPr kumimoji="1" lang="en-US" altLang="ja-JP" sz="800" b="1" dirty="0"/>
          </a:p>
          <a:p>
            <a:pPr algn="ctr"/>
            <a:r>
              <a:rPr kumimoji="1" lang="ja-JP" altLang="en-US" sz="800" b="1" dirty="0"/>
              <a:t>相続税</a:t>
            </a:r>
          </a:p>
        </p:txBody>
      </p:sp>
      <p:sp>
        <p:nvSpPr>
          <p:cNvPr id="59" name="正方形/長方形 58">
            <a:extLst>
              <a:ext uri="{FF2B5EF4-FFF2-40B4-BE49-F238E27FC236}">
                <a16:creationId xmlns:a16="http://schemas.microsoft.com/office/drawing/2014/main" id="{ADC063A3-36DB-D1E9-0845-DF384CB50299}"/>
              </a:ext>
            </a:extLst>
          </p:cNvPr>
          <p:cNvSpPr/>
          <p:nvPr/>
        </p:nvSpPr>
        <p:spPr>
          <a:xfrm>
            <a:off x="4856406" y="1108230"/>
            <a:ext cx="278924" cy="534838"/>
          </a:xfrm>
          <a:prstGeom prst="rect">
            <a:avLst/>
          </a:prstGeom>
          <a:solidFill>
            <a:srgbClr val="00B0F0"/>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vert="eaVert" rtlCol="0" anchor="ctr"/>
          <a:lstStyle/>
          <a:p>
            <a:pPr algn="ctr"/>
            <a:r>
              <a:rPr kumimoji="1" lang="en-US" altLang="ja-JP" sz="800" b="1" dirty="0"/>
              <a:t>1.8</a:t>
            </a:r>
            <a:r>
              <a:rPr kumimoji="1" lang="ja-JP" altLang="en-US" sz="800" b="1" dirty="0"/>
              <a:t>％</a:t>
            </a:r>
            <a:endParaRPr kumimoji="1" lang="en-US" altLang="ja-JP" sz="800" b="1" dirty="0"/>
          </a:p>
          <a:p>
            <a:pPr algn="ctr"/>
            <a:r>
              <a:rPr kumimoji="1" lang="ja-JP" altLang="en-US" sz="800" b="1" dirty="0"/>
              <a:t>揮発油税</a:t>
            </a:r>
          </a:p>
        </p:txBody>
      </p:sp>
      <p:sp>
        <p:nvSpPr>
          <p:cNvPr id="60" name="正方形/長方形 59">
            <a:extLst>
              <a:ext uri="{FF2B5EF4-FFF2-40B4-BE49-F238E27FC236}">
                <a16:creationId xmlns:a16="http://schemas.microsoft.com/office/drawing/2014/main" id="{E1761177-1835-537C-C83F-2FE525367E0D}"/>
              </a:ext>
            </a:extLst>
          </p:cNvPr>
          <p:cNvSpPr/>
          <p:nvPr/>
        </p:nvSpPr>
        <p:spPr>
          <a:xfrm>
            <a:off x="5133091" y="1105210"/>
            <a:ext cx="273337" cy="534838"/>
          </a:xfrm>
          <a:prstGeom prst="rect">
            <a:avLst/>
          </a:prstGeom>
          <a:solidFill>
            <a:srgbClr val="5651AE"/>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vert="eaVert" rtlCol="0" anchor="ctr"/>
          <a:lstStyle/>
          <a:p>
            <a:pPr algn="ctr"/>
            <a:r>
              <a:rPr kumimoji="1" lang="en-US" altLang="ja-JP" sz="800" b="1" dirty="0"/>
              <a:t>1.1</a:t>
            </a:r>
            <a:r>
              <a:rPr kumimoji="1" lang="ja-JP" altLang="en-US" sz="800" b="1" dirty="0"/>
              <a:t>％</a:t>
            </a:r>
            <a:endParaRPr kumimoji="1" lang="en-US" altLang="ja-JP" sz="800" b="1" dirty="0"/>
          </a:p>
          <a:p>
            <a:pPr algn="ctr"/>
            <a:r>
              <a:rPr kumimoji="1" lang="ja-JP" altLang="en-US" sz="800" b="1" dirty="0"/>
              <a:t>酒税</a:t>
            </a:r>
          </a:p>
        </p:txBody>
      </p:sp>
      <p:sp>
        <p:nvSpPr>
          <p:cNvPr id="61" name="正方形/長方形 60">
            <a:extLst>
              <a:ext uri="{FF2B5EF4-FFF2-40B4-BE49-F238E27FC236}">
                <a16:creationId xmlns:a16="http://schemas.microsoft.com/office/drawing/2014/main" id="{188314F3-5B1D-69C1-52E9-985F177F6AFB}"/>
              </a:ext>
            </a:extLst>
          </p:cNvPr>
          <p:cNvSpPr/>
          <p:nvPr/>
        </p:nvSpPr>
        <p:spPr>
          <a:xfrm>
            <a:off x="5412470" y="1102190"/>
            <a:ext cx="277439" cy="534838"/>
          </a:xfrm>
          <a:prstGeom prst="rect">
            <a:avLst/>
          </a:prstGeom>
          <a:solidFill>
            <a:srgbClr val="A3A9FF"/>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vert="eaVert" rtlCol="0" anchor="ctr"/>
          <a:lstStyle/>
          <a:p>
            <a:pPr algn="ctr"/>
            <a:r>
              <a:rPr kumimoji="1" lang="en-US" altLang="ja-JP" sz="800" b="1" dirty="0"/>
              <a:t>0.8%</a:t>
            </a:r>
          </a:p>
          <a:p>
            <a:pPr algn="ctr"/>
            <a:r>
              <a:rPr kumimoji="1" lang="ja-JP" altLang="en-US" sz="800" b="1" dirty="0"/>
              <a:t>たばこ税</a:t>
            </a:r>
          </a:p>
        </p:txBody>
      </p:sp>
      <p:sp>
        <p:nvSpPr>
          <p:cNvPr id="62" name="正方形/長方形 61">
            <a:extLst>
              <a:ext uri="{FF2B5EF4-FFF2-40B4-BE49-F238E27FC236}">
                <a16:creationId xmlns:a16="http://schemas.microsoft.com/office/drawing/2014/main" id="{D9AF1F86-3F54-8C0C-DCA7-1E9644904539}"/>
              </a:ext>
            </a:extLst>
          </p:cNvPr>
          <p:cNvSpPr/>
          <p:nvPr/>
        </p:nvSpPr>
        <p:spPr>
          <a:xfrm>
            <a:off x="5986726" y="1102190"/>
            <a:ext cx="394329" cy="534838"/>
          </a:xfrm>
          <a:prstGeom prst="rect">
            <a:avLst/>
          </a:prstGeom>
          <a:no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vert="eaVert" rtlCol="0" anchor="ctr"/>
          <a:lstStyle/>
          <a:p>
            <a:pPr algn="ctr"/>
            <a:r>
              <a:rPr kumimoji="1" lang="en-US" altLang="ja-JP" sz="800" b="1" dirty="0">
                <a:solidFill>
                  <a:schemeClr val="tx1"/>
                </a:solidFill>
              </a:rPr>
              <a:t>6.7%</a:t>
            </a:r>
          </a:p>
          <a:p>
            <a:pPr algn="ctr"/>
            <a:r>
              <a:rPr kumimoji="1" lang="ja-JP" altLang="en-US" sz="800" b="1" dirty="0">
                <a:solidFill>
                  <a:schemeClr val="tx1"/>
                </a:solidFill>
              </a:rPr>
              <a:t>税以外の収入</a:t>
            </a:r>
          </a:p>
        </p:txBody>
      </p:sp>
      <p:sp>
        <p:nvSpPr>
          <p:cNvPr id="63" name="正方形/長方形 62">
            <a:extLst>
              <a:ext uri="{FF2B5EF4-FFF2-40B4-BE49-F238E27FC236}">
                <a16:creationId xmlns:a16="http://schemas.microsoft.com/office/drawing/2014/main" id="{47F53C09-1917-4BAD-F7AF-9DB3AF3438B0}"/>
              </a:ext>
            </a:extLst>
          </p:cNvPr>
          <p:cNvSpPr/>
          <p:nvPr/>
        </p:nvSpPr>
        <p:spPr>
          <a:xfrm>
            <a:off x="6375423" y="1102190"/>
            <a:ext cx="2747228" cy="534838"/>
          </a:xfrm>
          <a:prstGeom prst="rect">
            <a:avLst/>
          </a:prstGeom>
          <a:solidFill>
            <a:schemeClr val="bg1"/>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1200" b="1" dirty="0">
                <a:solidFill>
                  <a:schemeClr val="tx1"/>
                </a:solidFill>
              </a:rPr>
              <a:t>借金（国債）</a:t>
            </a:r>
            <a:endParaRPr kumimoji="1" lang="en-US" altLang="ja-JP" sz="1200" b="1" dirty="0">
              <a:solidFill>
                <a:schemeClr val="tx1"/>
              </a:solidFill>
            </a:endParaRPr>
          </a:p>
          <a:p>
            <a:pPr algn="ctr"/>
            <a:r>
              <a:rPr kumimoji="1" lang="ja-JP" altLang="en-US" sz="800" b="1" dirty="0">
                <a:solidFill>
                  <a:schemeClr val="tx1"/>
                </a:solidFill>
              </a:rPr>
              <a:t>（</a:t>
            </a:r>
            <a:r>
              <a:rPr kumimoji="1" lang="en-US" altLang="ja-JP" sz="800" b="1" dirty="0">
                <a:solidFill>
                  <a:schemeClr val="tx1"/>
                </a:solidFill>
              </a:rPr>
              <a:t>31.5</a:t>
            </a:r>
            <a:r>
              <a:rPr kumimoji="1" lang="ja-JP" altLang="en-US" sz="800" b="1" dirty="0">
                <a:solidFill>
                  <a:schemeClr val="tx1"/>
                </a:solidFill>
              </a:rPr>
              <a:t>％）</a:t>
            </a:r>
          </a:p>
        </p:txBody>
      </p:sp>
      <p:sp>
        <p:nvSpPr>
          <p:cNvPr id="66" name="正方形/長方形 65">
            <a:extLst>
              <a:ext uri="{FF2B5EF4-FFF2-40B4-BE49-F238E27FC236}">
                <a16:creationId xmlns:a16="http://schemas.microsoft.com/office/drawing/2014/main" id="{009C80E2-1860-4861-1A1F-512FA8175204}"/>
              </a:ext>
            </a:extLst>
          </p:cNvPr>
          <p:cNvSpPr/>
          <p:nvPr/>
        </p:nvSpPr>
        <p:spPr>
          <a:xfrm>
            <a:off x="5703487" y="1100199"/>
            <a:ext cx="278924" cy="534838"/>
          </a:xfrm>
          <a:prstGeom prst="rect">
            <a:avLst/>
          </a:prstGeom>
          <a:solidFill>
            <a:srgbClr val="C55A11"/>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vert="eaVert" rtlCol="0" anchor="ctr"/>
          <a:lstStyle/>
          <a:p>
            <a:pPr algn="ctr"/>
            <a:r>
              <a:rPr kumimoji="1" lang="en-US" altLang="ja-JP" sz="800" b="1" dirty="0">
                <a:solidFill>
                  <a:schemeClr val="bg1"/>
                </a:solidFill>
              </a:rPr>
              <a:t>3</a:t>
            </a:r>
            <a:r>
              <a:rPr kumimoji="1" lang="ja-JP" altLang="en-US" sz="800" b="1" dirty="0">
                <a:solidFill>
                  <a:schemeClr val="bg1"/>
                </a:solidFill>
              </a:rPr>
              <a:t>％</a:t>
            </a:r>
            <a:endParaRPr kumimoji="1" lang="en-US" altLang="ja-JP" sz="800" b="1" dirty="0">
              <a:solidFill>
                <a:schemeClr val="bg1"/>
              </a:solidFill>
            </a:endParaRPr>
          </a:p>
          <a:p>
            <a:pPr algn="ctr"/>
            <a:r>
              <a:rPr kumimoji="1" lang="ja-JP" altLang="en-US" sz="800" b="1" dirty="0">
                <a:solidFill>
                  <a:schemeClr val="bg1"/>
                </a:solidFill>
              </a:rPr>
              <a:t>その他</a:t>
            </a:r>
          </a:p>
        </p:txBody>
      </p:sp>
      <p:sp>
        <p:nvSpPr>
          <p:cNvPr id="71" name="正方形/長方形 70">
            <a:extLst>
              <a:ext uri="{FF2B5EF4-FFF2-40B4-BE49-F238E27FC236}">
                <a16:creationId xmlns:a16="http://schemas.microsoft.com/office/drawing/2014/main" id="{75C17061-AEDD-09D0-4917-A0081FEFC38F}"/>
              </a:ext>
            </a:extLst>
          </p:cNvPr>
          <p:cNvSpPr/>
          <p:nvPr/>
        </p:nvSpPr>
        <p:spPr>
          <a:xfrm>
            <a:off x="1251455" y="1722417"/>
            <a:ext cx="7871196" cy="534838"/>
          </a:xfrm>
          <a:prstGeom prst="rect">
            <a:avLst/>
          </a:prstGeom>
          <a:solidFill>
            <a:schemeClr val="bg1"/>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vert="eaVert" rtlCol="0" anchor="ctr"/>
          <a:lstStyle/>
          <a:p>
            <a:pPr algn="ctr"/>
            <a:endParaRPr kumimoji="1" lang="ja-JP" altLang="en-US" sz="800" b="1" dirty="0">
              <a:solidFill>
                <a:schemeClr val="tx1"/>
              </a:solidFill>
            </a:endParaRPr>
          </a:p>
        </p:txBody>
      </p:sp>
      <p:sp>
        <p:nvSpPr>
          <p:cNvPr id="73" name="正方形/長方形 72">
            <a:extLst>
              <a:ext uri="{FF2B5EF4-FFF2-40B4-BE49-F238E27FC236}">
                <a16:creationId xmlns:a16="http://schemas.microsoft.com/office/drawing/2014/main" id="{761A8AC0-14B0-33C6-9392-2E0C45C632B6}"/>
              </a:ext>
            </a:extLst>
          </p:cNvPr>
          <p:cNvSpPr/>
          <p:nvPr/>
        </p:nvSpPr>
        <p:spPr>
          <a:xfrm>
            <a:off x="1251455" y="2367258"/>
            <a:ext cx="7871196" cy="534838"/>
          </a:xfrm>
          <a:prstGeom prst="rect">
            <a:avLst/>
          </a:prstGeom>
          <a:solidFill>
            <a:schemeClr val="bg1"/>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sz="800" b="1" dirty="0">
              <a:solidFill>
                <a:schemeClr val="tx1"/>
              </a:solidFill>
            </a:endParaRPr>
          </a:p>
        </p:txBody>
      </p:sp>
    </p:spTree>
    <p:extLst>
      <p:ext uri="{BB962C8B-B14F-4D97-AF65-F5344CB8AC3E}">
        <p14:creationId xmlns:p14="http://schemas.microsoft.com/office/powerpoint/2010/main" val="327024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四角形: 角を丸くする 38">
            <a:extLst>
              <a:ext uri="{FF2B5EF4-FFF2-40B4-BE49-F238E27FC236}">
                <a16:creationId xmlns:a16="http://schemas.microsoft.com/office/drawing/2014/main" id="{B197213B-6B3B-4D90-8D45-95B59695CD14}"/>
              </a:ext>
            </a:extLst>
          </p:cNvPr>
          <p:cNvSpPr/>
          <p:nvPr/>
        </p:nvSpPr>
        <p:spPr>
          <a:xfrm>
            <a:off x="394139" y="251431"/>
            <a:ext cx="9091447" cy="5973091"/>
          </a:xfrm>
          <a:prstGeom prst="roundRect">
            <a:avLst>
              <a:gd name="adj" fmla="val 1398"/>
            </a:avLst>
          </a:prstGeom>
          <a:solidFill>
            <a:schemeClr val="bg1"/>
          </a:solidFill>
          <a:ln w="38100">
            <a:solidFill>
              <a:srgbClr val="F39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5" name="直線コネクタ 44">
            <a:extLst>
              <a:ext uri="{FF2B5EF4-FFF2-40B4-BE49-F238E27FC236}">
                <a16:creationId xmlns:a16="http://schemas.microsoft.com/office/drawing/2014/main" id="{6D7313BE-6186-4A87-9A72-3E1E3B3260ED}"/>
              </a:ext>
            </a:extLst>
          </p:cNvPr>
          <p:cNvCxnSpPr/>
          <p:nvPr/>
        </p:nvCxnSpPr>
        <p:spPr>
          <a:xfrm>
            <a:off x="399394" y="2737943"/>
            <a:ext cx="9070427" cy="0"/>
          </a:xfrm>
          <a:prstGeom prst="line">
            <a:avLst/>
          </a:prstGeom>
          <a:ln w="38100">
            <a:solidFill>
              <a:srgbClr val="F39800"/>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4C8321A5-CF32-4550-A8BF-B4EAC78902C6}"/>
              </a:ext>
            </a:extLst>
          </p:cNvPr>
          <p:cNvCxnSpPr>
            <a:cxnSpLocks/>
          </p:cNvCxnSpPr>
          <p:nvPr/>
        </p:nvCxnSpPr>
        <p:spPr>
          <a:xfrm>
            <a:off x="396765" y="4466894"/>
            <a:ext cx="9070427" cy="0"/>
          </a:xfrm>
          <a:prstGeom prst="line">
            <a:avLst/>
          </a:prstGeom>
          <a:ln w="38100">
            <a:solidFill>
              <a:srgbClr val="F39800"/>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1DF3CDF4-8CD4-4C42-9C0E-21D59B9B7DDC}"/>
              </a:ext>
            </a:extLst>
          </p:cNvPr>
          <p:cNvCxnSpPr>
            <a:cxnSpLocks/>
          </p:cNvCxnSpPr>
          <p:nvPr/>
        </p:nvCxnSpPr>
        <p:spPr>
          <a:xfrm>
            <a:off x="1378541" y="940645"/>
            <a:ext cx="0" cy="5214866"/>
          </a:xfrm>
          <a:prstGeom prst="line">
            <a:avLst/>
          </a:prstGeom>
          <a:ln w="38100">
            <a:solidFill>
              <a:srgbClr val="F39800"/>
            </a:solidFill>
            <a:prstDash val="sysDash"/>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C1B315B4-8552-2042-A25C-269D6F9E5DB0}"/>
              </a:ext>
            </a:extLst>
          </p:cNvPr>
          <p:cNvCxnSpPr/>
          <p:nvPr/>
        </p:nvCxnSpPr>
        <p:spPr>
          <a:xfrm>
            <a:off x="420414" y="2737943"/>
            <a:ext cx="9070427" cy="0"/>
          </a:xfrm>
          <a:prstGeom prst="line">
            <a:avLst/>
          </a:prstGeom>
          <a:ln w="38100">
            <a:solidFill>
              <a:srgbClr val="F39800"/>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F3266FE8-AB85-2F40-8062-DA6E622E87BC}"/>
              </a:ext>
            </a:extLst>
          </p:cNvPr>
          <p:cNvCxnSpPr/>
          <p:nvPr/>
        </p:nvCxnSpPr>
        <p:spPr>
          <a:xfrm>
            <a:off x="417785" y="4466894"/>
            <a:ext cx="9070427" cy="0"/>
          </a:xfrm>
          <a:prstGeom prst="line">
            <a:avLst/>
          </a:prstGeom>
          <a:ln w="38100">
            <a:solidFill>
              <a:srgbClr val="F39800"/>
            </a:solidFill>
          </a:ln>
        </p:spPr>
        <p:style>
          <a:lnRef idx="1">
            <a:schemeClr val="accent1"/>
          </a:lnRef>
          <a:fillRef idx="0">
            <a:schemeClr val="accent1"/>
          </a:fillRef>
          <a:effectRef idx="0">
            <a:schemeClr val="accent1"/>
          </a:effectRef>
          <a:fontRef idx="minor">
            <a:schemeClr val="tx1"/>
          </a:fontRef>
        </p:style>
      </p:cxnSp>
      <p:pic>
        <p:nvPicPr>
          <p:cNvPr id="36" name="図 35">
            <a:extLst>
              <a:ext uri="{FF2B5EF4-FFF2-40B4-BE49-F238E27FC236}">
                <a16:creationId xmlns:a16="http://schemas.microsoft.com/office/drawing/2014/main" id="{75C7A66D-17D3-6740-B785-B5923B257FBF}"/>
              </a:ext>
            </a:extLst>
          </p:cNvPr>
          <p:cNvPicPr>
            <a:picLocks noChangeAspect="1"/>
          </p:cNvPicPr>
          <p:nvPr/>
        </p:nvPicPr>
        <p:blipFill>
          <a:blip r:embed="rId2"/>
          <a:srcRect/>
          <a:stretch/>
        </p:blipFill>
        <p:spPr>
          <a:xfrm>
            <a:off x="579547" y="1166604"/>
            <a:ext cx="602324" cy="1418936"/>
          </a:xfrm>
          <a:prstGeom prst="rect">
            <a:avLst/>
          </a:prstGeom>
        </p:spPr>
      </p:pic>
      <p:pic>
        <p:nvPicPr>
          <p:cNvPr id="37" name="図 36">
            <a:extLst>
              <a:ext uri="{FF2B5EF4-FFF2-40B4-BE49-F238E27FC236}">
                <a16:creationId xmlns:a16="http://schemas.microsoft.com/office/drawing/2014/main" id="{0D3B6359-BAFB-BC43-B03B-58F0D4D84A28}"/>
              </a:ext>
            </a:extLst>
          </p:cNvPr>
          <p:cNvPicPr>
            <a:picLocks noChangeAspect="1"/>
          </p:cNvPicPr>
          <p:nvPr/>
        </p:nvPicPr>
        <p:blipFill>
          <a:blip r:embed="rId2"/>
          <a:srcRect/>
          <a:stretch/>
        </p:blipFill>
        <p:spPr>
          <a:xfrm>
            <a:off x="579547" y="2898710"/>
            <a:ext cx="602324" cy="1418936"/>
          </a:xfrm>
          <a:prstGeom prst="rect">
            <a:avLst/>
          </a:prstGeom>
        </p:spPr>
      </p:pic>
      <p:pic>
        <p:nvPicPr>
          <p:cNvPr id="38" name="図 37">
            <a:extLst>
              <a:ext uri="{FF2B5EF4-FFF2-40B4-BE49-F238E27FC236}">
                <a16:creationId xmlns:a16="http://schemas.microsoft.com/office/drawing/2014/main" id="{2A0E93FD-41AD-C24F-AA85-5A6F1653E6CF}"/>
              </a:ext>
            </a:extLst>
          </p:cNvPr>
          <p:cNvPicPr>
            <a:picLocks noChangeAspect="1"/>
          </p:cNvPicPr>
          <p:nvPr/>
        </p:nvPicPr>
        <p:blipFill>
          <a:blip r:embed="rId2"/>
          <a:srcRect/>
          <a:stretch/>
        </p:blipFill>
        <p:spPr>
          <a:xfrm>
            <a:off x="579547" y="4630816"/>
            <a:ext cx="602324" cy="1418936"/>
          </a:xfrm>
          <a:prstGeom prst="rect">
            <a:avLst/>
          </a:prstGeom>
        </p:spPr>
      </p:pic>
      <p:sp>
        <p:nvSpPr>
          <p:cNvPr id="43" name="テキスト ボックス 42">
            <a:extLst>
              <a:ext uri="{FF2B5EF4-FFF2-40B4-BE49-F238E27FC236}">
                <a16:creationId xmlns:a16="http://schemas.microsoft.com/office/drawing/2014/main" id="{6F54A5F0-7F90-9C42-9C14-4199421BCEE4}"/>
              </a:ext>
            </a:extLst>
          </p:cNvPr>
          <p:cNvSpPr txBox="1"/>
          <p:nvPr/>
        </p:nvSpPr>
        <p:spPr>
          <a:xfrm>
            <a:off x="574411" y="1434760"/>
            <a:ext cx="461665" cy="759209"/>
          </a:xfrm>
          <a:prstGeom prst="rect">
            <a:avLst/>
          </a:prstGeom>
          <a:noFill/>
        </p:spPr>
        <p:txBody>
          <a:bodyPr vert="eaVert" wrap="square" rtlCol="0">
            <a:spAutoFit/>
          </a:bodyPr>
          <a:lstStyle/>
          <a:p>
            <a:r>
              <a:rPr kumimoji="1" lang="ja-JP" altLang="en-US" b="1">
                <a:solidFill>
                  <a:schemeClr val="bg1"/>
                </a:solidFill>
                <a:latin typeface="HGMaruGothicMPRO" panose="020F0600000000000000" pitchFamily="34" charset="-128"/>
                <a:ea typeface="HGMaruGothicMPRO" panose="020F0600000000000000" pitchFamily="34" charset="-128"/>
              </a:rPr>
              <a:t>発見</a:t>
            </a:r>
          </a:p>
        </p:txBody>
      </p:sp>
      <p:sp>
        <p:nvSpPr>
          <p:cNvPr id="44" name="円/楕円 43">
            <a:extLst>
              <a:ext uri="{FF2B5EF4-FFF2-40B4-BE49-F238E27FC236}">
                <a16:creationId xmlns:a16="http://schemas.microsoft.com/office/drawing/2014/main" id="{9C4B6DB8-8F4D-5142-A093-9E900F857EFD}"/>
              </a:ext>
            </a:extLst>
          </p:cNvPr>
          <p:cNvSpPr/>
          <p:nvPr/>
        </p:nvSpPr>
        <p:spPr>
          <a:xfrm>
            <a:off x="672662" y="2075532"/>
            <a:ext cx="290994" cy="2909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rgbClr val="F8B62D"/>
                </a:solidFill>
                <a:latin typeface="HGMaruGothicMPRO" panose="020F0600000000000000" pitchFamily="34" charset="-128"/>
                <a:ea typeface="HGMaruGothicMPRO" panose="020F0600000000000000" pitchFamily="34" charset="-128"/>
              </a:rPr>
              <a:t>1</a:t>
            </a:r>
            <a:endParaRPr kumimoji="1" lang="ja-JP" altLang="en-US">
              <a:solidFill>
                <a:srgbClr val="F8B62D"/>
              </a:solidFill>
              <a:latin typeface="HGMaruGothicMPRO" panose="020F0600000000000000" pitchFamily="34" charset="-128"/>
              <a:ea typeface="HGMaruGothicMPRO" panose="020F0600000000000000" pitchFamily="34" charset="-128"/>
            </a:endParaRPr>
          </a:p>
        </p:txBody>
      </p:sp>
      <p:sp>
        <p:nvSpPr>
          <p:cNvPr id="46" name="円/楕円 45">
            <a:extLst>
              <a:ext uri="{FF2B5EF4-FFF2-40B4-BE49-F238E27FC236}">
                <a16:creationId xmlns:a16="http://schemas.microsoft.com/office/drawing/2014/main" id="{06B97D04-F7BD-1D49-95AA-8E0433EEC22C}"/>
              </a:ext>
            </a:extLst>
          </p:cNvPr>
          <p:cNvSpPr/>
          <p:nvPr/>
        </p:nvSpPr>
        <p:spPr>
          <a:xfrm>
            <a:off x="672682" y="3809773"/>
            <a:ext cx="290994" cy="2909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rgbClr val="F8B62D"/>
                </a:solidFill>
                <a:latin typeface="HGMaruGothicMPRO" panose="020F0600000000000000" pitchFamily="34" charset="-128"/>
                <a:ea typeface="HGMaruGothicMPRO" panose="020F0600000000000000" pitchFamily="34" charset="-128"/>
              </a:rPr>
              <a:t>2</a:t>
            </a:r>
            <a:endParaRPr kumimoji="1" lang="ja-JP" altLang="en-US">
              <a:solidFill>
                <a:srgbClr val="F8B62D"/>
              </a:solidFill>
              <a:latin typeface="HGMaruGothicMPRO" panose="020F0600000000000000" pitchFamily="34" charset="-128"/>
              <a:ea typeface="HGMaruGothicMPRO" panose="020F0600000000000000" pitchFamily="34" charset="-128"/>
            </a:endParaRPr>
          </a:p>
        </p:txBody>
      </p:sp>
      <p:sp>
        <p:nvSpPr>
          <p:cNvPr id="47" name="テキスト ボックス 46">
            <a:extLst>
              <a:ext uri="{FF2B5EF4-FFF2-40B4-BE49-F238E27FC236}">
                <a16:creationId xmlns:a16="http://schemas.microsoft.com/office/drawing/2014/main" id="{B081FD2B-FB79-1541-B943-1FEE3A58BDAB}"/>
              </a:ext>
            </a:extLst>
          </p:cNvPr>
          <p:cNvSpPr txBox="1"/>
          <p:nvPr/>
        </p:nvSpPr>
        <p:spPr>
          <a:xfrm>
            <a:off x="574411" y="4899084"/>
            <a:ext cx="461665" cy="781525"/>
          </a:xfrm>
          <a:prstGeom prst="rect">
            <a:avLst/>
          </a:prstGeom>
          <a:noFill/>
        </p:spPr>
        <p:txBody>
          <a:bodyPr vert="eaVert" wrap="square" rtlCol="0">
            <a:spAutoFit/>
          </a:bodyPr>
          <a:lstStyle/>
          <a:p>
            <a:r>
              <a:rPr kumimoji="1" lang="ja-JP" altLang="en-US" b="1">
                <a:solidFill>
                  <a:schemeClr val="bg1"/>
                </a:solidFill>
                <a:latin typeface="HGMaruGothicMPRO" panose="020F0600000000000000" pitchFamily="34" charset="-128"/>
                <a:ea typeface="HGMaruGothicMPRO" panose="020F0600000000000000" pitchFamily="34" charset="-128"/>
              </a:rPr>
              <a:t>発見</a:t>
            </a:r>
          </a:p>
        </p:txBody>
      </p:sp>
      <p:sp>
        <p:nvSpPr>
          <p:cNvPr id="48" name="円/楕円 47">
            <a:extLst>
              <a:ext uri="{FF2B5EF4-FFF2-40B4-BE49-F238E27FC236}">
                <a16:creationId xmlns:a16="http://schemas.microsoft.com/office/drawing/2014/main" id="{15633060-3411-A841-934C-2AA6B0D6FB37}"/>
              </a:ext>
            </a:extLst>
          </p:cNvPr>
          <p:cNvSpPr/>
          <p:nvPr/>
        </p:nvSpPr>
        <p:spPr>
          <a:xfrm>
            <a:off x="672662" y="5532192"/>
            <a:ext cx="290994" cy="2909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rgbClr val="F8B62D"/>
                </a:solidFill>
                <a:latin typeface="HGMaruGothicMPRO" panose="020F0600000000000000" pitchFamily="34" charset="-128"/>
                <a:ea typeface="HGMaruGothicMPRO" panose="020F0600000000000000" pitchFamily="34" charset="-128"/>
              </a:rPr>
              <a:t>3</a:t>
            </a:r>
            <a:endParaRPr kumimoji="1" lang="ja-JP" altLang="en-US">
              <a:solidFill>
                <a:srgbClr val="F8B62D"/>
              </a:solidFill>
              <a:latin typeface="HGMaruGothicMPRO" panose="020F0600000000000000" pitchFamily="34" charset="-128"/>
              <a:ea typeface="HGMaruGothicMPRO" panose="020F0600000000000000" pitchFamily="34" charset="-128"/>
            </a:endParaRPr>
          </a:p>
        </p:txBody>
      </p:sp>
      <p:sp>
        <p:nvSpPr>
          <p:cNvPr id="49" name="テキスト ボックス 48">
            <a:extLst>
              <a:ext uri="{FF2B5EF4-FFF2-40B4-BE49-F238E27FC236}">
                <a16:creationId xmlns:a16="http://schemas.microsoft.com/office/drawing/2014/main" id="{66C9E27A-AC4D-8B44-A01C-CD0459D25DEE}"/>
              </a:ext>
            </a:extLst>
          </p:cNvPr>
          <p:cNvSpPr txBox="1"/>
          <p:nvPr/>
        </p:nvSpPr>
        <p:spPr>
          <a:xfrm>
            <a:off x="1499105" y="1033129"/>
            <a:ext cx="7903685" cy="481863"/>
          </a:xfrm>
          <a:prstGeom prst="rect">
            <a:avLst/>
          </a:prstGeom>
          <a:noFill/>
        </p:spPr>
        <p:txBody>
          <a:bodyPr wrap="square" rtlCol="0">
            <a:spAutoFit/>
          </a:bodyPr>
          <a:lstStyle/>
          <a:p>
            <a:pPr>
              <a:lnSpc>
                <a:spcPct val="150000"/>
              </a:lnSpc>
            </a:pPr>
            <a:r>
              <a:rPr kumimoji="1" lang="ja-JP" altLang="en-US" sz="2000" b="1" dirty="0">
                <a:solidFill>
                  <a:srgbClr val="F39800"/>
                </a:solidFill>
                <a:latin typeface="HGMaruGothicMPRO" panose="020F0600000000000000" pitchFamily="34" charset="-128"/>
                <a:ea typeface="HGMaruGothicMPRO" panose="020F0600000000000000" pitchFamily="34" charset="-128"/>
              </a:rPr>
              <a:t>例）わたしたち家族はいろいろな税金を払っていることがわかった</a:t>
            </a:r>
          </a:p>
        </p:txBody>
      </p:sp>
      <p:sp>
        <p:nvSpPr>
          <p:cNvPr id="52" name="テキスト ボックス 51">
            <a:extLst>
              <a:ext uri="{FF2B5EF4-FFF2-40B4-BE49-F238E27FC236}">
                <a16:creationId xmlns:a16="http://schemas.microsoft.com/office/drawing/2014/main" id="{FC8957E3-D84F-C344-BF93-2A9C4BD6C8B6}"/>
              </a:ext>
            </a:extLst>
          </p:cNvPr>
          <p:cNvSpPr txBox="1"/>
          <p:nvPr/>
        </p:nvSpPr>
        <p:spPr>
          <a:xfrm>
            <a:off x="1545360" y="1538604"/>
            <a:ext cx="7857425" cy="1334533"/>
          </a:xfrm>
          <a:prstGeom prst="rect">
            <a:avLst/>
          </a:prstGeom>
          <a:noFill/>
        </p:spPr>
        <p:txBody>
          <a:bodyPr wrap="square" rtlCol="0">
            <a:spAutoFit/>
          </a:bodyPr>
          <a:lstStyle/>
          <a:p>
            <a:pPr>
              <a:lnSpc>
                <a:spcPct val="150000"/>
              </a:lnSpc>
            </a:pPr>
            <a:r>
              <a:rPr kumimoji="1" lang="ja-JP" altLang="en-US" sz="1400" b="1" dirty="0">
                <a:solidFill>
                  <a:srgbClr val="595757"/>
                </a:solidFill>
                <a:latin typeface="HGMaruGothicMPRO" panose="020F0600000000000000" pitchFamily="34" charset="-128"/>
                <a:ea typeface="HGMaruGothicMPRO" panose="020F0600000000000000" pitchFamily="34" charset="-128"/>
              </a:rPr>
              <a:t>例）</a:t>
            </a:r>
          </a:p>
          <a:p>
            <a:pPr>
              <a:lnSpc>
                <a:spcPct val="150000"/>
              </a:lnSpc>
            </a:pPr>
            <a:r>
              <a:rPr kumimoji="1" lang="ja-JP" altLang="en-US" sz="1400" b="1" dirty="0">
                <a:solidFill>
                  <a:srgbClr val="595757"/>
                </a:solidFill>
                <a:latin typeface="HGMaruGothicMPRO" panose="020F0600000000000000" pitchFamily="34" charset="-128"/>
                <a:ea typeface="HGMaruGothicMPRO" panose="020F0600000000000000" pitchFamily="34" charset="-128"/>
              </a:rPr>
              <a:t>税金には、国税や住んでいる県や市に払っている地方税などの発見がありました。</a:t>
            </a:r>
            <a:endParaRPr kumimoji="1" lang="en-US" altLang="ja-JP" sz="1400" b="1" dirty="0">
              <a:solidFill>
                <a:srgbClr val="595757"/>
              </a:solidFill>
              <a:latin typeface="HGMaruGothicMPRO" panose="020F0600000000000000" pitchFamily="34" charset="-128"/>
              <a:ea typeface="HGMaruGothicMPRO" panose="020F0600000000000000" pitchFamily="34" charset="-128"/>
            </a:endParaRPr>
          </a:p>
          <a:p>
            <a:pPr>
              <a:lnSpc>
                <a:spcPct val="150000"/>
              </a:lnSpc>
            </a:pPr>
            <a:r>
              <a:rPr kumimoji="1" lang="ja-JP" altLang="en-US" sz="1400" b="1" dirty="0">
                <a:solidFill>
                  <a:srgbClr val="595757"/>
                </a:solidFill>
                <a:latin typeface="HGMaruGothicMPRO" panose="020F0600000000000000" pitchFamily="34" charset="-128"/>
                <a:ea typeface="HGMaruGothicMPRO" panose="020F0600000000000000" pitchFamily="34" charset="-128"/>
              </a:rPr>
              <a:t>自動車を持っていたり、土地や建物を持っていると税金がかかることを知っておどろいた。</a:t>
            </a:r>
            <a:endParaRPr kumimoji="1" lang="en-US" altLang="ja-JP" sz="1400" b="1" dirty="0">
              <a:solidFill>
                <a:srgbClr val="595757"/>
              </a:solidFill>
              <a:latin typeface="HGMaruGothicMPRO" panose="020F0600000000000000" pitchFamily="34" charset="-128"/>
              <a:ea typeface="HGMaruGothicMPRO" panose="020F0600000000000000" pitchFamily="34" charset="-128"/>
            </a:endParaRPr>
          </a:p>
          <a:p>
            <a:pPr>
              <a:lnSpc>
                <a:spcPct val="150000"/>
              </a:lnSpc>
            </a:pPr>
            <a:endParaRPr kumimoji="1" lang="ja-JP" altLang="en-US" sz="1400" b="1" dirty="0">
              <a:solidFill>
                <a:srgbClr val="595757"/>
              </a:solidFill>
              <a:latin typeface="HGMaruGothicMPRO" panose="020F0600000000000000" pitchFamily="34" charset="-128"/>
              <a:ea typeface="HGMaruGothicMPRO" panose="020F0600000000000000" pitchFamily="34" charset="-128"/>
            </a:endParaRPr>
          </a:p>
        </p:txBody>
      </p:sp>
      <p:sp>
        <p:nvSpPr>
          <p:cNvPr id="55" name="テキスト ボックス 54">
            <a:extLst>
              <a:ext uri="{FF2B5EF4-FFF2-40B4-BE49-F238E27FC236}">
                <a16:creationId xmlns:a16="http://schemas.microsoft.com/office/drawing/2014/main" id="{6F0A295F-7502-B44D-B7C5-57A02C09CE4B}"/>
              </a:ext>
            </a:extLst>
          </p:cNvPr>
          <p:cNvSpPr txBox="1"/>
          <p:nvPr/>
        </p:nvSpPr>
        <p:spPr>
          <a:xfrm>
            <a:off x="574411" y="3204809"/>
            <a:ext cx="461665" cy="759209"/>
          </a:xfrm>
          <a:prstGeom prst="rect">
            <a:avLst/>
          </a:prstGeom>
          <a:noFill/>
        </p:spPr>
        <p:txBody>
          <a:bodyPr vert="eaVert" wrap="square" rtlCol="0">
            <a:spAutoFit/>
          </a:bodyPr>
          <a:lstStyle/>
          <a:p>
            <a:r>
              <a:rPr kumimoji="1" lang="ja-JP" altLang="en-US" b="1">
                <a:solidFill>
                  <a:schemeClr val="bg1"/>
                </a:solidFill>
                <a:latin typeface="HGMaruGothicMPRO" panose="020F0600000000000000" pitchFamily="34" charset="-128"/>
                <a:ea typeface="HGMaruGothicMPRO" panose="020F0600000000000000" pitchFamily="34" charset="-128"/>
              </a:rPr>
              <a:t>発見</a:t>
            </a:r>
          </a:p>
        </p:txBody>
      </p:sp>
      <p:sp>
        <p:nvSpPr>
          <p:cNvPr id="56" name="テキスト ボックス 55">
            <a:extLst>
              <a:ext uri="{FF2B5EF4-FFF2-40B4-BE49-F238E27FC236}">
                <a16:creationId xmlns:a16="http://schemas.microsoft.com/office/drawing/2014/main" id="{241111A4-F41F-E343-AFEA-F64406A2B0A7}"/>
              </a:ext>
            </a:extLst>
          </p:cNvPr>
          <p:cNvSpPr txBox="1"/>
          <p:nvPr/>
        </p:nvSpPr>
        <p:spPr>
          <a:xfrm>
            <a:off x="1476350" y="2758114"/>
            <a:ext cx="7850101" cy="481863"/>
          </a:xfrm>
          <a:prstGeom prst="rect">
            <a:avLst/>
          </a:prstGeom>
          <a:noFill/>
        </p:spPr>
        <p:txBody>
          <a:bodyPr wrap="square" rtlCol="0">
            <a:spAutoFit/>
          </a:bodyPr>
          <a:lstStyle/>
          <a:p>
            <a:pPr>
              <a:lnSpc>
                <a:spcPct val="150000"/>
              </a:lnSpc>
            </a:pPr>
            <a:r>
              <a:rPr kumimoji="1" lang="ja-JP" altLang="en-US" sz="2000" b="1" dirty="0">
                <a:solidFill>
                  <a:srgbClr val="F39800"/>
                </a:solidFill>
                <a:latin typeface="HGMaruGothicMPRO" panose="020F0600000000000000" pitchFamily="34" charset="-128"/>
                <a:ea typeface="HGMaruGothicMPRO" panose="020F0600000000000000" pitchFamily="34" charset="-128"/>
              </a:rPr>
              <a:t>例）わたしも税金を払っていることがわかりました</a:t>
            </a:r>
          </a:p>
        </p:txBody>
      </p:sp>
      <p:sp>
        <p:nvSpPr>
          <p:cNvPr id="57" name="テキスト ボックス 56">
            <a:extLst>
              <a:ext uri="{FF2B5EF4-FFF2-40B4-BE49-F238E27FC236}">
                <a16:creationId xmlns:a16="http://schemas.microsoft.com/office/drawing/2014/main" id="{193D87DA-6901-864C-AC8A-7D801E5BC82E}"/>
              </a:ext>
            </a:extLst>
          </p:cNvPr>
          <p:cNvSpPr txBox="1"/>
          <p:nvPr/>
        </p:nvSpPr>
        <p:spPr>
          <a:xfrm>
            <a:off x="1522606" y="3263589"/>
            <a:ext cx="7850100" cy="707310"/>
          </a:xfrm>
          <a:prstGeom prst="rect">
            <a:avLst/>
          </a:prstGeom>
          <a:noFill/>
        </p:spPr>
        <p:txBody>
          <a:bodyPr wrap="square" rtlCol="0">
            <a:spAutoFit/>
          </a:bodyPr>
          <a:lstStyle/>
          <a:p>
            <a:pPr>
              <a:lnSpc>
                <a:spcPct val="150000"/>
              </a:lnSpc>
            </a:pPr>
            <a:r>
              <a:rPr kumimoji="1" lang="ja-JP" altLang="en-US" sz="1400" b="1" dirty="0">
                <a:solidFill>
                  <a:srgbClr val="595757"/>
                </a:solidFill>
                <a:latin typeface="HGMaruGothicMPRO" panose="020F0600000000000000" pitchFamily="34" charset="-128"/>
                <a:ea typeface="HGMaruGothicMPRO" panose="020F0600000000000000" pitchFamily="34" charset="-128"/>
              </a:rPr>
              <a:t>例）</a:t>
            </a:r>
          </a:p>
          <a:p>
            <a:pPr>
              <a:lnSpc>
                <a:spcPct val="150000"/>
              </a:lnSpc>
            </a:pPr>
            <a:r>
              <a:rPr kumimoji="1" lang="ja-JP" altLang="en-US" sz="1400" b="1" dirty="0">
                <a:solidFill>
                  <a:srgbClr val="595757"/>
                </a:solidFill>
                <a:latin typeface="HGMaruGothicMPRO" panose="020F0600000000000000" pitchFamily="34" charset="-128"/>
                <a:ea typeface="HGMaruGothicMPRO" panose="020F0600000000000000" pitchFamily="34" charset="-128"/>
              </a:rPr>
              <a:t>みんなが払っている消費税は、国が集める税金の中で一番割合が高かった。</a:t>
            </a:r>
          </a:p>
        </p:txBody>
      </p:sp>
      <p:sp>
        <p:nvSpPr>
          <p:cNvPr id="58" name="テキスト ボックス 57">
            <a:extLst>
              <a:ext uri="{FF2B5EF4-FFF2-40B4-BE49-F238E27FC236}">
                <a16:creationId xmlns:a16="http://schemas.microsoft.com/office/drawing/2014/main" id="{AC29FC29-3EBF-7541-AB10-67FB19A74165}"/>
              </a:ext>
            </a:extLst>
          </p:cNvPr>
          <p:cNvSpPr txBox="1"/>
          <p:nvPr/>
        </p:nvSpPr>
        <p:spPr>
          <a:xfrm>
            <a:off x="1495189" y="4481568"/>
            <a:ext cx="7877517" cy="481863"/>
          </a:xfrm>
          <a:prstGeom prst="rect">
            <a:avLst/>
          </a:prstGeom>
          <a:noFill/>
        </p:spPr>
        <p:txBody>
          <a:bodyPr wrap="square" rtlCol="0">
            <a:spAutoFit/>
          </a:bodyPr>
          <a:lstStyle/>
          <a:p>
            <a:pPr>
              <a:lnSpc>
                <a:spcPct val="150000"/>
              </a:lnSpc>
            </a:pPr>
            <a:r>
              <a:rPr kumimoji="1" lang="ja-JP" altLang="en-US" sz="2000" b="1" dirty="0">
                <a:solidFill>
                  <a:srgbClr val="F39800"/>
                </a:solidFill>
                <a:latin typeface="HGMaruGothicMPRO" panose="020F0600000000000000" pitchFamily="34" charset="-128"/>
                <a:ea typeface="HGMaruGothicMPRO" panose="020F0600000000000000" pitchFamily="34" charset="-128"/>
              </a:rPr>
              <a:t>例）会社や個人で仕事をしている人が納めている税金の発見</a:t>
            </a:r>
          </a:p>
        </p:txBody>
      </p:sp>
      <p:sp>
        <p:nvSpPr>
          <p:cNvPr id="59" name="テキスト ボックス 58">
            <a:extLst>
              <a:ext uri="{FF2B5EF4-FFF2-40B4-BE49-F238E27FC236}">
                <a16:creationId xmlns:a16="http://schemas.microsoft.com/office/drawing/2014/main" id="{7B5AB0CB-79F2-374B-8A71-7B0FC9AA883F}"/>
              </a:ext>
            </a:extLst>
          </p:cNvPr>
          <p:cNvSpPr txBox="1"/>
          <p:nvPr/>
        </p:nvSpPr>
        <p:spPr>
          <a:xfrm>
            <a:off x="1541444" y="4987043"/>
            <a:ext cx="7877515" cy="1011367"/>
          </a:xfrm>
          <a:prstGeom prst="rect">
            <a:avLst/>
          </a:prstGeom>
          <a:noFill/>
        </p:spPr>
        <p:txBody>
          <a:bodyPr wrap="square" rtlCol="0">
            <a:spAutoFit/>
          </a:bodyPr>
          <a:lstStyle/>
          <a:p>
            <a:pPr>
              <a:lnSpc>
                <a:spcPct val="150000"/>
              </a:lnSpc>
            </a:pPr>
            <a:r>
              <a:rPr kumimoji="1" lang="ja-JP" altLang="en-US" sz="1400" b="1" dirty="0">
                <a:solidFill>
                  <a:srgbClr val="595757"/>
                </a:solidFill>
                <a:latin typeface="HGMaruGothicMPRO" panose="020F0600000000000000" pitchFamily="34" charset="-128"/>
                <a:ea typeface="HGMaruGothicMPRO" panose="020F0600000000000000" pitchFamily="34" charset="-128"/>
              </a:rPr>
              <a:t>例）</a:t>
            </a:r>
          </a:p>
          <a:p>
            <a:pPr>
              <a:lnSpc>
                <a:spcPct val="150000"/>
              </a:lnSpc>
            </a:pPr>
            <a:r>
              <a:rPr kumimoji="1" lang="ja-JP" altLang="en-US" sz="1400" b="1" dirty="0">
                <a:solidFill>
                  <a:srgbClr val="595757"/>
                </a:solidFill>
                <a:latin typeface="HGMaruGothicMPRO" panose="020F0600000000000000" pitchFamily="34" charset="-128"/>
                <a:ea typeface="HGMaruGothicMPRO" panose="020F0600000000000000" pitchFamily="34" charset="-128"/>
              </a:rPr>
              <a:t>わたしたち家族は納めていないけど、会社が納める法人税や個人で仕事をしている人が納めている事業税などがあって税金の収入の中でかなりの割合を占めていることがわかりました。</a:t>
            </a:r>
            <a:endParaRPr kumimoji="1" lang="en-US" altLang="ja-JP" sz="1400" b="1" dirty="0">
              <a:solidFill>
                <a:srgbClr val="595757"/>
              </a:solidFill>
              <a:latin typeface="HGMaruGothicMPRO" panose="020F0600000000000000" pitchFamily="34" charset="-128"/>
              <a:ea typeface="HGMaruGothicMPRO" panose="020F0600000000000000" pitchFamily="34" charset="-128"/>
            </a:endParaRPr>
          </a:p>
        </p:txBody>
      </p:sp>
      <p:sp>
        <p:nvSpPr>
          <p:cNvPr id="31" name="角丸四角形 19">
            <a:extLst>
              <a:ext uri="{FF2B5EF4-FFF2-40B4-BE49-F238E27FC236}">
                <a16:creationId xmlns:a16="http://schemas.microsoft.com/office/drawing/2014/main" id="{293EFCFE-8FED-4F3F-9F6C-F2127ACD3431}"/>
              </a:ext>
            </a:extLst>
          </p:cNvPr>
          <p:cNvSpPr/>
          <p:nvPr/>
        </p:nvSpPr>
        <p:spPr>
          <a:xfrm rot="16200000">
            <a:off x="8337332" y="5233602"/>
            <a:ext cx="441433" cy="2695906"/>
          </a:xfrm>
          <a:prstGeom prst="round2SameRect">
            <a:avLst>
              <a:gd name="adj1" fmla="val 3097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35" name="テキスト ボックス 34">
            <a:extLst>
              <a:ext uri="{FF2B5EF4-FFF2-40B4-BE49-F238E27FC236}">
                <a16:creationId xmlns:a16="http://schemas.microsoft.com/office/drawing/2014/main" id="{76B1F2EF-9D56-4F13-B5B4-AD575CCFF630}"/>
              </a:ext>
            </a:extLst>
          </p:cNvPr>
          <p:cNvSpPr txBox="1"/>
          <p:nvPr/>
        </p:nvSpPr>
        <p:spPr>
          <a:xfrm>
            <a:off x="7357241" y="6445658"/>
            <a:ext cx="2548759" cy="261610"/>
          </a:xfrm>
          <a:prstGeom prst="rect">
            <a:avLst/>
          </a:prstGeom>
          <a:noFill/>
        </p:spPr>
        <p:txBody>
          <a:bodyPr wrap="none" rtlCol="0" anchor="ctr">
            <a:noAutofit/>
          </a:bodyPr>
          <a:lstStyle/>
          <a:p>
            <a:r>
              <a:rPr kumimoji="1" lang="ja-JP" altLang="en-US" sz="1300" b="1" dirty="0">
                <a:solidFill>
                  <a:srgbClr val="3E3A39"/>
                </a:solidFill>
                <a:latin typeface="HGMaruGothicMPRO" panose="020F0600000000000000" pitchFamily="34" charset="-128"/>
                <a:ea typeface="HGMaruGothicMPRO" panose="020F0600000000000000" pitchFamily="34" charset="-128"/>
              </a:rPr>
              <a:t>〇ねん　〇くみ　なまえ記入</a:t>
            </a:r>
          </a:p>
        </p:txBody>
      </p:sp>
      <p:sp>
        <p:nvSpPr>
          <p:cNvPr id="82" name="四角形: 角を丸くする 48">
            <a:extLst>
              <a:ext uri="{FF2B5EF4-FFF2-40B4-BE49-F238E27FC236}">
                <a16:creationId xmlns:a16="http://schemas.microsoft.com/office/drawing/2014/main" id="{D0C60405-E2FB-468E-8D5D-1C89895014B2}"/>
              </a:ext>
            </a:extLst>
          </p:cNvPr>
          <p:cNvSpPr/>
          <p:nvPr/>
        </p:nvSpPr>
        <p:spPr>
          <a:xfrm>
            <a:off x="394139" y="251429"/>
            <a:ext cx="9091609" cy="773909"/>
          </a:xfrm>
          <a:custGeom>
            <a:avLst/>
            <a:gdLst>
              <a:gd name="connsiteX0" fmla="*/ 0 w 9091447"/>
              <a:gd name="connsiteY0" fmla="*/ 81009 h 5794644"/>
              <a:gd name="connsiteX1" fmla="*/ 81009 w 9091447"/>
              <a:gd name="connsiteY1" fmla="*/ 0 h 5794644"/>
              <a:gd name="connsiteX2" fmla="*/ 9010438 w 9091447"/>
              <a:gd name="connsiteY2" fmla="*/ 0 h 5794644"/>
              <a:gd name="connsiteX3" fmla="*/ 9091447 w 9091447"/>
              <a:gd name="connsiteY3" fmla="*/ 81009 h 5794644"/>
              <a:gd name="connsiteX4" fmla="*/ 9091447 w 9091447"/>
              <a:gd name="connsiteY4" fmla="*/ 5713635 h 5794644"/>
              <a:gd name="connsiteX5" fmla="*/ 9010438 w 9091447"/>
              <a:gd name="connsiteY5" fmla="*/ 5794644 h 5794644"/>
              <a:gd name="connsiteX6" fmla="*/ 81009 w 9091447"/>
              <a:gd name="connsiteY6" fmla="*/ 5794644 h 5794644"/>
              <a:gd name="connsiteX7" fmla="*/ 0 w 9091447"/>
              <a:gd name="connsiteY7" fmla="*/ 5713635 h 5794644"/>
              <a:gd name="connsiteX8" fmla="*/ 0 w 9091447"/>
              <a:gd name="connsiteY8" fmla="*/ 81009 h 5794644"/>
              <a:gd name="connsiteX0" fmla="*/ 0 w 9091447"/>
              <a:gd name="connsiteY0" fmla="*/ 81009 h 5794644"/>
              <a:gd name="connsiteX1" fmla="*/ 81009 w 9091447"/>
              <a:gd name="connsiteY1" fmla="*/ 0 h 5794644"/>
              <a:gd name="connsiteX2" fmla="*/ 9010438 w 9091447"/>
              <a:gd name="connsiteY2" fmla="*/ 0 h 5794644"/>
              <a:gd name="connsiteX3" fmla="*/ 9091447 w 9091447"/>
              <a:gd name="connsiteY3" fmla="*/ 81009 h 5794644"/>
              <a:gd name="connsiteX4" fmla="*/ 9082688 w 9091447"/>
              <a:gd name="connsiteY4" fmla="*/ 765443 h 5794644"/>
              <a:gd name="connsiteX5" fmla="*/ 9091447 w 9091447"/>
              <a:gd name="connsiteY5" fmla="*/ 5713635 h 5794644"/>
              <a:gd name="connsiteX6" fmla="*/ 9010438 w 9091447"/>
              <a:gd name="connsiteY6" fmla="*/ 5794644 h 5794644"/>
              <a:gd name="connsiteX7" fmla="*/ 81009 w 9091447"/>
              <a:gd name="connsiteY7" fmla="*/ 5794644 h 5794644"/>
              <a:gd name="connsiteX8" fmla="*/ 0 w 9091447"/>
              <a:gd name="connsiteY8" fmla="*/ 5713635 h 5794644"/>
              <a:gd name="connsiteX9" fmla="*/ 0 w 9091447"/>
              <a:gd name="connsiteY9" fmla="*/ 81009 h 5794644"/>
              <a:gd name="connsiteX0" fmla="*/ 13328 w 9104775"/>
              <a:gd name="connsiteY0" fmla="*/ 81009 h 5794644"/>
              <a:gd name="connsiteX1" fmla="*/ 94337 w 9104775"/>
              <a:gd name="connsiteY1" fmla="*/ 0 h 5794644"/>
              <a:gd name="connsiteX2" fmla="*/ 9023766 w 9104775"/>
              <a:gd name="connsiteY2" fmla="*/ 0 h 5794644"/>
              <a:gd name="connsiteX3" fmla="*/ 9104775 w 9104775"/>
              <a:gd name="connsiteY3" fmla="*/ 81009 h 5794644"/>
              <a:gd name="connsiteX4" fmla="*/ 9096016 w 9104775"/>
              <a:gd name="connsiteY4" fmla="*/ 765443 h 5794644"/>
              <a:gd name="connsiteX5" fmla="*/ 9104775 w 9104775"/>
              <a:gd name="connsiteY5" fmla="*/ 5713635 h 5794644"/>
              <a:gd name="connsiteX6" fmla="*/ 9023766 w 9104775"/>
              <a:gd name="connsiteY6" fmla="*/ 5794644 h 5794644"/>
              <a:gd name="connsiteX7" fmla="*/ 94337 w 9104775"/>
              <a:gd name="connsiteY7" fmla="*/ 5794644 h 5794644"/>
              <a:gd name="connsiteX8" fmla="*/ 13328 w 9104775"/>
              <a:gd name="connsiteY8" fmla="*/ 5713635 h 5794644"/>
              <a:gd name="connsiteX9" fmla="*/ 0 w 9104775"/>
              <a:gd name="connsiteY9" fmla="*/ 778143 h 5794644"/>
              <a:gd name="connsiteX10" fmla="*/ 13328 w 9104775"/>
              <a:gd name="connsiteY10" fmla="*/ 81009 h 5794644"/>
              <a:gd name="connsiteX0" fmla="*/ 609598 w 9701045"/>
              <a:gd name="connsiteY0" fmla="*/ 81009 h 5794644"/>
              <a:gd name="connsiteX1" fmla="*/ 690607 w 9701045"/>
              <a:gd name="connsiteY1" fmla="*/ 0 h 5794644"/>
              <a:gd name="connsiteX2" fmla="*/ 9620036 w 9701045"/>
              <a:gd name="connsiteY2" fmla="*/ 0 h 5794644"/>
              <a:gd name="connsiteX3" fmla="*/ 9701045 w 9701045"/>
              <a:gd name="connsiteY3" fmla="*/ 81009 h 5794644"/>
              <a:gd name="connsiteX4" fmla="*/ 9692286 w 9701045"/>
              <a:gd name="connsiteY4" fmla="*/ 765443 h 5794644"/>
              <a:gd name="connsiteX5" fmla="*/ 9701045 w 9701045"/>
              <a:gd name="connsiteY5" fmla="*/ 5713635 h 5794644"/>
              <a:gd name="connsiteX6" fmla="*/ 9620036 w 9701045"/>
              <a:gd name="connsiteY6" fmla="*/ 5794644 h 5794644"/>
              <a:gd name="connsiteX7" fmla="*/ 690607 w 9701045"/>
              <a:gd name="connsiteY7" fmla="*/ 5794644 h 5794644"/>
              <a:gd name="connsiteX8" fmla="*/ 596270 w 9701045"/>
              <a:gd name="connsiteY8" fmla="*/ 778143 h 5794644"/>
              <a:gd name="connsiteX9" fmla="*/ 609598 w 9701045"/>
              <a:gd name="connsiteY9" fmla="*/ 81009 h 5794644"/>
              <a:gd name="connsiteX0" fmla="*/ 13328 w 9104775"/>
              <a:gd name="connsiteY0" fmla="*/ 81009 h 5794644"/>
              <a:gd name="connsiteX1" fmla="*/ 94337 w 9104775"/>
              <a:gd name="connsiteY1" fmla="*/ 0 h 5794644"/>
              <a:gd name="connsiteX2" fmla="*/ 9023766 w 9104775"/>
              <a:gd name="connsiteY2" fmla="*/ 0 h 5794644"/>
              <a:gd name="connsiteX3" fmla="*/ 9104775 w 9104775"/>
              <a:gd name="connsiteY3" fmla="*/ 81009 h 5794644"/>
              <a:gd name="connsiteX4" fmla="*/ 9096016 w 9104775"/>
              <a:gd name="connsiteY4" fmla="*/ 765443 h 5794644"/>
              <a:gd name="connsiteX5" fmla="*/ 9104775 w 9104775"/>
              <a:gd name="connsiteY5" fmla="*/ 5713635 h 5794644"/>
              <a:gd name="connsiteX6" fmla="*/ 9023766 w 9104775"/>
              <a:gd name="connsiteY6" fmla="*/ 5794644 h 5794644"/>
              <a:gd name="connsiteX7" fmla="*/ 0 w 9104775"/>
              <a:gd name="connsiteY7" fmla="*/ 778143 h 5794644"/>
              <a:gd name="connsiteX8" fmla="*/ 13328 w 9104775"/>
              <a:gd name="connsiteY8" fmla="*/ 81009 h 5794644"/>
              <a:gd name="connsiteX0" fmla="*/ 13328 w 9104775"/>
              <a:gd name="connsiteY0" fmla="*/ 81009 h 5713635"/>
              <a:gd name="connsiteX1" fmla="*/ 94337 w 9104775"/>
              <a:gd name="connsiteY1" fmla="*/ 0 h 5713635"/>
              <a:gd name="connsiteX2" fmla="*/ 9023766 w 9104775"/>
              <a:gd name="connsiteY2" fmla="*/ 0 h 5713635"/>
              <a:gd name="connsiteX3" fmla="*/ 9104775 w 9104775"/>
              <a:gd name="connsiteY3" fmla="*/ 81009 h 5713635"/>
              <a:gd name="connsiteX4" fmla="*/ 9096016 w 9104775"/>
              <a:gd name="connsiteY4" fmla="*/ 765443 h 5713635"/>
              <a:gd name="connsiteX5" fmla="*/ 9104775 w 9104775"/>
              <a:gd name="connsiteY5" fmla="*/ 5713635 h 5713635"/>
              <a:gd name="connsiteX6" fmla="*/ 0 w 9104775"/>
              <a:gd name="connsiteY6" fmla="*/ 778143 h 5713635"/>
              <a:gd name="connsiteX7" fmla="*/ 13328 w 9104775"/>
              <a:gd name="connsiteY7" fmla="*/ 81009 h 5713635"/>
              <a:gd name="connsiteX0" fmla="*/ 13328 w 9104775"/>
              <a:gd name="connsiteY0" fmla="*/ 81009 h 858361"/>
              <a:gd name="connsiteX1" fmla="*/ 94337 w 9104775"/>
              <a:gd name="connsiteY1" fmla="*/ 0 h 858361"/>
              <a:gd name="connsiteX2" fmla="*/ 9023766 w 9104775"/>
              <a:gd name="connsiteY2" fmla="*/ 0 h 858361"/>
              <a:gd name="connsiteX3" fmla="*/ 9104775 w 9104775"/>
              <a:gd name="connsiteY3" fmla="*/ 81009 h 858361"/>
              <a:gd name="connsiteX4" fmla="*/ 9096016 w 9104775"/>
              <a:gd name="connsiteY4" fmla="*/ 765443 h 858361"/>
              <a:gd name="connsiteX5" fmla="*/ 0 w 9104775"/>
              <a:gd name="connsiteY5" fmla="*/ 778143 h 858361"/>
              <a:gd name="connsiteX6" fmla="*/ 13328 w 9104775"/>
              <a:gd name="connsiteY6" fmla="*/ 81009 h 858361"/>
              <a:gd name="connsiteX0" fmla="*/ 13328 w 9104775"/>
              <a:gd name="connsiteY0" fmla="*/ 81009 h 817514"/>
              <a:gd name="connsiteX1" fmla="*/ 94337 w 9104775"/>
              <a:gd name="connsiteY1" fmla="*/ 0 h 817514"/>
              <a:gd name="connsiteX2" fmla="*/ 9023766 w 9104775"/>
              <a:gd name="connsiteY2" fmla="*/ 0 h 817514"/>
              <a:gd name="connsiteX3" fmla="*/ 9104775 w 9104775"/>
              <a:gd name="connsiteY3" fmla="*/ 81009 h 817514"/>
              <a:gd name="connsiteX4" fmla="*/ 9096016 w 9104775"/>
              <a:gd name="connsiteY4" fmla="*/ 765443 h 817514"/>
              <a:gd name="connsiteX5" fmla="*/ 0 w 9104775"/>
              <a:gd name="connsiteY5" fmla="*/ 778143 h 817514"/>
              <a:gd name="connsiteX6" fmla="*/ 13328 w 9104775"/>
              <a:gd name="connsiteY6" fmla="*/ 81009 h 817514"/>
              <a:gd name="connsiteX0" fmla="*/ 13328 w 9104775"/>
              <a:gd name="connsiteY0" fmla="*/ 81009 h 778143"/>
              <a:gd name="connsiteX1" fmla="*/ 94337 w 9104775"/>
              <a:gd name="connsiteY1" fmla="*/ 0 h 778143"/>
              <a:gd name="connsiteX2" fmla="*/ 9023766 w 9104775"/>
              <a:gd name="connsiteY2" fmla="*/ 0 h 778143"/>
              <a:gd name="connsiteX3" fmla="*/ 9104775 w 9104775"/>
              <a:gd name="connsiteY3" fmla="*/ 81009 h 778143"/>
              <a:gd name="connsiteX4" fmla="*/ 9096016 w 9104775"/>
              <a:gd name="connsiteY4" fmla="*/ 765443 h 778143"/>
              <a:gd name="connsiteX5" fmla="*/ 0 w 9104775"/>
              <a:gd name="connsiteY5" fmla="*/ 778143 h 778143"/>
              <a:gd name="connsiteX6" fmla="*/ 13328 w 9104775"/>
              <a:gd name="connsiteY6" fmla="*/ 81009 h 778143"/>
              <a:gd name="connsiteX0" fmla="*/ 2744 w 9094191"/>
              <a:gd name="connsiteY0" fmla="*/ 81009 h 776026"/>
              <a:gd name="connsiteX1" fmla="*/ 83753 w 9094191"/>
              <a:gd name="connsiteY1" fmla="*/ 0 h 776026"/>
              <a:gd name="connsiteX2" fmla="*/ 9013182 w 9094191"/>
              <a:gd name="connsiteY2" fmla="*/ 0 h 776026"/>
              <a:gd name="connsiteX3" fmla="*/ 9094191 w 9094191"/>
              <a:gd name="connsiteY3" fmla="*/ 81009 h 776026"/>
              <a:gd name="connsiteX4" fmla="*/ 9085432 w 9094191"/>
              <a:gd name="connsiteY4" fmla="*/ 765443 h 776026"/>
              <a:gd name="connsiteX5" fmla="*/ 0 w 9094191"/>
              <a:gd name="connsiteY5" fmla="*/ 776026 h 776026"/>
              <a:gd name="connsiteX6" fmla="*/ 2744 w 9094191"/>
              <a:gd name="connsiteY6" fmla="*/ 81009 h 776026"/>
              <a:gd name="connsiteX0" fmla="*/ 162 w 9091609"/>
              <a:gd name="connsiteY0" fmla="*/ 81009 h 773909"/>
              <a:gd name="connsiteX1" fmla="*/ 81171 w 9091609"/>
              <a:gd name="connsiteY1" fmla="*/ 0 h 773909"/>
              <a:gd name="connsiteX2" fmla="*/ 9010600 w 9091609"/>
              <a:gd name="connsiteY2" fmla="*/ 0 h 773909"/>
              <a:gd name="connsiteX3" fmla="*/ 9091609 w 9091609"/>
              <a:gd name="connsiteY3" fmla="*/ 81009 h 773909"/>
              <a:gd name="connsiteX4" fmla="*/ 9082850 w 9091609"/>
              <a:gd name="connsiteY4" fmla="*/ 765443 h 773909"/>
              <a:gd name="connsiteX5" fmla="*/ 1652 w 9091609"/>
              <a:gd name="connsiteY5" fmla="*/ 773909 h 773909"/>
              <a:gd name="connsiteX6" fmla="*/ 162 w 9091609"/>
              <a:gd name="connsiteY6" fmla="*/ 81009 h 77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91609" h="773909">
                <a:moveTo>
                  <a:pt x="162" y="81009"/>
                </a:moveTo>
                <a:cubicBezTo>
                  <a:pt x="162" y="36269"/>
                  <a:pt x="36431" y="0"/>
                  <a:pt x="81171" y="0"/>
                </a:cubicBezTo>
                <a:lnTo>
                  <a:pt x="9010600" y="0"/>
                </a:lnTo>
                <a:cubicBezTo>
                  <a:pt x="9055340" y="0"/>
                  <a:pt x="9091609" y="36269"/>
                  <a:pt x="9091609" y="81009"/>
                </a:cubicBezTo>
                <a:lnTo>
                  <a:pt x="9082850" y="765443"/>
                </a:lnTo>
                <a:lnTo>
                  <a:pt x="1652" y="773909"/>
                </a:lnTo>
                <a:cubicBezTo>
                  <a:pt x="2567" y="542237"/>
                  <a:pt x="-753" y="312681"/>
                  <a:pt x="162" y="81009"/>
                </a:cubicBezTo>
                <a:close/>
              </a:path>
            </a:pathLst>
          </a:custGeom>
          <a:solidFill>
            <a:srgbClr val="F39800"/>
          </a:solidFill>
          <a:ln w="38100">
            <a:solidFill>
              <a:srgbClr val="F39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500" b="1" dirty="0">
                <a:solidFill>
                  <a:schemeClr val="bg1"/>
                </a:solidFill>
                <a:latin typeface="HGMaruGothicMPRO" panose="020F0600000000000000" pitchFamily="34" charset="-128"/>
                <a:ea typeface="HGMaruGothicMPRO" panose="020F0600000000000000" pitchFamily="34" charset="-128"/>
              </a:rPr>
              <a:t>発見したことや気付いたこと</a:t>
            </a:r>
          </a:p>
        </p:txBody>
      </p:sp>
      <p:sp>
        <p:nvSpPr>
          <p:cNvPr id="27" name="正方形/長方形 26">
            <a:extLst>
              <a:ext uri="{FF2B5EF4-FFF2-40B4-BE49-F238E27FC236}">
                <a16:creationId xmlns:a16="http://schemas.microsoft.com/office/drawing/2014/main" id="{C1200D33-BD1A-9FFA-D38E-A2ECE2875A0F}"/>
              </a:ext>
            </a:extLst>
          </p:cNvPr>
          <p:cNvSpPr/>
          <p:nvPr/>
        </p:nvSpPr>
        <p:spPr>
          <a:xfrm rot="20591352">
            <a:off x="1826175" y="2828836"/>
            <a:ext cx="6680129" cy="1200329"/>
          </a:xfrm>
          <a:prstGeom prst="rect">
            <a:avLst/>
          </a:prstGeom>
          <a:noFill/>
        </p:spPr>
        <p:txBody>
          <a:bodyPr wrap="square" lIns="91440" tIns="45720" rIns="91440" bIns="45720">
            <a:spAutoFit/>
          </a:bodyPr>
          <a:lstStyle/>
          <a:p>
            <a:pPr algn="ctr"/>
            <a:r>
              <a:rPr lang="ja-JP" altLang="en-US" sz="7200" b="1" dirty="0">
                <a:ln w="22225">
                  <a:solidFill>
                    <a:schemeClr val="bg1"/>
                  </a:solidFill>
                  <a:prstDash val="solid"/>
                </a:ln>
                <a:solidFill>
                  <a:srgbClr val="FF0000"/>
                </a:solidFill>
              </a:rPr>
              <a:t>サンプル</a:t>
            </a:r>
            <a:r>
              <a:rPr lang="ja-JP" altLang="en-US" sz="7200" b="1" cap="none" spc="0" dirty="0">
                <a:ln w="22225">
                  <a:solidFill>
                    <a:schemeClr val="bg1"/>
                  </a:solidFill>
                  <a:prstDash val="solid"/>
                </a:ln>
                <a:solidFill>
                  <a:srgbClr val="FF0000"/>
                </a:solidFill>
                <a:effectLst/>
              </a:rPr>
              <a:t>見本</a:t>
            </a:r>
          </a:p>
        </p:txBody>
      </p:sp>
    </p:spTree>
    <p:extLst>
      <p:ext uri="{BB962C8B-B14F-4D97-AF65-F5344CB8AC3E}">
        <p14:creationId xmlns:p14="http://schemas.microsoft.com/office/powerpoint/2010/main" val="4054668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四角形: 角を丸くする 38">
            <a:extLst>
              <a:ext uri="{FF2B5EF4-FFF2-40B4-BE49-F238E27FC236}">
                <a16:creationId xmlns:a16="http://schemas.microsoft.com/office/drawing/2014/main" id="{B197213B-6B3B-4D90-8D45-95B59695CD14}"/>
              </a:ext>
            </a:extLst>
          </p:cNvPr>
          <p:cNvSpPr/>
          <p:nvPr/>
        </p:nvSpPr>
        <p:spPr>
          <a:xfrm>
            <a:off x="394139" y="251431"/>
            <a:ext cx="9091447" cy="5973091"/>
          </a:xfrm>
          <a:prstGeom prst="roundRect">
            <a:avLst>
              <a:gd name="adj" fmla="val 1398"/>
            </a:avLst>
          </a:prstGeom>
          <a:solidFill>
            <a:schemeClr val="bg1"/>
          </a:solidFill>
          <a:ln w="38100">
            <a:solidFill>
              <a:srgbClr val="F39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5" name="直線コネクタ 44">
            <a:extLst>
              <a:ext uri="{FF2B5EF4-FFF2-40B4-BE49-F238E27FC236}">
                <a16:creationId xmlns:a16="http://schemas.microsoft.com/office/drawing/2014/main" id="{6D7313BE-6186-4A87-9A72-3E1E3B3260ED}"/>
              </a:ext>
            </a:extLst>
          </p:cNvPr>
          <p:cNvCxnSpPr/>
          <p:nvPr/>
        </p:nvCxnSpPr>
        <p:spPr>
          <a:xfrm>
            <a:off x="399394" y="2737943"/>
            <a:ext cx="9070427" cy="0"/>
          </a:xfrm>
          <a:prstGeom prst="line">
            <a:avLst/>
          </a:prstGeom>
          <a:ln w="38100">
            <a:solidFill>
              <a:srgbClr val="F39800"/>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4C8321A5-CF32-4550-A8BF-B4EAC78902C6}"/>
              </a:ext>
            </a:extLst>
          </p:cNvPr>
          <p:cNvCxnSpPr>
            <a:cxnSpLocks/>
          </p:cNvCxnSpPr>
          <p:nvPr/>
        </p:nvCxnSpPr>
        <p:spPr>
          <a:xfrm>
            <a:off x="396765" y="4466894"/>
            <a:ext cx="9070427" cy="0"/>
          </a:xfrm>
          <a:prstGeom prst="line">
            <a:avLst/>
          </a:prstGeom>
          <a:ln w="38100">
            <a:solidFill>
              <a:srgbClr val="F39800"/>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1DF3CDF4-8CD4-4C42-9C0E-21D59B9B7DDC}"/>
              </a:ext>
            </a:extLst>
          </p:cNvPr>
          <p:cNvCxnSpPr>
            <a:cxnSpLocks/>
          </p:cNvCxnSpPr>
          <p:nvPr/>
        </p:nvCxnSpPr>
        <p:spPr>
          <a:xfrm>
            <a:off x="1378541" y="940645"/>
            <a:ext cx="0" cy="5214866"/>
          </a:xfrm>
          <a:prstGeom prst="line">
            <a:avLst/>
          </a:prstGeom>
          <a:ln w="38100">
            <a:solidFill>
              <a:srgbClr val="F39800"/>
            </a:solidFill>
            <a:prstDash val="sysDash"/>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C1B315B4-8552-2042-A25C-269D6F9E5DB0}"/>
              </a:ext>
            </a:extLst>
          </p:cNvPr>
          <p:cNvCxnSpPr/>
          <p:nvPr/>
        </p:nvCxnSpPr>
        <p:spPr>
          <a:xfrm>
            <a:off x="420414" y="2737943"/>
            <a:ext cx="9070427" cy="0"/>
          </a:xfrm>
          <a:prstGeom prst="line">
            <a:avLst/>
          </a:prstGeom>
          <a:ln w="38100">
            <a:solidFill>
              <a:srgbClr val="F39800"/>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F3266FE8-AB85-2F40-8062-DA6E622E87BC}"/>
              </a:ext>
            </a:extLst>
          </p:cNvPr>
          <p:cNvCxnSpPr/>
          <p:nvPr/>
        </p:nvCxnSpPr>
        <p:spPr>
          <a:xfrm>
            <a:off x="417785" y="4466894"/>
            <a:ext cx="9070427" cy="0"/>
          </a:xfrm>
          <a:prstGeom prst="line">
            <a:avLst/>
          </a:prstGeom>
          <a:ln w="38100">
            <a:solidFill>
              <a:srgbClr val="F39800"/>
            </a:solidFill>
          </a:ln>
        </p:spPr>
        <p:style>
          <a:lnRef idx="1">
            <a:schemeClr val="accent1"/>
          </a:lnRef>
          <a:fillRef idx="0">
            <a:schemeClr val="accent1"/>
          </a:fillRef>
          <a:effectRef idx="0">
            <a:schemeClr val="accent1"/>
          </a:effectRef>
          <a:fontRef idx="minor">
            <a:schemeClr val="tx1"/>
          </a:fontRef>
        </p:style>
      </p:cxnSp>
      <p:pic>
        <p:nvPicPr>
          <p:cNvPr id="36" name="図 35">
            <a:extLst>
              <a:ext uri="{FF2B5EF4-FFF2-40B4-BE49-F238E27FC236}">
                <a16:creationId xmlns:a16="http://schemas.microsoft.com/office/drawing/2014/main" id="{75C7A66D-17D3-6740-B785-B5923B257FBF}"/>
              </a:ext>
            </a:extLst>
          </p:cNvPr>
          <p:cNvPicPr>
            <a:picLocks noChangeAspect="1"/>
          </p:cNvPicPr>
          <p:nvPr/>
        </p:nvPicPr>
        <p:blipFill>
          <a:blip r:embed="rId2"/>
          <a:srcRect/>
          <a:stretch/>
        </p:blipFill>
        <p:spPr>
          <a:xfrm>
            <a:off x="579547" y="1166604"/>
            <a:ext cx="602324" cy="1418936"/>
          </a:xfrm>
          <a:prstGeom prst="rect">
            <a:avLst/>
          </a:prstGeom>
        </p:spPr>
      </p:pic>
      <p:pic>
        <p:nvPicPr>
          <p:cNvPr id="37" name="図 36">
            <a:extLst>
              <a:ext uri="{FF2B5EF4-FFF2-40B4-BE49-F238E27FC236}">
                <a16:creationId xmlns:a16="http://schemas.microsoft.com/office/drawing/2014/main" id="{0D3B6359-BAFB-BC43-B03B-58F0D4D84A28}"/>
              </a:ext>
            </a:extLst>
          </p:cNvPr>
          <p:cNvPicPr>
            <a:picLocks noChangeAspect="1"/>
          </p:cNvPicPr>
          <p:nvPr/>
        </p:nvPicPr>
        <p:blipFill>
          <a:blip r:embed="rId2"/>
          <a:srcRect/>
          <a:stretch/>
        </p:blipFill>
        <p:spPr>
          <a:xfrm>
            <a:off x="579547" y="2898710"/>
            <a:ext cx="602324" cy="1418936"/>
          </a:xfrm>
          <a:prstGeom prst="rect">
            <a:avLst/>
          </a:prstGeom>
        </p:spPr>
      </p:pic>
      <p:pic>
        <p:nvPicPr>
          <p:cNvPr id="38" name="図 37">
            <a:extLst>
              <a:ext uri="{FF2B5EF4-FFF2-40B4-BE49-F238E27FC236}">
                <a16:creationId xmlns:a16="http://schemas.microsoft.com/office/drawing/2014/main" id="{2A0E93FD-41AD-C24F-AA85-5A6F1653E6CF}"/>
              </a:ext>
            </a:extLst>
          </p:cNvPr>
          <p:cNvPicPr>
            <a:picLocks noChangeAspect="1"/>
          </p:cNvPicPr>
          <p:nvPr/>
        </p:nvPicPr>
        <p:blipFill>
          <a:blip r:embed="rId2"/>
          <a:srcRect/>
          <a:stretch/>
        </p:blipFill>
        <p:spPr>
          <a:xfrm>
            <a:off x="579547" y="4630816"/>
            <a:ext cx="602324" cy="1418936"/>
          </a:xfrm>
          <a:prstGeom prst="rect">
            <a:avLst/>
          </a:prstGeom>
        </p:spPr>
      </p:pic>
      <p:sp>
        <p:nvSpPr>
          <p:cNvPr id="43" name="テキスト ボックス 42">
            <a:extLst>
              <a:ext uri="{FF2B5EF4-FFF2-40B4-BE49-F238E27FC236}">
                <a16:creationId xmlns:a16="http://schemas.microsoft.com/office/drawing/2014/main" id="{6F54A5F0-7F90-9C42-9C14-4199421BCEE4}"/>
              </a:ext>
            </a:extLst>
          </p:cNvPr>
          <p:cNvSpPr txBox="1"/>
          <p:nvPr/>
        </p:nvSpPr>
        <p:spPr>
          <a:xfrm>
            <a:off x="574411" y="1434760"/>
            <a:ext cx="461665" cy="759209"/>
          </a:xfrm>
          <a:prstGeom prst="rect">
            <a:avLst/>
          </a:prstGeom>
          <a:noFill/>
        </p:spPr>
        <p:txBody>
          <a:bodyPr vert="eaVert" wrap="square" rtlCol="0">
            <a:spAutoFit/>
          </a:bodyPr>
          <a:lstStyle/>
          <a:p>
            <a:r>
              <a:rPr kumimoji="1" lang="ja-JP" altLang="en-US" b="1">
                <a:solidFill>
                  <a:schemeClr val="bg1"/>
                </a:solidFill>
                <a:latin typeface="HGMaruGothicMPRO" panose="020F0600000000000000" pitchFamily="34" charset="-128"/>
                <a:ea typeface="HGMaruGothicMPRO" panose="020F0600000000000000" pitchFamily="34" charset="-128"/>
              </a:rPr>
              <a:t>発見</a:t>
            </a:r>
          </a:p>
        </p:txBody>
      </p:sp>
      <p:sp>
        <p:nvSpPr>
          <p:cNvPr id="44" name="円/楕円 43">
            <a:extLst>
              <a:ext uri="{FF2B5EF4-FFF2-40B4-BE49-F238E27FC236}">
                <a16:creationId xmlns:a16="http://schemas.microsoft.com/office/drawing/2014/main" id="{9C4B6DB8-8F4D-5142-A093-9E900F857EFD}"/>
              </a:ext>
            </a:extLst>
          </p:cNvPr>
          <p:cNvSpPr/>
          <p:nvPr/>
        </p:nvSpPr>
        <p:spPr>
          <a:xfrm>
            <a:off x="672662" y="2075532"/>
            <a:ext cx="290994" cy="2909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rgbClr val="F8B62D"/>
                </a:solidFill>
                <a:latin typeface="HGMaruGothicMPRO" panose="020F0600000000000000" pitchFamily="34" charset="-128"/>
                <a:ea typeface="HGMaruGothicMPRO" panose="020F0600000000000000" pitchFamily="34" charset="-128"/>
              </a:rPr>
              <a:t>1</a:t>
            </a:r>
            <a:endParaRPr kumimoji="1" lang="ja-JP" altLang="en-US">
              <a:solidFill>
                <a:srgbClr val="F8B62D"/>
              </a:solidFill>
              <a:latin typeface="HGMaruGothicMPRO" panose="020F0600000000000000" pitchFamily="34" charset="-128"/>
              <a:ea typeface="HGMaruGothicMPRO" panose="020F0600000000000000" pitchFamily="34" charset="-128"/>
            </a:endParaRPr>
          </a:p>
        </p:txBody>
      </p:sp>
      <p:sp>
        <p:nvSpPr>
          <p:cNvPr id="46" name="円/楕円 45">
            <a:extLst>
              <a:ext uri="{FF2B5EF4-FFF2-40B4-BE49-F238E27FC236}">
                <a16:creationId xmlns:a16="http://schemas.microsoft.com/office/drawing/2014/main" id="{06B97D04-F7BD-1D49-95AA-8E0433EEC22C}"/>
              </a:ext>
            </a:extLst>
          </p:cNvPr>
          <p:cNvSpPr/>
          <p:nvPr/>
        </p:nvSpPr>
        <p:spPr>
          <a:xfrm>
            <a:off x="672682" y="3809773"/>
            <a:ext cx="290994" cy="2909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rgbClr val="F8B62D"/>
                </a:solidFill>
                <a:latin typeface="HGMaruGothicMPRO" panose="020F0600000000000000" pitchFamily="34" charset="-128"/>
                <a:ea typeface="HGMaruGothicMPRO" panose="020F0600000000000000" pitchFamily="34" charset="-128"/>
              </a:rPr>
              <a:t>2</a:t>
            </a:r>
            <a:endParaRPr kumimoji="1" lang="ja-JP" altLang="en-US">
              <a:solidFill>
                <a:srgbClr val="F8B62D"/>
              </a:solidFill>
              <a:latin typeface="HGMaruGothicMPRO" panose="020F0600000000000000" pitchFamily="34" charset="-128"/>
              <a:ea typeface="HGMaruGothicMPRO" panose="020F0600000000000000" pitchFamily="34" charset="-128"/>
            </a:endParaRPr>
          </a:p>
        </p:txBody>
      </p:sp>
      <p:sp>
        <p:nvSpPr>
          <p:cNvPr id="47" name="テキスト ボックス 46">
            <a:extLst>
              <a:ext uri="{FF2B5EF4-FFF2-40B4-BE49-F238E27FC236}">
                <a16:creationId xmlns:a16="http://schemas.microsoft.com/office/drawing/2014/main" id="{B081FD2B-FB79-1541-B943-1FEE3A58BDAB}"/>
              </a:ext>
            </a:extLst>
          </p:cNvPr>
          <p:cNvSpPr txBox="1"/>
          <p:nvPr/>
        </p:nvSpPr>
        <p:spPr>
          <a:xfrm>
            <a:off x="574411" y="4899084"/>
            <a:ext cx="461665" cy="781525"/>
          </a:xfrm>
          <a:prstGeom prst="rect">
            <a:avLst/>
          </a:prstGeom>
          <a:noFill/>
        </p:spPr>
        <p:txBody>
          <a:bodyPr vert="eaVert" wrap="square" rtlCol="0">
            <a:spAutoFit/>
          </a:bodyPr>
          <a:lstStyle/>
          <a:p>
            <a:r>
              <a:rPr kumimoji="1" lang="ja-JP" altLang="en-US" b="1">
                <a:solidFill>
                  <a:schemeClr val="bg1"/>
                </a:solidFill>
                <a:latin typeface="HGMaruGothicMPRO" panose="020F0600000000000000" pitchFamily="34" charset="-128"/>
                <a:ea typeface="HGMaruGothicMPRO" panose="020F0600000000000000" pitchFamily="34" charset="-128"/>
              </a:rPr>
              <a:t>発見</a:t>
            </a:r>
          </a:p>
        </p:txBody>
      </p:sp>
      <p:sp>
        <p:nvSpPr>
          <p:cNvPr id="48" name="円/楕円 47">
            <a:extLst>
              <a:ext uri="{FF2B5EF4-FFF2-40B4-BE49-F238E27FC236}">
                <a16:creationId xmlns:a16="http://schemas.microsoft.com/office/drawing/2014/main" id="{15633060-3411-A841-934C-2AA6B0D6FB37}"/>
              </a:ext>
            </a:extLst>
          </p:cNvPr>
          <p:cNvSpPr/>
          <p:nvPr/>
        </p:nvSpPr>
        <p:spPr>
          <a:xfrm>
            <a:off x="672662" y="5532192"/>
            <a:ext cx="290994" cy="2909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rgbClr val="F8B62D"/>
                </a:solidFill>
                <a:latin typeface="HGMaruGothicMPRO" panose="020F0600000000000000" pitchFamily="34" charset="-128"/>
                <a:ea typeface="HGMaruGothicMPRO" panose="020F0600000000000000" pitchFamily="34" charset="-128"/>
              </a:rPr>
              <a:t>3</a:t>
            </a:r>
            <a:endParaRPr kumimoji="1" lang="ja-JP" altLang="en-US">
              <a:solidFill>
                <a:srgbClr val="F8B62D"/>
              </a:solidFill>
              <a:latin typeface="HGMaruGothicMPRO" panose="020F0600000000000000" pitchFamily="34" charset="-128"/>
              <a:ea typeface="HGMaruGothicMPRO" panose="020F0600000000000000" pitchFamily="34" charset="-128"/>
            </a:endParaRPr>
          </a:p>
        </p:txBody>
      </p:sp>
      <p:sp>
        <p:nvSpPr>
          <p:cNvPr id="55" name="テキスト ボックス 54">
            <a:extLst>
              <a:ext uri="{FF2B5EF4-FFF2-40B4-BE49-F238E27FC236}">
                <a16:creationId xmlns:a16="http://schemas.microsoft.com/office/drawing/2014/main" id="{6F0A295F-7502-B44D-B7C5-57A02C09CE4B}"/>
              </a:ext>
            </a:extLst>
          </p:cNvPr>
          <p:cNvSpPr txBox="1"/>
          <p:nvPr/>
        </p:nvSpPr>
        <p:spPr>
          <a:xfrm>
            <a:off x="574411" y="3204809"/>
            <a:ext cx="461665" cy="759209"/>
          </a:xfrm>
          <a:prstGeom prst="rect">
            <a:avLst/>
          </a:prstGeom>
          <a:noFill/>
        </p:spPr>
        <p:txBody>
          <a:bodyPr vert="eaVert" wrap="square" rtlCol="0">
            <a:spAutoFit/>
          </a:bodyPr>
          <a:lstStyle/>
          <a:p>
            <a:r>
              <a:rPr kumimoji="1" lang="ja-JP" altLang="en-US" b="1">
                <a:solidFill>
                  <a:schemeClr val="bg1"/>
                </a:solidFill>
                <a:latin typeface="HGMaruGothicMPRO" panose="020F0600000000000000" pitchFamily="34" charset="-128"/>
                <a:ea typeface="HGMaruGothicMPRO" panose="020F0600000000000000" pitchFamily="34" charset="-128"/>
              </a:rPr>
              <a:t>発見</a:t>
            </a:r>
          </a:p>
        </p:txBody>
      </p:sp>
      <p:sp>
        <p:nvSpPr>
          <p:cNvPr id="31" name="角丸四角形 19">
            <a:extLst>
              <a:ext uri="{FF2B5EF4-FFF2-40B4-BE49-F238E27FC236}">
                <a16:creationId xmlns:a16="http://schemas.microsoft.com/office/drawing/2014/main" id="{293EFCFE-8FED-4F3F-9F6C-F2127ACD3431}"/>
              </a:ext>
            </a:extLst>
          </p:cNvPr>
          <p:cNvSpPr/>
          <p:nvPr/>
        </p:nvSpPr>
        <p:spPr>
          <a:xfrm rot="16200000">
            <a:off x="8337332" y="5233602"/>
            <a:ext cx="441433" cy="2695906"/>
          </a:xfrm>
          <a:prstGeom prst="round2SameRect">
            <a:avLst>
              <a:gd name="adj1" fmla="val 3097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35" name="テキスト ボックス 34">
            <a:extLst>
              <a:ext uri="{FF2B5EF4-FFF2-40B4-BE49-F238E27FC236}">
                <a16:creationId xmlns:a16="http://schemas.microsoft.com/office/drawing/2014/main" id="{76B1F2EF-9D56-4F13-B5B4-AD575CCFF630}"/>
              </a:ext>
            </a:extLst>
          </p:cNvPr>
          <p:cNvSpPr txBox="1"/>
          <p:nvPr/>
        </p:nvSpPr>
        <p:spPr>
          <a:xfrm>
            <a:off x="7357241" y="6445658"/>
            <a:ext cx="2548759" cy="261610"/>
          </a:xfrm>
          <a:prstGeom prst="rect">
            <a:avLst/>
          </a:prstGeom>
          <a:noFill/>
        </p:spPr>
        <p:txBody>
          <a:bodyPr wrap="none" rtlCol="0" anchor="ctr">
            <a:noAutofit/>
          </a:bodyPr>
          <a:lstStyle/>
          <a:p>
            <a:r>
              <a:rPr kumimoji="1" lang="ja-JP" altLang="en-US" sz="1300" b="1" dirty="0">
                <a:solidFill>
                  <a:srgbClr val="3E3A39"/>
                </a:solidFill>
                <a:latin typeface="HGMaruGothicMPRO" panose="020F0600000000000000" pitchFamily="34" charset="-128"/>
                <a:ea typeface="HGMaruGothicMPRO" panose="020F0600000000000000" pitchFamily="34" charset="-128"/>
              </a:rPr>
              <a:t>〇ねん　〇くみ　なまえ記入</a:t>
            </a:r>
          </a:p>
        </p:txBody>
      </p:sp>
      <p:sp>
        <p:nvSpPr>
          <p:cNvPr id="82" name="四角形: 角を丸くする 48">
            <a:extLst>
              <a:ext uri="{FF2B5EF4-FFF2-40B4-BE49-F238E27FC236}">
                <a16:creationId xmlns:a16="http://schemas.microsoft.com/office/drawing/2014/main" id="{D0C60405-E2FB-468E-8D5D-1C89895014B2}"/>
              </a:ext>
            </a:extLst>
          </p:cNvPr>
          <p:cNvSpPr/>
          <p:nvPr/>
        </p:nvSpPr>
        <p:spPr>
          <a:xfrm>
            <a:off x="394139" y="251429"/>
            <a:ext cx="9091609" cy="773909"/>
          </a:xfrm>
          <a:custGeom>
            <a:avLst/>
            <a:gdLst>
              <a:gd name="connsiteX0" fmla="*/ 0 w 9091447"/>
              <a:gd name="connsiteY0" fmla="*/ 81009 h 5794644"/>
              <a:gd name="connsiteX1" fmla="*/ 81009 w 9091447"/>
              <a:gd name="connsiteY1" fmla="*/ 0 h 5794644"/>
              <a:gd name="connsiteX2" fmla="*/ 9010438 w 9091447"/>
              <a:gd name="connsiteY2" fmla="*/ 0 h 5794644"/>
              <a:gd name="connsiteX3" fmla="*/ 9091447 w 9091447"/>
              <a:gd name="connsiteY3" fmla="*/ 81009 h 5794644"/>
              <a:gd name="connsiteX4" fmla="*/ 9091447 w 9091447"/>
              <a:gd name="connsiteY4" fmla="*/ 5713635 h 5794644"/>
              <a:gd name="connsiteX5" fmla="*/ 9010438 w 9091447"/>
              <a:gd name="connsiteY5" fmla="*/ 5794644 h 5794644"/>
              <a:gd name="connsiteX6" fmla="*/ 81009 w 9091447"/>
              <a:gd name="connsiteY6" fmla="*/ 5794644 h 5794644"/>
              <a:gd name="connsiteX7" fmla="*/ 0 w 9091447"/>
              <a:gd name="connsiteY7" fmla="*/ 5713635 h 5794644"/>
              <a:gd name="connsiteX8" fmla="*/ 0 w 9091447"/>
              <a:gd name="connsiteY8" fmla="*/ 81009 h 5794644"/>
              <a:gd name="connsiteX0" fmla="*/ 0 w 9091447"/>
              <a:gd name="connsiteY0" fmla="*/ 81009 h 5794644"/>
              <a:gd name="connsiteX1" fmla="*/ 81009 w 9091447"/>
              <a:gd name="connsiteY1" fmla="*/ 0 h 5794644"/>
              <a:gd name="connsiteX2" fmla="*/ 9010438 w 9091447"/>
              <a:gd name="connsiteY2" fmla="*/ 0 h 5794644"/>
              <a:gd name="connsiteX3" fmla="*/ 9091447 w 9091447"/>
              <a:gd name="connsiteY3" fmla="*/ 81009 h 5794644"/>
              <a:gd name="connsiteX4" fmla="*/ 9082688 w 9091447"/>
              <a:gd name="connsiteY4" fmla="*/ 765443 h 5794644"/>
              <a:gd name="connsiteX5" fmla="*/ 9091447 w 9091447"/>
              <a:gd name="connsiteY5" fmla="*/ 5713635 h 5794644"/>
              <a:gd name="connsiteX6" fmla="*/ 9010438 w 9091447"/>
              <a:gd name="connsiteY6" fmla="*/ 5794644 h 5794644"/>
              <a:gd name="connsiteX7" fmla="*/ 81009 w 9091447"/>
              <a:gd name="connsiteY7" fmla="*/ 5794644 h 5794644"/>
              <a:gd name="connsiteX8" fmla="*/ 0 w 9091447"/>
              <a:gd name="connsiteY8" fmla="*/ 5713635 h 5794644"/>
              <a:gd name="connsiteX9" fmla="*/ 0 w 9091447"/>
              <a:gd name="connsiteY9" fmla="*/ 81009 h 5794644"/>
              <a:gd name="connsiteX0" fmla="*/ 13328 w 9104775"/>
              <a:gd name="connsiteY0" fmla="*/ 81009 h 5794644"/>
              <a:gd name="connsiteX1" fmla="*/ 94337 w 9104775"/>
              <a:gd name="connsiteY1" fmla="*/ 0 h 5794644"/>
              <a:gd name="connsiteX2" fmla="*/ 9023766 w 9104775"/>
              <a:gd name="connsiteY2" fmla="*/ 0 h 5794644"/>
              <a:gd name="connsiteX3" fmla="*/ 9104775 w 9104775"/>
              <a:gd name="connsiteY3" fmla="*/ 81009 h 5794644"/>
              <a:gd name="connsiteX4" fmla="*/ 9096016 w 9104775"/>
              <a:gd name="connsiteY4" fmla="*/ 765443 h 5794644"/>
              <a:gd name="connsiteX5" fmla="*/ 9104775 w 9104775"/>
              <a:gd name="connsiteY5" fmla="*/ 5713635 h 5794644"/>
              <a:gd name="connsiteX6" fmla="*/ 9023766 w 9104775"/>
              <a:gd name="connsiteY6" fmla="*/ 5794644 h 5794644"/>
              <a:gd name="connsiteX7" fmla="*/ 94337 w 9104775"/>
              <a:gd name="connsiteY7" fmla="*/ 5794644 h 5794644"/>
              <a:gd name="connsiteX8" fmla="*/ 13328 w 9104775"/>
              <a:gd name="connsiteY8" fmla="*/ 5713635 h 5794644"/>
              <a:gd name="connsiteX9" fmla="*/ 0 w 9104775"/>
              <a:gd name="connsiteY9" fmla="*/ 778143 h 5794644"/>
              <a:gd name="connsiteX10" fmla="*/ 13328 w 9104775"/>
              <a:gd name="connsiteY10" fmla="*/ 81009 h 5794644"/>
              <a:gd name="connsiteX0" fmla="*/ 609598 w 9701045"/>
              <a:gd name="connsiteY0" fmla="*/ 81009 h 5794644"/>
              <a:gd name="connsiteX1" fmla="*/ 690607 w 9701045"/>
              <a:gd name="connsiteY1" fmla="*/ 0 h 5794644"/>
              <a:gd name="connsiteX2" fmla="*/ 9620036 w 9701045"/>
              <a:gd name="connsiteY2" fmla="*/ 0 h 5794644"/>
              <a:gd name="connsiteX3" fmla="*/ 9701045 w 9701045"/>
              <a:gd name="connsiteY3" fmla="*/ 81009 h 5794644"/>
              <a:gd name="connsiteX4" fmla="*/ 9692286 w 9701045"/>
              <a:gd name="connsiteY4" fmla="*/ 765443 h 5794644"/>
              <a:gd name="connsiteX5" fmla="*/ 9701045 w 9701045"/>
              <a:gd name="connsiteY5" fmla="*/ 5713635 h 5794644"/>
              <a:gd name="connsiteX6" fmla="*/ 9620036 w 9701045"/>
              <a:gd name="connsiteY6" fmla="*/ 5794644 h 5794644"/>
              <a:gd name="connsiteX7" fmla="*/ 690607 w 9701045"/>
              <a:gd name="connsiteY7" fmla="*/ 5794644 h 5794644"/>
              <a:gd name="connsiteX8" fmla="*/ 596270 w 9701045"/>
              <a:gd name="connsiteY8" fmla="*/ 778143 h 5794644"/>
              <a:gd name="connsiteX9" fmla="*/ 609598 w 9701045"/>
              <a:gd name="connsiteY9" fmla="*/ 81009 h 5794644"/>
              <a:gd name="connsiteX0" fmla="*/ 13328 w 9104775"/>
              <a:gd name="connsiteY0" fmla="*/ 81009 h 5794644"/>
              <a:gd name="connsiteX1" fmla="*/ 94337 w 9104775"/>
              <a:gd name="connsiteY1" fmla="*/ 0 h 5794644"/>
              <a:gd name="connsiteX2" fmla="*/ 9023766 w 9104775"/>
              <a:gd name="connsiteY2" fmla="*/ 0 h 5794644"/>
              <a:gd name="connsiteX3" fmla="*/ 9104775 w 9104775"/>
              <a:gd name="connsiteY3" fmla="*/ 81009 h 5794644"/>
              <a:gd name="connsiteX4" fmla="*/ 9096016 w 9104775"/>
              <a:gd name="connsiteY4" fmla="*/ 765443 h 5794644"/>
              <a:gd name="connsiteX5" fmla="*/ 9104775 w 9104775"/>
              <a:gd name="connsiteY5" fmla="*/ 5713635 h 5794644"/>
              <a:gd name="connsiteX6" fmla="*/ 9023766 w 9104775"/>
              <a:gd name="connsiteY6" fmla="*/ 5794644 h 5794644"/>
              <a:gd name="connsiteX7" fmla="*/ 0 w 9104775"/>
              <a:gd name="connsiteY7" fmla="*/ 778143 h 5794644"/>
              <a:gd name="connsiteX8" fmla="*/ 13328 w 9104775"/>
              <a:gd name="connsiteY8" fmla="*/ 81009 h 5794644"/>
              <a:gd name="connsiteX0" fmla="*/ 13328 w 9104775"/>
              <a:gd name="connsiteY0" fmla="*/ 81009 h 5713635"/>
              <a:gd name="connsiteX1" fmla="*/ 94337 w 9104775"/>
              <a:gd name="connsiteY1" fmla="*/ 0 h 5713635"/>
              <a:gd name="connsiteX2" fmla="*/ 9023766 w 9104775"/>
              <a:gd name="connsiteY2" fmla="*/ 0 h 5713635"/>
              <a:gd name="connsiteX3" fmla="*/ 9104775 w 9104775"/>
              <a:gd name="connsiteY3" fmla="*/ 81009 h 5713635"/>
              <a:gd name="connsiteX4" fmla="*/ 9096016 w 9104775"/>
              <a:gd name="connsiteY4" fmla="*/ 765443 h 5713635"/>
              <a:gd name="connsiteX5" fmla="*/ 9104775 w 9104775"/>
              <a:gd name="connsiteY5" fmla="*/ 5713635 h 5713635"/>
              <a:gd name="connsiteX6" fmla="*/ 0 w 9104775"/>
              <a:gd name="connsiteY6" fmla="*/ 778143 h 5713635"/>
              <a:gd name="connsiteX7" fmla="*/ 13328 w 9104775"/>
              <a:gd name="connsiteY7" fmla="*/ 81009 h 5713635"/>
              <a:gd name="connsiteX0" fmla="*/ 13328 w 9104775"/>
              <a:gd name="connsiteY0" fmla="*/ 81009 h 858361"/>
              <a:gd name="connsiteX1" fmla="*/ 94337 w 9104775"/>
              <a:gd name="connsiteY1" fmla="*/ 0 h 858361"/>
              <a:gd name="connsiteX2" fmla="*/ 9023766 w 9104775"/>
              <a:gd name="connsiteY2" fmla="*/ 0 h 858361"/>
              <a:gd name="connsiteX3" fmla="*/ 9104775 w 9104775"/>
              <a:gd name="connsiteY3" fmla="*/ 81009 h 858361"/>
              <a:gd name="connsiteX4" fmla="*/ 9096016 w 9104775"/>
              <a:gd name="connsiteY4" fmla="*/ 765443 h 858361"/>
              <a:gd name="connsiteX5" fmla="*/ 0 w 9104775"/>
              <a:gd name="connsiteY5" fmla="*/ 778143 h 858361"/>
              <a:gd name="connsiteX6" fmla="*/ 13328 w 9104775"/>
              <a:gd name="connsiteY6" fmla="*/ 81009 h 858361"/>
              <a:gd name="connsiteX0" fmla="*/ 13328 w 9104775"/>
              <a:gd name="connsiteY0" fmla="*/ 81009 h 817514"/>
              <a:gd name="connsiteX1" fmla="*/ 94337 w 9104775"/>
              <a:gd name="connsiteY1" fmla="*/ 0 h 817514"/>
              <a:gd name="connsiteX2" fmla="*/ 9023766 w 9104775"/>
              <a:gd name="connsiteY2" fmla="*/ 0 h 817514"/>
              <a:gd name="connsiteX3" fmla="*/ 9104775 w 9104775"/>
              <a:gd name="connsiteY3" fmla="*/ 81009 h 817514"/>
              <a:gd name="connsiteX4" fmla="*/ 9096016 w 9104775"/>
              <a:gd name="connsiteY4" fmla="*/ 765443 h 817514"/>
              <a:gd name="connsiteX5" fmla="*/ 0 w 9104775"/>
              <a:gd name="connsiteY5" fmla="*/ 778143 h 817514"/>
              <a:gd name="connsiteX6" fmla="*/ 13328 w 9104775"/>
              <a:gd name="connsiteY6" fmla="*/ 81009 h 817514"/>
              <a:gd name="connsiteX0" fmla="*/ 13328 w 9104775"/>
              <a:gd name="connsiteY0" fmla="*/ 81009 h 778143"/>
              <a:gd name="connsiteX1" fmla="*/ 94337 w 9104775"/>
              <a:gd name="connsiteY1" fmla="*/ 0 h 778143"/>
              <a:gd name="connsiteX2" fmla="*/ 9023766 w 9104775"/>
              <a:gd name="connsiteY2" fmla="*/ 0 h 778143"/>
              <a:gd name="connsiteX3" fmla="*/ 9104775 w 9104775"/>
              <a:gd name="connsiteY3" fmla="*/ 81009 h 778143"/>
              <a:gd name="connsiteX4" fmla="*/ 9096016 w 9104775"/>
              <a:gd name="connsiteY4" fmla="*/ 765443 h 778143"/>
              <a:gd name="connsiteX5" fmla="*/ 0 w 9104775"/>
              <a:gd name="connsiteY5" fmla="*/ 778143 h 778143"/>
              <a:gd name="connsiteX6" fmla="*/ 13328 w 9104775"/>
              <a:gd name="connsiteY6" fmla="*/ 81009 h 778143"/>
              <a:gd name="connsiteX0" fmla="*/ 2744 w 9094191"/>
              <a:gd name="connsiteY0" fmla="*/ 81009 h 776026"/>
              <a:gd name="connsiteX1" fmla="*/ 83753 w 9094191"/>
              <a:gd name="connsiteY1" fmla="*/ 0 h 776026"/>
              <a:gd name="connsiteX2" fmla="*/ 9013182 w 9094191"/>
              <a:gd name="connsiteY2" fmla="*/ 0 h 776026"/>
              <a:gd name="connsiteX3" fmla="*/ 9094191 w 9094191"/>
              <a:gd name="connsiteY3" fmla="*/ 81009 h 776026"/>
              <a:gd name="connsiteX4" fmla="*/ 9085432 w 9094191"/>
              <a:gd name="connsiteY4" fmla="*/ 765443 h 776026"/>
              <a:gd name="connsiteX5" fmla="*/ 0 w 9094191"/>
              <a:gd name="connsiteY5" fmla="*/ 776026 h 776026"/>
              <a:gd name="connsiteX6" fmla="*/ 2744 w 9094191"/>
              <a:gd name="connsiteY6" fmla="*/ 81009 h 776026"/>
              <a:gd name="connsiteX0" fmla="*/ 162 w 9091609"/>
              <a:gd name="connsiteY0" fmla="*/ 81009 h 773909"/>
              <a:gd name="connsiteX1" fmla="*/ 81171 w 9091609"/>
              <a:gd name="connsiteY1" fmla="*/ 0 h 773909"/>
              <a:gd name="connsiteX2" fmla="*/ 9010600 w 9091609"/>
              <a:gd name="connsiteY2" fmla="*/ 0 h 773909"/>
              <a:gd name="connsiteX3" fmla="*/ 9091609 w 9091609"/>
              <a:gd name="connsiteY3" fmla="*/ 81009 h 773909"/>
              <a:gd name="connsiteX4" fmla="*/ 9082850 w 9091609"/>
              <a:gd name="connsiteY4" fmla="*/ 765443 h 773909"/>
              <a:gd name="connsiteX5" fmla="*/ 1652 w 9091609"/>
              <a:gd name="connsiteY5" fmla="*/ 773909 h 773909"/>
              <a:gd name="connsiteX6" fmla="*/ 162 w 9091609"/>
              <a:gd name="connsiteY6" fmla="*/ 81009 h 77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91609" h="773909">
                <a:moveTo>
                  <a:pt x="162" y="81009"/>
                </a:moveTo>
                <a:cubicBezTo>
                  <a:pt x="162" y="36269"/>
                  <a:pt x="36431" y="0"/>
                  <a:pt x="81171" y="0"/>
                </a:cubicBezTo>
                <a:lnTo>
                  <a:pt x="9010600" y="0"/>
                </a:lnTo>
                <a:cubicBezTo>
                  <a:pt x="9055340" y="0"/>
                  <a:pt x="9091609" y="36269"/>
                  <a:pt x="9091609" y="81009"/>
                </a:cubicBezTo>
                <a:lnTo>
                  <a:pt x="9082850" y="765443"/>
                </a:lnTo>
                <a:lnTo>
                  <a:pt x="1652" y="773909"/>
                </a:lnTo>
                <a:cubicBezTo>
                  <a:pt x="2567" y="542237"/>
                  <a:pt x="-753" y="312681"/>
                  <a:pt x="162" y="81009"/>
                </a:cubicBezTo>
                <a:close/>
              </a:path>
            </a:pathLst>
          </a:custGeom>
          <a:solidFill>
            <a:srgbClr val="F39800"/>
          </a:solidFill>
          <a:ln w="38100">
            <a:solidFill>
              <a:srgbClr val="F39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500" b="1" dirty="0">
                <a:solidFill>
                  <a:schemeClr val="bg1"/>
                </a:solidFill>
                <a:latin typeface="HGMaruGothicMPRO" panose="020F0600000000000000" pitchFamily="34" charset="-128"/>
                <a:ea typeface="HGMaruGothicMPRO" panose="020F0600000000000000" pitchFamily="34" charset="-128"/>
              </a:rPr>
              <a:t>発見したことや気付いたこと</a:t>
            </a:r>
          </a:p>
        </p:txBody>
      </p:sp>
    </p:spTree>
    <p:extLst>
      <p:ext uri="{BB962C8B-B14F-4D97-AF65-F5344CB8AC3E}">
        <p14:creationId xmlns:p14="http://schemas.microsoft.com/office/powerpoint/2010/main" val="2422983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四角形: 角を丸くする 26">
            <a:extLst>
              <a:ext uri="{FF2B5EF4-FFF2-40B4-BE49-F238E27FC236}">
                <a16:creationId xmlns:a16="http://schemas.microsoft.com/office/drawing/2014/main" id="{884BB6DB-785F-481B-88A3-DAB7BE56D615}"/>
              </a:ext>
            </a:extLst>
          </p:cNvPr>
          <p:cNvSpPr/>
          <p:nvPr/>
        </p:nvSpPr>
        <p:spPr>
          <a:xfrm>
            <a:off x="476250" y="441908"/>
            <a:ext cx="8953500" cy="5823926"/>
          </a:xfrm>
          <a:prstGeom prst="roundRect">
            <a:avLst>
              <a:gd name="adj" fmla="val 2372"/>
            </a:avLst>
          </a:prstGeom>
          <a:solidFill>
            <a:schemeClr val="bg1"/>
          </a:solidFill>
          <a:ln w="38100">
            <a:solidFill>
              <a:srgbClr val="0033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四角形: 角を丸くする 48">
            <a:extLst>
              <a:ext uri="{FF2B5EF4-FFF2-40B4-BE49-F238E27FC236}">
                <a16:creationId xmlns:a16="http://schemas.microsoft.com/office/drawing/2014/main" id="{52E9BE6D-4836-46AB-93FF-C5A1491BBCD8}"/>
              </a:ext>
            </a:extLst>
          </p:cNvPr>
          <p:cNvSpPr/>
          <p:nvPr/>
        </p:nvSpPr>
        <p:spPr>
          <a:xfrm>
            <a:off x="476171" y="441909"/>
            <a:ext cx="8953659" cy="669482"/>
          </a:xfrm>
          <a:custGeom>
            <a:avLst/>
            <a:gdLst>
              <a:gd name="connsiteX0" fmla="*/ 0 w 9091447"/>
              <a:gd name="connsiteY0" fmla="*/ 81009 h 5794644"/>
              <a:gd name="connsiteX1" fmla="*/ 81009 w 9091447"/>
              <a:gd name="connsiteY1" fmla="*/ 0 h 5794644"/>
              <a:gd name="connsiteX2" fmla="*/ 9010438 w 9091447"/>
              <a:gd name="connsiteY2" fmla="*/ 0 h 5794644"/>
              <a:gd name="connsiteX3" fmla="*/ 9091447 w 9091447"/>
              <a:gd name="connsiteY3" fmla="*/ 81009 h 5794644"/>
              <a:gd name="connsiteX4" fmla="*/ 9091447 w 9091447"/>
              <a:gd name="connsiteY4" fmla="*/ 5713635 h 5794644"/>
              <a:gd name="connsiteX5" fmla="*/ 9010438 w 9091447"/>
              <a:gd name="connsiteY5" fmla="*/ 5794644 h 5794644"/>
              <a:gd name="connsiteX6" fmla="*/ 81009 w 9091447"/>
              <a:gd name="connsiteY6" fmla="*/ 5794644 h 5794644"/>
              <a:gd name="connsiteX7" fmla="*/ 0 w 9091447"/>
              <a:gd name="connsiteY7" fmla="*/ 5713635 h 5794644"/>
              <a:gd name="connsiteX8" fmla="*/ 0 w 9091447"/>
              <a:gd name="connsiteY8" fmla="*/ 81009 h 5794644"/>
              <a:gd name="connsiteX0" fmla="*/ 0 w 9091447"/>
              <a:gd name="connsiteY0" fmla="*/ 81009 h 5794644"/>
              <a:gd name="connsiteX1" fmla="*/ 81009 w 9091447"/>
              <a:gd name="connsiteY1" fmla="*/ 0 h 5794644"/>
              <a:gd name="connsiteX2" fmla="*/ 9010438 w 9091447"/>
              <a:gd name="connsiteY2" fmla="*/ 0 h 5794644"/>
              <a:gd name="connsiteX3" fmla="*/ 9091447 w 9091447"/>
              <a:gd name="connsiteY3" fmla="*/ 81009 h 5794644"/>
              <a:gd name="connsiteX4" fmla="*/ 9082688 w 9091447"/>
              <a:gd name="connsiteY4" fmla="*/ 765443 h 5794644"/>
              <a:gd name="connsiteX5" fmla="*/ 9091447 w 9091447"/>
              <a:gd name="connsiteY5" fmla="*/ 5713635 h 5794644"/>
              <a:gd name="connsiteX6" fmla="*/ 9010438 w 9091447"/>
              <a:gd name="connsiteY6" fmla="*/ 5794644 h 5794644"/>
              <a:gd name="connsiteX7" fmla="*/ 81009 w 9091447"/>
              <a:gd name="connsiteY7" fmla="*/ 5794644 h 5794644"/>
              <a:gd name="connsiteX8" fmla="*/ 0 w 9091447"/>
              <a:gd name="connsiteY8" fmla="*/ 5713635 h 5794644"/>
              <a:gd name="connsiteX9" fmla="*/ 0 w 9091447"/>
              <a:gd name="connsiteY9" fmla="*/ 81009 h 5794644"/>
              <a:gd name="connsiteX0" fmla="*/ 13328 w 9104775"/>
              <a:gd name="connsiteY0" fmla="*/ 81009 h 5794644"/>
              <a:gd name="connsiteX1" fmla="*/ 94337 w 9104775"/>
              <a:gd name="connsiteY1" fmla="*/ 0 h 5794644"/>
              <a:gd name="connsiteX2" fmla="*/ 9023766 w 9104775"/>
              <a:gd name="connsiteY2" fmla="*/ 0 h 5794644"/>
              <a:gd name="connsiteX3" fmla="*/ 9104775 w 9104775"/>
              <a:gd name="connsiteY3" fmla="*/ 81009 h 5794644"/>
              <a:gd name="connsiteX4" fmla="*/ 9096016 w 9104775"/>
              <a:gd name="connsiteY4" fmla="*/ 765443 h 5794644"/>
              <a:gd name="connsiteX5" fmla="*/ 9104775 w 9104775"/>
              <a:gd name="connsiteY5" fmla="*/ 5713635 h 5794644"/>
              <a:gd name="connsiteX6" fmla="*/ 9023766 w 9104775"/>
              <a:gd name="connsiteY6" fmla="*/ 5794644 h 5794644"/>
              <a:gd name="connsiteX7" fmla="*/ 94337 w 9104775"/>
              <a:gd name="connsiteY7" fmla="*/ 5794644 h 5794644"/>
              <a:gd name="connsiteX8" fmla="*/ 13328 w 9104775"/>
              <a:gd name="connsiteY8" fmla="*/ 5713635 h 5794644"/>
              <a:gd name="connsiteX9" fmla="*/ 0 w 9104775"/>
              <a:gd name="connsiteY9" fmla="*/ 778143 h 5794644"/>
              <a:gd name="connsiteX10" fmla="*/ 13328 w 9104775"/>
              <a:gd name="connsiteY10" fmla="*/ 81009 h 5794644"/>
              <a:gd name="connsiteX0" fmla="*/ 609598 w 9701045"/>
              <a:gd name="connsiteY0" fmla="*/ 81009 h 5794644"/>
              <a:gd name="connsiteX1" fmla="*/ 690607 w 9701045"/>
              <a:gd name="connsiteY1" fmla="*/ 0 h 5794644"/>
              <a:gd name="connsiteX2" fmla="*/ 9620036 w 9701045"/>
              <a:gd name="connsiteY2" fmla="*/ 0 h 5794644"/>
              <a:gd name="connsiteX3" fmla="*/ 9701045 w 9701045"/>
              <a:gd name="connsiteY3" fmla="*/ 81009 h 5794644"/>
              <a:gd name="connsiteX4" fmla="*/ 9692286 w 9701045"/>
              <a:gd name="connsiteY4" fmla="*/ 765443 h 5794644"/>
              <a:gd name="connsiteX5" fmla="*/ 9701045 w 9701045"/>
              <a:gd name="connsiteY5" fmla="*/ 5713635 h 5794644"/>
              <a:gd name="connsiteX6" fmla="*/ 9620036 w 9701045"/>
              <a:gd name="connsiteY6" fmla="*/ 5794644 h 5794644"/>
              <a:gd name="connsiteX7" fmla="*/ 690607 w 9701045"/>
              <a:gd name="connsiteY7" fmla="*/ 5794644 h 5794644"/>
              <a:gd name="connsiteX8" fmla="*/ 596270 w 9701045"/>
              <a:gd name="connsiteY8" fmla="*/ 778143 h 5794644"/>
              <a:gd name="connsiteX9" fmla="*/ 609598 w 9701045"/>
              <a:gd name="connsiteY9" fmla="*/ 81009 h 5794644"/>
              <a:gd name="connsiteX0" fmla="*/ 13328 w 9104775"/>
              <a:gd name="connsiteY0" fmla="*/ 81009 h 5794644"/>
              <a:gd name="connsiteX1" fmla="*/ 94337 w 9104775"/>
              <a:gd name="connsiteY1" fmla="*/ 0 h 5794644"/>
              <a:gd name="connsiteX2" fmla="*/ 9023766 w 9104775"/>
              <a:gd name="connsiteY2" fmla="*/ 0 h 5794644"/>
              <a:gd name="connsiteX3" fmla="*/ 9104775 w 9104775"/>
              <a:gd name="connsiteY3" fmla="*/ 81009 h 5794644"/>
              <a:gd name="connsiteX4" fmla="*/ 9096016 w 9104775"/>
              <a:gd name="connsiteY4" fmla="*/ 765443 h 5794644"/>
              <a:gd name="connsiteX5" fmla="*/ 9104775 w 9104775"/>
              <a:gd name="connsiteY5" fmla="*/ 5713635 h 5794644"/>
              <a:gd name="connsiteX6" fmla="*/ 9023766 w 9104775"/>
              <a:gd name="connsiteY6" fmla="*/ 5794644 h 5794644"/>
              <a:gd name="connsiteX7" fmla="*/ 0 w 9104775"/>
              <a:gd name="connsiteY7" fmla="*/ 778143 h 5794644"/>
              <a:gd name="connsiteX8" fmla="*/ 13328 w 9104775"/>
              <a:gd name="connsiteY8" fmla="*/ 81009 h 5794644"/>
              <a:gd name="connsiteX0" fmla="*/ 13328 w 9104775"/>
              <a:gd name="connsiteY0" fmla="*/ 81009 h 5713635"/>
              <a:gd name="connsiteX1" fmla="*/ 94337 w 9104775"/>
              <a:gd name="connsiteY1" fmla="*/ 0 h 5713635"/>
              <a:gd name="connsiteX2" fmla="*/ 9023766 w 9104775"/>
              <a:gd name="connsiteY2" fmla="*/ 0 h 5713635"/>
              <a:gd name="connsiteX3" fmla="*/ 9104775 w 9104775"/>
              <a:gd name="connsiteY3" fmla="*/ 81009 h 5713635"/>
              <a:gd name="connsiteX4" fmla="*/ 9096016 w 9104775"/>
              <a:gd name="connsiteY4" fmla="*/ 765443 h 5713635"/>
              <a:gd name="connsiteX5" fmla="*/ 9104775 w 9104775"/>
              <a:gd name="connsiteY5" fmla="*/ 5713635 h 5713635"/>
              <a:gd name="connsiteX6" fmla="*/ 0 w 9104775"/>
              <a:gd name="connsiteY6" fmla="*/ 778143 h 5713635"/>
              <a:gd name="connsiteX7" fmla="*/ 13328 w 9104775"/>
              <a:gd name="connsiteY7" fmla="*/ 81009 h 5713635"/>
              <a:gd name="connsiteX0" fmla="*/ 13328 w 9104775"/>
              <a:gd name="connsiteY0" fmla="*/ 81009 h 858361"/>
              <a:gd name="connsiteX1" fmla="*/ 94337 w 9104775"/>
              <a:gd name="connsiteY1" fmla="*/ 0 h 858361"/>
              <a:gd name="connsiteX2" fmla="*/ 9023766 w 9104775"/>
              <a:gd name="connsiteY2" fmla="*/ 0 h 858361"/>
              <a:gd name="connsiteX3" fmla="*/ 9104775 w 9104775"/>
              <a:gd name="connsiteY3" fmla="*/ 81009 h 858361"/>
              <a:gd name="connsiteX4" fmla="*/ 9096016 w 9104775"/>
              <a:gd name="connsiteY4" fmla="*/ 765443 h 858361"/>
              <a:gd name="connsiteX5" fmla="*/ 0 w 9104775"/>
              <a:gd name="connsiteY5" fmla="*/ 778143 h 858361"/>
              <a:gd name="connsiteX6" fmla="*/ 13328 w 9104775"/>
              <a:gd name="connsiteY6" fmla="*/ 81009 h 858361"/>
              <a:gd name="connsiteX0" fmla="*/ 13328 w 9104775"/>
              <a:gd name="connsiteY0" fmla="*/ 81009 h 817514"/>
              <a:gd name="connsiteX1" fmla="*/ 94337 w 9104775"/>
              <a:gd name="connsiteY1" fmla="*/ 0 h 817514"/>
              <a:gd name="connsiteX2" fmla="*/ 9023766 w 9104775"/>
              <a:gd name="connsiteY2" fmla="*/ 0 h 817514"/>
              <a:gd name="connsiteX3" fmla="*/ 9104775 w 9104775"/>
              <a:gd name="connsiteY3" fmla="*/ 81009 h 817514"/>
              <a:gd name="connsiteX4" fmla="*/ 9096016 w 9104775"/>
              <a:gd name="connsiteY4" fmla="*/ 765443 h 817514"/>
              <a:gd name="connsiteX5" fmla="*/ 0 w 9104775"/>
              <a:gd name="connsiteY5" fmla="*/ 778143 h 817514"/>
              <a:gd name="connsiteX6" fmla="*/ 13328 w 9104775"/>
              <a:gd name="connsiteY6" fmla="*/ 81009 h 817514"/>
              <a:gd name="connsiteX0" fmla="*/ 13328 w 9104775"/>
              <a:gd name="connsiteY0" fmla="*/ 81009 h 778143"/>
              <a:gd name="connsiteX1" fmla="*/ 94337 w 9104775"/>
              <a:gd name="connsiteY1" fmla="*/ 0 h 778143"/>
              <a:gd name="connsiteX2" fmla="*/ 9023766 w 9104775"/>
              <a:gd name="connsiteY2" fmla="*/ 0 h 778143"/>
              <a:gd name="connsiteX3" fmla="*/ 9104775 w 9104775"/>
              <a:gd name="connsiteY3" fmla="*/ 81009 h 778143"/>
              <a:gd name="connsiteX4" fmla="*/ 9096016 w 9104775"/>
              <a:gd name="connsiteY4" fmla="*/ 765443 h 778143"/>
              <a:gd name="connsiteX5" fmla="*/ 0 w 9104775"/>
              <a:gd name="connsiteY5" fmla="*/ 778143 h 778143"/>
              <a:gd name="connsiteX6" fmla="*/ 13328 w 9104775"/>
              <a:gd name="connsiteY6" fmla="*/ 81009 h 778143"/>
              <a:gd name="connsiteX0" fmla="*/ 2744 w 9094191"/>
              <a:gd name="connsiteY0" fmla="*/ 81009 h 776026"/>
              <a:gd name="connsiteX1" fmla="*/ 83753 w 9094191"/>
              <a:gd name="connsiteY1" fmla="*/ 0 h 776026"/>
              <a:gd name="connsiteX2" fmla="*/ 9013182 w 9094191"/>
              <a:gd name="connsiteY2" fmla="*/ 0 h 776026"/>
              <a:gd name="connsiteX3" fmla="*/ 9094191 w 9094191"/>
              <a:gd name="connsiteY3" fmla="*/ 81009 h 776026"/>
              <a:gd name="connsiteX4" fmla="*/ 9085432 w 9094191"/>
              <a:gd name="connsiteY4" fmla="*/ 765443 h 776026"/>
              <a:gd name="connsiteX5" fmla="*/ 0 w 9094191"/>
              <a:gd name="connsiteY5" fmla="*/ 776026 h 776026"/>
              <a:gd name="connsiteX6" fmla="*/ 2744 w 9094191"/>
              <a:gd name="connsiteY6" fmla="*/ 81009 h 776026"/>
              <a:gd name="connsiteX0" fmla="*/ 162 w 9091609"/>
              <a:gd name="connsiteY0" fmla="*/ 81009 h 773909"/>
              <a:gd name="connsiteX1" fmla="*/ 81171 w 9091609"/>
              <a:gd name="connsiteY1" fmla="*/ 0 h 773909"/>
              <a:gd name="connsiteX2" fmla="*/ 9010600 w 9091609"/>
              <a:gd name="connsiteY2" fmla="*/ 0 h 773909"/>
              <a:gd name="connsiteX3" fmla="*/ 9091609 w 9091609"/>
              <a:gd name="connsiteY3" fmla="*/ 81009 h 773909"/>
              <a:gd name="connsiteX4" fmla="*/ 9082850 w 9091609"/>
              <a:gd name="connsiteY4" fmla="*/ 765443 h 773909"/>
              <a:gd name="connsiteX5" fmla="*/ 1652 w 9091609"/>
              <a:gd name="connsiteY5" fmla="*/ 773909 h 773909"/>
              <a:gd name="connsiteX6" fmla="*/ 162 w 9091609"/>
              <a:gd name="connsiteY6" fmla="*/ 81009 h 77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91609" h="773909">
                <a:moveTo>
                  <a:pt x="162" y="81009"/>
                </a:moveTo>
                <a:cubicBezTo>
                  <a:pt x="162" y="36269"/>
                  <a:pt x="36431" y="0"/>
                  <a:pt x="81171" y="0"/>
                </a:cubicBezTo>
                <a:lnTo>
                  <a:pt x="9010600" y="0"/>
                </a:lnTo>
                <a:cubicBezTo>
                  <a:pt x="9055340" y="0"/>
                  <a:pt x="9091609" y="36269"/>
                  <a:pt x="9091609" y="81009"/>
                </a:cubicBezTo>
                <a:lnTo>
                  <a:pt x="9082850" y="765443"/>
                </a:lnTo>
                <a:lnTo>
                  <a:pt x="1652" y="773909"/>
                </a:lnTo>
                <a:cubicBezTo>
                  <a:pt x="2567" y="542237"/>
                  <a:pt x="-753" y="312681"/>
                  <a:pt x="162" y="81009"/>
                </a:cubicBezTo>
                <a:close/>
              </a:path>
            </a:pathLst>
          </a:custGeom>
          <a:solidFill>
            <a:srgbClr val="036EB8"/>
          </a:solidFill>
          <a:ln w="38100">
            <a:solidFill>
              <a:srgbClr val="0033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00" b="1" dirty="0">
              <a:solidFill>
                <a:schemeClr val="bg1"/>
              </a:solidFill>
              <a:latin typeface="HGMaruGothicMPRO" panose="020F0600000000000000" pitchFamily="34" charset="-128"/>
              <a:ea typeface="HGMaruGothicMPRO" panose="020F0600000000000000" pitchFamily="34" charset="-128"/>
            </a:endParaRPr>
          </a:p>
        </p:txBody>
      </p:sp>
      <p:sp>
        <p:nvSpPr>
          <p:cNvPr id="31" name="テキスト ボックス 30">
            <a:extLst>
              <a:ext uri="{FF2B5EF4-FFF2-40B4-BE49-F238E27FC236}">
                <a16:creationId xmlns:a16="http://schemas.microsoft.com/office/drawing/2014/main" id="{E1DF9936-C4BD-4C30-B9A2-7FC440952894}"/>
              </a:ext>
            </a:extLst>
          </p:cNvPr>
          <p:cNvSpPr txBox="1"/>
          <p:nvPr/>
        </p:nvSpPr>
        <p:spPr>
          <a:xfrm>
            <a:off x="1687265" y="507996"/>
            <a:ext cx="4379238" cy="461665"/>
          </a:xfrm>
          <a:prstGeom prst="rect">
            <a:avLst/>
          </a:prstGeom>
          <a:noFill/>
        </p:spPr>
        <p:txBody>
          <a:bodyPr wrap="square" rtlCol="0">
            <a:spAutoFit/>
          </a:bodyPr>
          <a:lstStyle/>
          <a:p>
            <a:r>
              <a:rPr kumimoji="1" lang="ja-JP" altLang="en-US" sz="2400" b="1" dirty="0">
                <a:solidFill>
                  <a:schemeClr val="bg1"/>
                </a:solidFill>
                <a:latin typeface="HGMaruGothicMPRO" panose="020F0600000000000000" pitchFamily="34" charset="-128"/>
                <a:ea typeface="HGMaruGothicMPRO" panose="020F0600000000000000" pitchFamily="34" charset="-128"/>
              </a:rPr>
              <a:t>わかったこと</a:t>
            </a:r>
          </a:p>
        </p:txBody>
      </p:sp>
      <p:sp>
        <p:nvSpPr>
          <p:cNvPr id="21" name="テキスト ボックス 20">
            <a:extLst>
              <a:ext uri="{FF2B5EF4-FFF2-40B4-BE49-F238E27FC236}">
                <a16:creationId xmlns:a16="http://schemas.microsoft.com/office/drawing/2014/main" id="{4CFF2F9D-925B-BB49-852D-3C36D6CC885F}"/>
              </a:ext>
            </a:extLst>
          </p:cNvPr>
          <p:cNvSpPr txBox="1"/>
          <p:nvPr/>
        </p:nvSpPr>
        <p:spPr>
          <a:xfrm>
            <a:off x="575190" y="1361619"/>
            <a:ext cx="8735958" cy="3477875"/>
          </a:xfrm>
          <a:prstGeom prst="rect">
            <a:avLst/>
          </a:prstGeom>
          <a:noFill/>
        </p:spPr>
        <p:txBody>
          <a:bodyPr wrap="square" rtlCol="0">
            <a:spAutoFit/>
          </a:bodyPr>
          <a:lstStyle/>
          <a:p>
            <a:pPr algn="just"/>
            <a:r>
              <a:rPr lang="ja-JP" altLang="en-US" sz="2000" kern="100" dirty="0">
                <a:effectLst/>
                <a:latin typeface="游明朝" panose="02020400000000000000" pitchFamily="18" charset="-128"/>
                <a:ea typeface="ＭＳ ゴシック" panose="020B0609070205080204" pitchFamily="49" charset="-128"/>
                <a:cs typeface="Times New Roman" panose="02020603050405020304" pitchFamily="18" charset="0"/>
              </a:rPr>
              <a:t>　</a:t>
            </a:r>
            <a:r>
              <a:rPr lang="ja-JP" altLang="ja-JP" sz="2000" kern="100" dirty="0">
                <a:effectLst/>
                <a:latin typeface="游明朝" panose="02020400000000000000" pitchFamily="18" charset="-128"/>
                <a:ea typeface="ＭＳ ゴシック" panose="020B0609070205080204" pitchFamily="49" charset="-128"/>
                <a:cs typeface="Times New Roman" panose="02020603050405020304" pitchFamily="18" charset="0"/>
              </a:rPr>
              <a:t>わたしの家族が</a:t>
            </a:r>
            <a:r>
              <a:rPr lang="ja-JP" altLang="en-US" sz="2000" kern="100" dirty="0">
                <a:latin typeface="游明朝" panose="02020400000000000000" pitchFamily="18" charset="-128"/>
                <a:ea typeface="ＭＳ ゴシック" panose="020B0609070205080204" pitchFamily="49" charset="-128"/>
                <a:cs typeface="Times New Roman" panose="02020603050405020304" pitchFamily="18" charset="0"/>
              </a:rPr>
              <a:t>払って</a:t>
            </a:r>
            <a:r>
              <a:rPr lang="ja-JP" altLang="ja-JP" sz="2000" kern="100" dirty="0">
                <a:effectLst/>
                <a:latin typeface="游明朝" panose="02020400000000000000" pitchFamily="18" charset="-128"/>
                <a:ea typeface="ＭＳ ゴシック" panose="020B0609070205080204" pitchFamily="49" charset="-128"/>
                <a:cs typeface="Times New Roman" panose="02020603050405020304" pitchFamily="18" charset="0"/>
              </a:rPr>
              <a:t>いる税金には、いろいろな種類がありました。国税、住んでいる〇〇県や○○市に</a:t>
            </a:r>
            <a:r>
              <a:rPr lang="ja-JP" altLang="en-US" sz="2000" kern="100" dirty="0">
                <a:latin typeface="游明朝" panose="02020400000000000000" pitchFamily="18" charset="-128"/>
                <a:ea typeface="ＭＳ ゴシック" panose="020B0609070205080204" pitchFamily="49" charset="-128"/>
                <a:cs typeface="Times New Roman" panose="02020603050405020304" pitchFamily="18" charset="0"/>
              </a:rPr>
              <a:t>払う</a:t>
            </a:r>
            <a:r>
              <a:rPr lang="ja-JP" altLang="ja-JP" sz="2000" kern="100" dirty="0">
                <a:effectLst/>
                <a:latin typeface="游明朝" panose="02020400000000000000" pitchFamily="18" charset="-128"/>
                <a:ea typeface="ＭＳ ゴシック" panose="020B0609070205080204" pitchFamily="49" charset="-128"/>
                <a:cs typeface="Times New Roman" panose="02020603050405020304" pitchFamily="18" charset="0"/>
              </a:rPr>
              <a:t>地方税もあって、税金を払う先がわかれていることや、働いてお金を稼いだときや、ものを買ったときだけでなく、ものを持っているだけでかかる税金があることにもビックリしました。</a:t>
            </a:r>
            <a:endParaRPr lang="en-US" altLang="ja-JP" sz="2000" kern="100" dirty="0">
              <a:effectLst/>
              <a:latin typeface="游明朝" panose="02020400000000000000" pitchFamily="18" charset="-128"/>
              <a:ea typeface="ＭＳ ゴシック" panose="020B0609070205080204" pitchFamily="49" charset="-128"/>
              <a:cs typeface="Times New Roman" panose="02020603050405020304" pitchFamily="18" charset="0"/>
            </a:endParaRPr>
          </a:p>
          <a:p>
            <a:pPr algn="just"/>
            <a:r>
              <a:rPr lang="ja-JP" altLang="en-US" sz="2000" kern="100" dirty="0">
                <a:latin typeface="游明朝" panose="02020400000000000000" pitchFamily="18" charset="-128"/>
                <a:ea typeface="ＭＳ ゴシック" panose="020B0609070205080204" pitchFamily="49" charset="-128"/>
                <a:cs typeface="Times New Roman" panose="02020603050405020304" pitchFamily="18" charset="0"/>
              </a:rPr>
              <a:t>　</a:t>
            </a:r>
            <a:r>
              <a:rPr lang="ja-JP" altLang="ja-JP" sz="2000" kern="100" dirty="0">
                <a:effectLst/>
                <a:latin typeface="游明朝" panose="02020400000000000000" pitchFamily="18" charset="-128"/>
                <a:ea typeface="ＭＳ ゴシック" panose="020B0609070205080204" pitchFamily="49" charset="-128"/>
                <a:cs typeface="Times New Roman" panose="02020603050405020304" pitchFamily="18" charset="0"/>
              </a:rPr>
              <a:t>あと人ではなく会社が負担する法人税もあって、社会のいろいろな人や会社が税金を</a:t>
            </a:r>
            <a:r>
              <a:rPr lang="ja-JP" altLang="en-US" sz="2000" kern="100" dirty="0">
                <a:latin typeface="游明朝" panose="02020400000000000000" pitchFamily="18" charset="-128"/>
                <a:ea typeface="ＭＳ ゴシック" panose="020B0609070205080204" pitchFamily="49" charset="-128"/>
                <a:cs typeface="Times New Roman" panose="02020603050405020304" pitchFamily="18" charset="0"/>
              </a:rPr>
              <a:t>払って</a:t>
            </a:r>
            <a:r>
              <a:rPr lang="ja-JP" altLang="ja-JP" sz="2000" kern="100" dirty="0">
                <a:effectLst/>
                <a:latin typeface="游明朝" panose="02020400000000000000" pitchFamily="18" charset="-128"/>
                <a:ea typeface="ＭＳ ゴシック" panose="020B0609070205080204" pitchFamily="49" charset="-128"/>
                <a:cs typeface="Times New Roman" panose="02020603050405020304" pitchFamily="18" charset="0"/>
              </a:rPr>
              <a:t>いることがわかりました。税金は働いてる大人だけが</a:t>
            </a:r>
            <a:r>
              <a:rPr lang="ja-JP" altLang="en-US" sz="2000" kern="100" dirty="0">
                <a:latin typeface="游明朝" panose="02020400000000000000" pitchFamily="18" charset="-128"/>
                <a:ea typeface="ＭＳ ゴシック" panose="020B0609070205080204" pitchFamily="49" charset="-128"/>
                <a:cs typeface="Times New Roman" panose="02020603050405020304" pitchFamily="18" charset="0"/>
              </a:rPr>
              <a:t>払って</a:t>
            </a:r>
            <a:r>
              <a:rPr lang="ja-JP" altLang="ja-JP" sz="2000" kern="100" dirty="0">
                <a:effectLst/>
                <a:latin typeface="游明朝" panose="02020400000000000000" pitchFamily="18" charset="-128"/>
                <a:ea typeface="ＭＳ ゴシック" panose="020B0609070205080204" pitchFamily="49" charset="-128"/>
                <a:cs typeface="Times New Roman" panose="02020603050405020304" pitchFamily="18" charset="0"/>
              </a:rPr>
              <a:t>いると思っていたけど、消費税は自分も</a:t>
            </a:r>
            <a:r>
              <a:rPr lang="ja-JP" altLang="en-US" sz="2000" kern="100" dirty="0">
                <a:latin typeface="游明朝" panose="02020400000000000000" pitchFamily="18" charset="-128"/>
                <a:ea typeface="ＭＳ ゴシック" panose="020B0609070205080204" pitchFamily="49" charset="-128"/>
                <a:cs typeface="Times New Roman" panose="02020603050405020304" pitchFamily="18" charset="0"/>
              </a:rPr>
              <a:t>払って</a:t>
            </a:r>
            <a:r>
              <a:rPr lang="ja-JP" altLang="ja-JP" sz="2000" kern="100" dirty="0">
                <a:effectLst/>
                <a:latin typeface="游明朝" panose="02020400000000000000" pitchFamily="18" charset="-128"/>
                <a:ea typeface="ＭＳ ゴシック" panose="020B0609070205080204" pitchFamily="49" charset="-128"/>
                <a:cs typeface="Times New Roman" panose="02020603050405020304" pitchFamily="18" charset="0"/>
              </a:rPr>
              <a:t>いることに気づき、税金は自分にも関係していることがわかりました。</a:t>
            </a:r>
            <a:r>
              <a:rPr lang="ja-JP" altLang="en-US" sz="2000" kern="100" dirty="0">
                <a:effectLst/>
                <a:latin typeface="游明朝" panose="02020400000000000000" pitchFamily="18" charset="-128"/>
                <a:ea typeface="ＭＳ ゴシック" panose="020B0609070205080204" pitchFamily="49" charset="-128"/>
                <a:cs typeface="Times New Roman" panose="02020603050405020304" pitchFamily="18" charset="0"/>
              </a:rPr>
              <a:t>税金が社会の会費と呼ばれていることを知ることができたので、次は集められた税金がどんなことに使われているのかを調べてみたいと思いました。</a:t>
            </a:r>
            <a:endParaRPr lang="ja-JP" alt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25" name="角丸四角形 19">
            <a:extLst>
              <a:ext uri="{FF2B5EF4-FFF2-40B4-BE49-F238E27FC236}">
                <a16:creationId xmlns:a16="http://schemas.microsoft.com/office/drawing/2014/main" id="{20973253-AB24-43E9-A97B-235BFEB98164}"/>
              </a:ext>
            </a:extLst>
          </p:cNvPr>
          <p:cNvSpPr/>
          <p:nvPr/>
        </p:nvSpPr>
        <p:spPr>
          <a:xfrm rot="16200000">
            <a:off x="8337332" y="5233602"/>
            <a:ext cx="441433" cy="2695906"/>
          </a:xfrm>
          <a:prstGeom prst="round2SameRect">
            <a:avLst>
              <a:gd name="adj1" fmla="val 3097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26" name="テキスト ボックス 25">
            <a:extLst>
              <a:ext uri="{FF2B5EF4-FFF2-40B4-BE49-F238E27FC236}">
                <a16:creationId xmlns:a16="http://schemas.microsoft.com/office/drawing/2014/main" id="{E04DA453-342F-44DF-AC4B-E645775AD1BF}"/>
              </a:ext>
            </a:extLst>
          </p:cNvPr>
          <p:cNvSpPr txBox="1"/>
          <p:nvPr/>
        </p:nvSpPr>
        <p:spPr>
          <a:xfrm>
            <a:off x="7357241" y="6445658"/>
            <a:ext cx="2548759" cy="261610"/>
          </a:xfrm>
          <a:prstGeom prst="rect">
            <a:avLst/>
          </a:prstGeom>
          <a:noFill/>
        </p:spPr>
        <p:txBody>
          <a:bodyPr wrap="none" rtlCol="0" anchor="ctr">
            <a:noAutofit/>
          </a:bodyPr>
          <a:lstStyle/>
          <a:p>
            <a:r>
              <a:rPr kumimoji="1" lang="ja-JP" altLang="en-US" sz="1300" b="1" dirty="0">
                <a:solidFill>
                  <a:srgbClr val="3E3A39"/>
                </a:solidFill>
                <a:latin typeface="HGMaruGothicMPRO" panose="020F0600000000000000" pitchFamily="34" charset="-128"/>
                <a:ea typeface="HGMaruGothicMPRO" panose="020F0600000000000000" pitchFamily="34" charset="-128"/>
              </a:rPr>
              <a:t>〇ねん　〇くみ　なまえ記入</a:t>
            </a:r>
          </a:p>
        </p:txBody>
      </p:sp>
      <p:pic>
        <p:nvPicPr>
          <p:cNvPr id="16" name="図プレースホルダー 4" descr="グラフィカル ユーザー インターフェイス が含まれている画像&#10;&#10;自動的に生成された説明">
            <a:extLst>
              <a:ext uri="{FF2B5EF4-FFF2-40B4-BE49-F238E27FC236}">
                <a16:creationId xmlns:a16="http://schemas.microsoft.com/office/drawing/2014/main" id="{16CEA66C-D84E-20F2-415E-977C30ED59C4}"/>
              </a:ext>
            </a:extLst>
          </p:cNvPr>
          <p:cNvPicPr>
            <a:picLocks noGrp="1" noChangeAspect="1"/>
          </p:cNvPicPr>
          <p:nvPr>
            <p:ph type="pic" sz="quarter" idx="26"/>
          </p:nvPr>
        </p:nvPicPr>
        <p:blipFill rotWithShape="1">
          <a:blip r:embed="rId2">
            <a:extLst>
              <a:ext uri="{837473B0-CC2E-450A-ABE3-18F120FF3D39}">
                <a1611:picAttrSrcUrl xmlns:a1611="http://schemas.microsoft.com/office/drawing/2016/11/main" r:id="rId3"/>
              </a:ext>
            </a:extLst>
          </a:blip>
          <a:srcRect l="44305" t="-1026" r="33447" b="57698"/>
          <a:stretch/>
        </p:blipFill>
        <p:spPr>
          <a:xfrm>
            <a:off x="8109040" y="5121208"/>
            <a:ext cx="1190702" cy="1029339"/>
          </a:xfrm>
          <a:prstGeom prst="ellipse">
            <a:avLst/>
          </a:prstGeom>
          <a:ln w="63500" cap="rnd">
            <a:solidFill>
              <a:srgbClr val="003396"/>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 name="グラフィックス 2" descr="電球">
            <a:extLst>
              <a:ext uri="{FF2B5EF4-FFF2-40B4-BE49-F238E27FC236}">
                <a16:creationId xmlns:a16="http://schemas.microsoft.com/office/drawing/2014/main" id="{3C2862A5-E960-A714-5CBA-18B037C4450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76250" y="-194008"/>
            <a:ext cx="1460623" cy="1460623"/>
          </a:xfrm>
          <a:prstGeom prst="rect">
            <a:avLst/>
          </a:prstGeom>
        </p:spPr>
      </p:pic>
      <p:sp>
        <p:nvSpPr>
          <p:cNvPr id="10" name="正方形/長方形 9">
            <a:extLst>
              <a:ext uri="{FF2B5EF4-FFF2-40B4-BE49-F238E27FC236}">
                <a16:creationId xmlns:a16="http://schemas.microsoft.com/office/drawing/2014/main" id="{C48BD43E-F7B7-0EA4-5276-24121BFDEB79}"/>
              </a:ext>
            </a:extLst>
          </p:cNvPr>
          <p:cNvSpPr/>
          <p:nvPr/>
        </p:nvSpPr>
        <p:spPr>
          <a:xfrm rot="20591352">
            <a:off x="1826175" y="2828836"/>
            <a:ext cx="6680129" cy="1200329"/>
          </a:xfrm>
          <a:prstGeom prst="rect">
            <a:avLst/>
          </a:prstGeom>
          <a:noFill/>
        </p:spPr>
        <p:txBody>
          <a:bodyPr wrap="square" lIns="91440" tIns="45720" rIns="91440" bIns="45720">
            <a:spAutoFit/>
          </a:bodyPr>
          <a:lstStyle/>
          <a:p>
            <a:pPr algn="ctr"/>
            <a:r>
              <a:rPr lang="ja-JP" altLang="en-US" sz="7200" b="1" dirty="0">
                <a:ln w="22225">
                  <a:solidFill>
                    <a:schemeClr val="bg1"/>
                  </a:solidFill>
                  <a:prstDash val="solid"/>
                </a:ln>
                <a:solidFill>
                  <a:srgbClr val="FF0000"/>
                </a:solidFill>
              </a:rPr>
              <a:t>サンプル</a:t>
            </a:r>
            <a:r>
              <a:rPr lang="ja-JP" altLang="en-US" sz="7200" b="1" cap="none" spc="0" dirty="0">
                <a:ln w="22225">
                  <a:solidFill>
                    <a:schemeClr val="bg1"/>
                  </a:solidFill>
                  <a:prstDash val="solid"/>
                </a:ln>
                <a:solidFill>
                  <a:srgbClr val="FF0000"/>
                </a:solidFill>
                <a:effectLst/>
              </a:rPr>
              <a:t>見本</a:t>
            </a:r>
          </a:p>
        </p:txBody>
      </p:sp>
    </p:spTree>
    <p:extLst>
      <p:ext uri="{BB962C8B-B14F-4D97-AF65-F5344CB8AC3E}">
        <p14:creationId xmlns:p14="http://schemas.microsoft.com/office/powerpoint/2010/main" val="1229052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四角形: 角を丸くする 26">
            <a:extLst>
              <a:ext uri="{FF2B5EF4-FFF2-40B4-BE49-F238E27FC236}">
                <a16:creationId xmlns:a16="http://schemas.microsoft.com/office/drawing/2014/main" id="{884BB6DB-785F-481B-88A3-DAB7BE56D615}"/>
              </a:ext>
            </a:extLst>
          </p:cNvPr>
          <p:cNvSpPr/>
          <p:nvPr/>
        </p:nvSpPr>
        <p:spPr>
          <a:xfrm>
            <a:off x="476250" y="441908"/>
            <a:ext cx="8953500" cy="5823926"/>
          </a:xfrm>
          <a:prstGeom prst="roundRect">
            <a:avLst>
              <a:gd name="adj" fmla="val 2372"/>
            </a:avLst>
          </a:prstGeom>
          <a:solidFill>
            <a:schemeClr val="bg1"/>
          </a:solidFill>
          <a:ln w="38100">
            <a:solidFill>
              <a:srgbClr val="0033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四角形: 角を丸くする 48">
            <a:extLst>
              <a:ext uri="{FF2B5EF4-FFF2-40B4-BE49-F238E27FC236}">
                <a16:creationId xmlns:a16="http://schemas.microsoft.com/office/drawing/2014/main" id="{52E9BE6D-4836-46AB-93FF-C5A1491BBCD8}"/>
              </a:ext>
            </a:extLst>
          </p:cNvPr>
          <p:cNvSpPr/>
          <p:nvPr/>
        </p:nvSpPr>
        <p:spPr>
          <a:xfrm>
            <a:off x="476171" y="441909"/>
            <a:ext cx="8953659" cy="669482"/>
          </a:xfrm>
          <a:custGeom>
            <a:avLst/>
            <a:gdLst>
              <a:gd name="connsiteX0" fmla="*/ 0 w 9091447"/>
              <a:gd name="connsiteY0" fmla="*/ 81009 h 5794644"/>
              <a:gd name="connsiteX1" fmla="*/ 81009 w 9091447"/>
              <a:gd name="connsiteY1" fmla="*/ 0 h 5794644"/>
              <a:gd name="connsiteX2" fmla="*/ 9010438 w 9091447"/>
              <a:gd name="connsiteY2" fmla="*/ 0 h 5794644"/>
              <a:gd name="connsiteX3" fmla="*/ 9091447 w 9091447"/>
              <a:gd name="connsiteY3" fmla="*/ 81009 h 5794644"/>
              <a:gd name="connsiteX4" fmla="*/ 9091447 w 9091447"/>
              <a:gd name="connsiteY4" fmla="*/ 5713635 h 5794644"/>
              <a:gd name="connsiteX5" fmla="*/ 9010438 w 9091447"/>
              <a:gd name="connsiteY5" fmla="*/ 5794644 h 5794644"/>
              <a:gd name="connsiteX6" fmla="*/ 81009 w 9091447"/>
              <a:gd name="connsiteY6" fmla="*/ 5794644 h 5794644"/>
              <a:gd name="connsiteX7" fmla="*/ 0 w 9091447"/>
              <a:gd name="connsiteY7" fmla="*/ 5713635 h 5794644"/>
              <a:gd name="connsiteX8" fmla="*/ 0 w 9091447"/>
              <a:gd name="connsiteY8" fmla="*/ 81009 h 5794644"/>
              <a:gd name="connsiteX0" fmla="*/ 0 w 9091447"/>
              <a:gd name="connsiteY0" fmla="*/ 81009 h 5794644"/>
              <a:gd name="connsiteX1" fmla="*/ 81009 w 9091447"/>
              <a:gd name="connsiteY1" fmla="*/ 0 h 5794644"/>
              <a:gd name="connsiteX2" fmla="*/ 9010438 w 9091447"/>
              <a:gd name="connsiteY2" fmla="*/ 0 h 5794644"/>
              <a:gd name="connsiteX3" fmla="*/ 9091447 w 9091447"/>
              <a:gd name="connsiteY3" fmla="*/ 81009 h 5794644"/>
              <a:gd name="connsiteX4" fmla="*/ 9082688 w 9091447"/>
              <a:gd name="connsiteY4" fmla="*/ 765443 h 5794644"/>
              <a:gd name="connsiteX5" fmla="*/ 9091447 w 9091447"/>
              <a:gd name="connsiteY5" fmla="*/ 5713635 h 5794644"/>
              <a:gd name="connsiteX6" fmla="*/ 9010438 w 9091447"/>
              <a:gd name="connsiteY6" fmla="*/ 5794644 h 5794644"/>
              <a:gd name="connsiteX7" fmla="*/ 81009 w 9091447"/>
              <a:gd name="connsiteY7" fmla="*/ 5794644 h 5794644"/>
              <a:gd name="connsiteX8" fmla="*/ 0 w 9091447"/>
              <a:gd name="connsiteY8" fmla="*/ 5713635 h 5794644"/>
              <a:gd name="connsiteX9" fmla="*/ 0 w 9091447"/>
              <a:gd name="connsiteY9" fmla="*/ 81009 h 5794644"/>
              <a:gd name="connsiteX0" fmla="*/ 13328 w 9104775"/>
              <a:gd name="connsiteY0" fmla="*/ 81009 h 5794644"/>
              <a:gd name="connsiteX1" fmla="*/ 94337 w 9104775"/>
              <a:gd name="connsiteY1" fmla="*/ 0 h 5794644"/>
              <a:gd name="connsiteX2" fmla="*/ 9023766 w 9104775"/>
              <a:gd name="connsiteY2" fmla="*/ 0 h 5794644"/>
              <a:gd name="connsiteX3" fmla="*/ 9104775 w 9104775"/>
              <a:gd name="connsiteY3" fmla="*/ 81009 h 5794644"/>
              <a:gd name="connsiteX4" fmla="*/ 9096016 w 9104775"/>
              <a:gd name="connsiteY4" fmla="*/ 765443 h 5794644"/>
              <a:gd name="connsiteX5" fmla="*/ 9104775 w 9104775"/>
              <a:gd name="connsiteY5" fmla="*/ 5713635 h 5794644"/>
              <a:gd name="connsiteX6" fmla="*/ 9023766 w 9104775"/>
              <a:gd name="connsiteY6" fmla="*/ 5794644 h 5794644"/>
              <a:gd name="connsiteX7" fmla="*/ 94337 w 9104775"/>
              <a:gd name="connsiteY7" fmla="*/ 5794644 h 5794644"/>
              <a:gd name="connsiteX8" fmla="*/ 13328 w 9104775"/>
              <a:gd name="connsiteY8" fmla="*/ 5713635 h 5794644"/>
              <a:gd name="connsiteX9" fmla="*/ 0 w 9104775"/>
              <a:gd name="connsiteY9" fmla="*/ 778143 h 5794644"/>
              <a:gd name="connsiteX10" fmla="*/ 13328 w 9104775"/>
              <a:gd name="connsiteY10" fmla="*/ 81009 h 5794644"/>
              <a:gd name="connsiteX0" fmla="*/ 609598 w 9701045"/>
              <a:gd name="connsiteY0" fmla="*/ 81009 h 5794644"/>
              <a:gd name="connsiteX1" fmla="*/ 690607 w 9701045"/>
              <a:gd name="connsiteY1" fmla="*/ 0 h 5794644"/>
              <a:gd name="connsiteX2" fmla="*/ 9620036 w 9701045"/>
              <a:gd name="connsiteY2" fmla="*/ 0 h 5794644"/>
              <a:gd name="connsiteX3" fmla="*/ 9701045 w 9701045"/>
              <a:gd name="connsiteY3" fmla="*/ 81009 h 5794644"/>
              <a:gd name="connsiteX4" fmla="*/ 9692286 w 9701045"/>
              <a:gd name="connsiteY4" fmla="*/ 765443 h 5794644"/>
              <a:gd name="connsiteX5" fmla="*/ 9701045 w 9701045"/>
              <a:gd name="connsiteY5" fmla="*/ 5713635 h 5794644"/>
              <a:gd name="connsiteX6" fmla="*/ 9620036 w 9701045"/>
              <a:gd name="connsiteY6" fmla="*/ 5794644 h 5794644"/>
              <a:gd name="connsiteX7" fmla="*/ 690607 w 9701045"/>
              <a:gd name="connsiteY7" fmla="*/ 5794644 h 5794644"/>
              <a:gd name="connsiteX8" fmla="*/ 596270 w 9701045"/>
              <a:gd name="connsiteY8" fmla="*/ 778143 h 5794644"/>
              <a:gd name="connsiteX9" fmla="*/ 609598 w 9701045"/>
              <a:gd name="connsiteY9" fmla="*/ 81009 h 5794644"/>
              <a:gd name="connsiteX0" fmla="*/ 13328 w 9104775"/>
              <a:gd name="connsiteY0" fmla="*/ 81009 h 5794644"/>
              <a:gd name="connsiteX1" fmla="*/ 94337 w 9104775"/>
              <a:gd name="connsiteY1" fmla="*/ 0 h 5794644"/>
              <a:gd name="connsiteX2" fmla="*/ 9023766 w 9104775"/>
              <a:gd name="connsiteY2" fmla="*/ 0 h 5794644"/>
              <a:gd name="connsiteX3" fmla="*/ 9104775 w 9104775"/>
              <a:gd name="connsiteY3" fmla="*/ 81009 h 5794644"/>
              <a:gd name="connsiteX4" fmla="*/ 9096016 w 9104775"/>
              <a:gd name="connsiteY4" fmla="*/ 765443 h 5794644"/>
              <a:gd name="connsiteX5" fmla="*/ 9104775 w 9104775"/>
              <a:gd name="connsiteY5" fmla="*/ 5713635 h 5794644"/>
              <a:gd name="connsiteX6" fmla="*/ 9023766 w 9104775"/>
              <a:gd name="connsiteY6" fmla="*/ 5794644 h 5794644"/>
              <a:gd name="connsiteX7" fmla="*/ 0 w 9104775"/>
              <a:gd name="connsiteY7" fmla="*/ 778143 h 5794644"/>
              <a:gd name="connsiteX8" fmla="*/ 13328 w 9104775"/>
              <a:gd name="connsiteY8" fmla="*/ 81009 h 5794644"/>
              <a:gd name="connsiteX0" fmla="*/ 13328 w 9104775"/>
              <a:gd name="connsiteY0" fmla="*/ 81009 h 5713635"/>
              <a:gd name="connsiteX1" fmla="*/ 94337 w 9104775"/>
              <a:gd name="connsiteY1" fmla="*/ 0 h 5713635"/>
              <a:gd name="connsiteX2" fmla="*/ 9023766 w 9104775"/>
              <a:gd name="connsiteY2" fmla="*/ 0 h 5713635"/>
              <a:gd name="connsiteX3" fmla="*/ 9104775 w 9104775"/>
              <a:gd name="connsiteY3" fmla="*/ 81009 h 5713635"/>
              <a:gd name="connsiteX4" fmla="*/ 9096016 w 9104775"/>
              <a:gd name="connsiteY4" fmla="*/ 765443 h 5713635"/>
              <a:gd name="connsiteX5" fmla="*/ 9104775 w 9104775"/>
              <a:gd name="connsiteY5" fmla="*/ 5713635 h 5713635"/>
              <a:gd name="connsiteX6" fmla="*/ 0 w 9104775"/>
              <a:gd name="connsiteY6" fmla="*/ 778143 h 5713635"/>
              <a:gd name="connsiteX7" fmla="*/ 13328 w 9104775"/>
              <a:gd name="connsiteY7" fmla="*/ 81009 h 5713635"/>
              <a:gd name="connsiteX0" fmla="*/ 13328 w 9104775"/>
              <a:gd name="connsiteY0" fmla="*/ 81009 h 858361"/>
              <a:gd name="connsiteX1" fmla="*/ 94337 w 9104775"/>
              <a:gd name="connsiteY1" fmla="*/ 0 h 858361"/>
              <a:gd name="connsiteX2" fmla="*/ 9023766 w 9104775"/>
              <a:gd name="connsiteY2" fmla="*/ 0 h 858361"/>
              <a:gd name="connsiteX3" fmla="*/ 9104775 w 9104775"/>
              <a:gd name="connsiteY3" fmla="*/ 81009 h 858361"/>
              <a:gd name="connsiteX4" fmla="*/ 9096016 w 9104775"/>
              <a:gd name="connsiteY4" fmla="*/ 765443 h 858361"/>
              <a:gd name="connsiteX5" fmla="*/ 0 w 9104775"/>
              <a:gd name="connsiteY5" fmla="*/ 778143 h 858361"/>
              <a:gd name="connsiteX6" fmla="*/ 13328 w 9104775"/>
              <a:gd name="connsiteY6" fmla="*/ 81009 h 858361"/>
              <a:gd name="connsiteX0" fmla="*/ 13328 w 9104775"/>
              <a:gd name="connsiteY0" fmla="*/ 81009 h 817514"/>
              <a:gd name="connsiteX1" fmla="*/ 94337 w 9104775"/>
              <a:gd name="connsiteY1" fmla="*/ 0 h 817514"/>
              <a:gd name="connsiteX2" fmla="*/ 9023766 w 9104775"/>
              <a:gd name="connsiteY2" fmla="*/ 0 h 817514"/>
              <a:gd name="connsiteX3" fmla="*/ 9104775 w 9104775"/>
              <a:gd name="connsiteY3" fmla="*/ 81009 h 817514"/>
              <a:gd name="connsiteX4" fmla="*/ 9096016 w 9104775"/>
              <a:gd name="connsiteY4" fmla="*/ 765443 h 817514"/>
              <a:gd name="connsiteX5" fmla="*/ 0 w 9104775"/>
              <a:gd name="connsiteY5" fmla="*/ 778143 h 817514"/>
              <a:gd name="connsiteX6" fmla="*/ 13328 w 9104775"/>
              <a:gd name="connsiteY6" fmla="*/ 81009 h 817514"/>
              <a:gd name="connsiteX0" fmla="*/ 13328 w 9104775"/>
              <a:gd name="connsiteY0" fmla="*/ 81009 h 778143"/>
              <a:gd name="connsiteX1" fmla="*/ 94337 w 9104775"/>
              <a:gd name="connsiteY1" fmla="*/ 0 h 778143"/>
              <a:gd name="connsiteX2" fmla="*/ 9023766 w 9104775"/>
              <a:gd name="connsiteY2" fmla="*/ 0 h 778143"/>
              <a:gd name="connsiteX3" fmla="*/ 9104775 w 9104775"/>
              <a:gd name="connsiteY3" fmla="*/ 81009 h 778143"/>
              <a:gd name="connsiteX4" fmla="*/ 9096016 w 9104775"/>
              <a:gd name="connsiteY4" fmla="*/ 765443 h 778143"/>
              <a:gd name="connsiteX5" fmla="*/ 0 w 9104775"/>
              <a:gd name="connsiteY5" fmla="*/ 778143 h 778143"/>
              <a:gd name="connsiteX6" fmla="*/ 13328 w 9104775"/>
              <a:gd name="connsiteY6" fmla="*/ 81009 h 778143"/>
              <a:gd name="connsiteX0" fmla="*/ 2744 w 9094191"/>
              <a:gd name="connsiteY0" fmla="*/ 81009 h 776026"/>
              <a:gd name="connsiteX1" fmla="*/ 83753 w 9094191"/>
              <a:gd name="connsiteY1" fmla="*/ 0 h 776026"/>
              <a:gd name="connsiteX2" fmla="*/ 9013182 w 9094191"/>
              <a:gd name="connsiteY2" fmla="*/ 0 h 776026"/>
              <a:gd name="connsiteX3" fmla="*/ 9094191 w 9094191"/>
              <a:gd name="connsiteY3" fmla="*/ 81009 h 776026"/>
              <a:gd name="connsiteX4" fmla="*/ 9085432 w 9094191"/>
              <a:gd name="connsiteY4" fmla="*/ 765443 h 776026"/>
              <a:gd name="connsiteX5" fmla="*/ 0 w 9094191"/>
              <a:gd name="connsiteY5" fmla="*/ 776026 h 776026"/>
              <a:gd name="connsiteX6" fmla="*/ 2744 w 9094191"/>
              <a:gd name="connsiteY6" fmla="*/ 81009 h 776026"/>
              <a:gd name="connsiteX0" fmla="*/ 162 w 9091609"/>
              <a:gd name="connsiteY0" fmla="*/ 81009 h 773909"/>
              <a:gd name="connsiteX1" fmla="*/ 81171 w 9091609"/>
              <a:gd name="connsiteY1" fmla="*/ 0 h 773909"/>
              <a:gd name="connsiteX2" fmla="*/ 9010600 w 9091609"/>
              <a:gd name="connsiteY2" fmla="*/ 0 h 773909"/>
              <a:gd name="connsiteX3" fmla="*/ 9091609 w 9091609"/>
              <a:gd name="connsiteY3" fmla="*/ 81009 h 773909"/>
              <a:gd name="connsiteX4" fmla="*/ 9082850 w 9091609"/>
              <a:gd name="connsiteY4" fmla="*/ 765443 h 773909"/>
              <a:gd name="connsiteX5" fmla="*/ 1652 w 9091609"/>
              <a:gd name="connsiteY5" fmla="*/ 773909 h 773909"/>
              <a:gd name="connsiteX6" fmla="*/ 162 w 9091609"/>
              <a:gd name="connsiteY6" fmla="*/ 81009 h 77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91609" h="773909">
                <a:moveTo>
                  <a:pt x="162" y="81009"/>
                </a:moveTo>
                <a:cubicBezTo>
                  <a:pt x="162" y="36269"/>
                  <a:pt x="36431" y="0"/>
                  <a:pt x="81171" y="0"/>
                </a:cubicBezTo>
                <a:lnTo>
                  <a:pt x="9010600" y="0"/>
                </a:lnTo>
                <a:cubicBezTo>
                  <a:pt x="9055340" y="0"/>
                  <a:pt x="9091609" y="36269"/>
                  <a:pt x="9091609" y="81009"/>
                </a:cubicBezTo>
                <a:lnTo>
                  <a:pt x="9082850" y="765443"/>
                </a:lnTo>
                <a:lnTo>
                  <a:pt x="1652" y="773909"/>
                </a:lnTo>
                <a:cubicBezTo>
                  <a:pt x="2567" y="542237"/>
                  <a:pt x="-753" y="312681"/>
                  <a:pt x="162" y="81009"/>
                </a:cubicBezTo>
                <a:close/>
              </a:path>
            </a:pathLst>
          </a:custGeom>
          <a:solidFill>
            <a:srgbClr val="036EB8"/>
          </a:solidFill>
          <a:ln w="38100">
            <a:solidFill>
              <a:srgbClr val="0033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00" b="1" dirty="0">
              <a:solidFill>
                <a:schemeClr val="bg1"/>
              </a:solidFill>
              <a:latin typeface="HGMaruGothicMPRO" panose="020F0600000000000000" pitchFamily="34" charset="-128"/>
              <a:ea typeface="HGMaruGothicMPRO" panose="020F0600000000000000" pitchFamily="34" charset="-128"/>
            </a:endParaRPr>
          </a:p>
        </p:txBody>
      </p:sp>
      <p:sp>
        <p:nvSpPr>
          <p:cNvPr id="31" name="テキスト ボックス 30">
            <a:extLst>
              <a:ext uri="{FF2B5EF4-FFF2-40B4-BE49-F238E27FC236}">
                <a16:creationId xmlns:a16="http://schemas.microsoft.com/office/drawing/2014/main" id="{E1DF9936-C4BD-4C30-B9A2-7FC440952894}"/>
              </a:ext>
            </a:extLst>
          </p:cNvPr>
          <p:cNvSpPr txBox="1"/>
          <p:nvPr/>
        </p:nvSpPr>
        <p:spPr>
          <a:xfrm>
            <a:off x="1687265" y="507996"/>
            <a:ext cx="4379238" cy="461665"/>
          </a:xfrm>
          <a:prstGeom prst="rect">
            <a:avLst/>
          </a:prstGeom>
          <a:noFill/>
        </p:spPr>
        <p:txBody>
          <a:bodyPr wrap="square" rtlCol="0">
            <a:spAutoFit/>
          </a:bodyPr>
          <a:lstStyle/>
          <a:p>
            <a:r>
              <a:rPr kumimoji="1" lang="ja-JP" altLang="en-US" sz="2400" b="1" dirty="0">
                <a:solidFill>
                  <a:schemeClr val="bg1"/>
                </a:solidFill>
                <a:latin typeface="HGMaruGothicMPRO" panose="020F0600000000000000" pitchFamily="34" charset="-128"/>
                <a:ea typeface="HGMaruGothicMPRO" panose="020F0600000000000000" pitchFamily="34" charset="-128"/>
              </a:rPr>
              <a:t>わかったこと</a:t>
            </a:r>
          </a:p>
        </p:txBody>
      </p:sp>
      <p:sp>
        <p:nvSpPr>
          <p:cNvPr id="21" name="テキスト ボックス 20">
            <a:extLst>
              <a:ext uri="{FF2B5EF4-FFF2-40B4-BE49-F238E27FC236}">
                <a16:creationId xmlns:a16="http://schemas.microsoft.com/office/drawing/2014/main" id="{4CFF2F9D-925B-BB49-852D-3C36D6CC885F}"/>
              </a:ext>
            </a:extLst>
          </p:cNvPr>
          <p:cNvSpPr txBox="1"/>
          <p:nvPr/>
        </p:nvSpPr>
        <p:spPr>
          <a:xfrm>
            <a:off x="575190" y="1361619"/>
            <a:ext cx="8735958" cy="1738489"/>
          </a:xfrm>
          <a:prstGeom prst="rect">
            <a:avLst/>
          </a:prstGeom>
          <a:noFill/>
        </p:spPr>
        <p:txBody>
          <a:bodyPr wrap="square" rtlCol="0">
            <a:spAutoFit/>
          </a:bodyPr>
          <a:lstStyle/>
          <a:p>
            <a:pPr>
              <a:lnSpc>
                <a:spcPct val="200000"/>
              </a:lnSpc>
            </a:pPr>
            <a:r>
              <a:rPr kumimoji="1" lang="en-US" altLang="ja-JP" sz="1400" b="1" dirty="0">
                <a:latin typeface="HGMaruGothicMPRO" panose="020F0600000000000000" pitchFamily="34" charset="-128"/>
                <a:ea typeface="HGMaruGothicMPRO" panose="020F0600000000000000" pitchFamily="34" charset="-128"/>
              </a:rPr>
              <a:t>※</a:t>
            </a:r>
            <a:r>
              <a:rPr kumimoji="1" lang="ja-JP" altLang="en-US" sz="1400" b="1" dirty="0">
                <a:latin typeface="HGMaruGothicMPRO" panose="020F0600000000000000" pitchFamily="34" charset="-128"/>
                <a:ea typeface="HGMaruGothicMPRO" panose="020F0600000000000000" pitchFamily="34" charset="-128"/>
              </a:rPr>
              <a:t>自分や家族のみんながどのような税金を納めているのかについて、わかったこと、もっと調べてみたいこと、反省点などを記入しましょう。以下ダミーテキストダミーテキストダミーテキストダミーテキストダミーテキストダミーテキストダミーテキストダミーテキストダミーテキストダミーテキストダミーテキストダミーテキストダミーテキストダミーテキストダミーテキストダミーテキストダミーテキスト。</a:t>
            </a:r>
          </a:p>
        </p:txBody>
      </p:sp>
      <p:sp>
        <p:nvSpPr>
          <p:cNvPr id="25" name="角丸四角形 19">
            <a:extLst>
              <a:ext uri="{FF2B5EF4-FFF2-40B4-BE49-F238E27FC236}">
                <a16:creationId xmlns:a16="http://schemas.microsoft.com/office/drawing/2014/main" id="{20973253-AB24-43E9-A97B-235BFEB98164}"/>
              </a:ext>
            </a:extLst>
          </p:cNvPr>
          <p:cNvSpPr/>
          <p:nvPr/>
        </p:nvSpPr>
        <p:spPr>
          <a:xfrm rot="16200000">
            <a:off x="8337332" y="5233602"/>
            <a:ext cx="441433" cy="2695906"/>
          </a:xfrm>
          <a:prstGeom prst="round2SameRect">
            <a:avLst>
              <a:gd name="adj1" fmla="val 3097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26" name="テキスト ボックス 25">
            <a:extLst>
              <a:ext uri="{FF2B5EF4-FFF2-40B4-BE49-F238E27FC236}">
                <a16:creationId xmlns:a16="http://schemas.microsoft.com/office/drawing/2014/main" id="{E04DA453-342F-44DF-AC4B-E645775AD1BF}"/>
              </a:ext>
            </a:extLst>
          </p:cNvPr>
          <p:cNvSpPr txBox="1"/>
          <p:nvPr/>
        </p:nvSpPr>
        <p:spPr>
          <a:xfrm>
            <a:off x="7357241" y="6445658"/>
            <a:ext cx="2548759" cy="261610"/>
          </a:xfrm>
          <a:prstGeom prst="rect">
            <a:avLst/>
          </a:prstGeom>
          <a:noFill/>
        </p:spPr>
        <p:txBody>
          <a:bodyPr wrap="none" rtlCol="0" anchor="ctr">
            <a:noAutofit/>
          </a:bodyPr>
          <a:lstStyle/>
          <a:p>
            <a:r>
              <a:rPr kumimoji="1" lang="ja-JP" altLang="en-US" sz="1300" b="1" dirty="0">
                <a:solidFill>
                  <a:srgbClr val="3E3A39"/>
                </a:solidFill>
                <a:latin typeface="HGMaruGothicMPRO" panose="020F0600000000000000" pitchFamily="34" charset="-128"/>
                <a:ea typeface="HGMaruGothicMPRO" panose="020F0600000000000000" pitchFamily="34" charset="-128"/>
              </a:rPr>
              <a:t>〇ねん　〇くみ　なまえ記入</a:t>
            </a:r>
          </a:p>
        </p:txBody>
      </p:sp>
      <p:pic>
        <p:nvPicPr>
          <p:cNvPr id="16" name="図プレースホルダー 4" descr="グラフィカル ユーザー インターフェイス が含まれている画像&#10;&#10;自動的に生成された説明">
            <a:extLst>
              <a:ext uri="{FF2B5EF4-FFF2-40B4-BE49-F238E27FC236}">
                <a16:creationId xmlns:a16="http://schemas.microsoft.com/office/drawing/2014/main" id="{16CEA66C-D84E-20F2-415E-977C30ED59C4}"/>
              </a:ext>
            </a:extLst>
          </p:cNvPr>
          <p:cNvPicPr>
            <a:picLocks noGrp="1" noChangeAspect="1"/>
          </p:cNvPicPr>
          <p:nvPr>
            <p:ph type="pic" sz="quarter" idx="26"/>
          </p:nvPr>
        </p:nvPicPr>
        <p:blipFill rotWithShape="1">
          <a:blip r:embed="rId2">
            <a:extLst>
              <a:ext uri="{837473B0-CC2E-450A-ABE3-18F120FF3D39}">
                <a1611:picAttrSrcUrl xmlns:a1611="http://schemas.microsoft.com/office/drawing/2016/11/main" r:id="rId3"/>
              </a:ext>
            </a:extLst>
          </a:blip>
          <a:srcRect l="44305" t="-1026" r="33447" b="57698"/>
          <a:stretch/>
        </p:blipFill>
        <p:spPr>
          <a:xfrm>
            <a:off x="8109040" y="5121208"/>
            <a:ext cx="1190702" cy="1029339"/>
          </a:xfrm>
          <a:prstGeom prst="ellipse">
            <a:avLst/>
          </a:prstGeom>
          <a:ln w="63500" cap="rnd">
            <a:solidFill>
              <a:srgbClr val="003396"/>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グラフィックス 9" descr="電球">
            <a:extLst>
              <a:ext uri="{FF2B5EF4-FFF2-40B4-BE49-F238E27FC236}">
                <a16:creationId xmlns:a16="http://schemas.microsoft.com/office/drawing/2014/main" id="{836AA1A5-9172-84F6-1198-A0D5CF816BE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76250" y="-194008"/>
            <a:ext cx="1460623" cy="1460623"/>
          </a:xfrm>
          <a:prstGeom prst="rect">
            <a:avLst/>
          </a:prstGeom>
        </p:spPr>
      </p:pic>
    </p:spTree>
    <p:extLst>
      <p:ext uri="{BB962C8B-B14F-4D97-AF65-F5344CB8AC3E}">
        <p14:creationId xmlns:p14="http://schemas.microsoft.com/office/powerpoint/2010/main" val="2392719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角丸四角形 19">
            <a:extLst>
              <a:ext uri="{FF2B5EF4-FFF2-40B4-BE49-F238E27FC236}">
                <a16:creationId xmlns:a16="http://schemas.microsoft.com/office/drawing/2014/main" id="{38A0648A-C129-4BDD-88D3-CED1AE950DBF}"/>
              </a:ext>
            </a:extLst>
          </p:cNvPr>
          <p:cNvSpPr/>
          <p:nvPr/>
        </p:nvSpPr>
        <p:spPr>
          <a:xfrm rot="16200000">
            <a:off x="8337332" y="5233602"/>
            <a:ext cx="441433" cy="2695906"/>
          </a:xfrm>
          <a:prstGeom prst="round2SameRect">
            <a:avLst>
              <a:gd name="adj1" fmla="val 3097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64" name="四角形: 角を丸くする 63">
            <a:extLst>
              <a:ext uri="{FF2B5EF4-FFF2-40B4-BE49-F238E27FC236}">
                <a16:creationId xmlns:a16="http://schemas.microsoft.com/office/drawing/2014/main" id="{8969070E-F770-4C26-B5BF-4B83BF81994F}"/>
              </a:ext>
            </a:extLst>
          </p:cNvPr>
          <p:cNvSpPr/>
          <p:nvPr/>
        </p:nvSpPr>
        <p:spPr>
          <a:xfrm>
            <a:off x="535713" y="3536296"/>
            <a:ext cx="8920092" cy="2661517"/>
          </a:xfrm>
          <a:prstGeom prst="roundRect">
            <a:avLst>
              <a:gd name="adj" fmla="val 6601"/>
            </a:avLst>
          </a:prstGeom>
          <a:solidFill>
            <a:schemeClr val="bg1"/>
          </a:solidFill>
          <a:ln w="38100">
            <a:solidFill>
              <a:srgbClr val="0033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四角形: 角を丸くする 62">
            <a:extLst>
              <a:ext uri="{FF2B5EF4-FFF2-40B4-BE49-F238E27FC236}">
                <a16:creationId xmlns:a16="http://schemas.microsoft.com/office/drawing/2014/main" id="{8FFD5526-7941-4321-B4C6-D621F1220935}"/>
              </a:ext>
            </a:extLst>
          </p:cNvPr>
          <p:cNvSpPr/>
          <p:nvPr/>
        </p:nvSpPr>
        <p:spPr>
          <a:xfrm>
            <a:off x="535713" y="499308"/>
            <a:ext cx="4183745" cy="2661517"/>
          </a:xfrm>
          <a:prstGeom prst="roundRect">
            <a:avLst>
              <a:gd name="adj" fmla="val 6601"/>
            </a:avLst>
          </a:prstGeom>
          <a:solidFill>
            <a:schemeClr val="bg1"/>
          </a:solidFill>
          <a:ln w="38100">
            <a:solidFill>
              <a:srgbClr val="0033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四角形: 角を丸くする 61">
            <a:extLst>
              <a:ext uri="{FF2B5EF4-FFF2-40B4-BE49-F238E27FC236}">
                <a16:creationId xmlns:a16="http://schemas.microsoft.com/office/drawing/2014/main" id="{107512EE-E6AC-490B-9F0C-DB1B4CCABFD0}"/>
              </a:ext>
            </a:extLst>
          </p:cNvPr>
          <p:cNvSpPr/>
          <p:nvPr/>
        </p:nvSpPr>
        <p:spPr>
          <a:xfrm>
            <a:off x="5272060" y="499308"/>
            <a:ext cx="4183745" cy="2661517"/>
          </a:xfrm>
          <a:prstGeom prst="roundRect">
            <a:avLst>
              <a:gd name="adj" fmla="val 6601"/>
            </a:avLst>
          </a:prstGeom>
          <a:solidFill>
            <a:schemeClr val="bg1"/>
          </a:solidFill>
          <a:ln w="38100">
            <a:solidFill>
              <a:srgbClr val="0033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3503A536-5030-3A48-91F8-F65C711BCAFD}"/>
              </a:ext>
            </a:extLst>
          </p:cNvPr>
          <p:cNvSpPr txBox="1"/>
          <p:nvPr/>
        </p:nvSpPr>
        <p:spPr>
          <a:xfrm>
            <a:off x="7357241" y="6445658"/>
            <a:ext cx="2548759" cy="261610"/>
          </a:xfrm>
          <a:prstGeom prst="rect">
            <a:avLst/>
          </a:prstGeom>
          <a:noFill/>
        </p:spPr>
        <p:txBody>
          <a:bodyPr wrap="none" rtlCol="0" anchor="ctr">
            <a:noAutofit/>
          </a:bodyPr>
          <a:lstStyle/>
          <a:p>
            <a:r>
              <a:rPr kumimoji="1" lang="ja-JP" altLang="en-US" sz="1300" b="1" dirty="0">
                <a:solidFill>
                  <a:srgbClr val="3E3A39"/>
                </a:solidFill>
                <a:latin typeface="HGMaruGothicMPRO" panose="020F0600000000000000" pitchFamily="34" charset="-128"/>
                <a:ea typeface="HGMaruGothicMPRO" panose="020F0600000000000000" pitchFamily="34" charset="-128"/>
              </a:rPr>
              <a:t>〇ねん　〇くみ　なまえ記入</a:t>
            </a:r>
          </a:p>
        </p:txBody>
      </p:sp>
      <p:cxnSp>
        <p:nvCxnSpPr>
          <p:cNvPr id="13" name="直線コネクタ 12">
            <a:extLst>
              <a:ext uri="{FF2B5EF4-FFF2-40B4-BE49-F238E27FC236}">
                <a16:creationId xmlns:a16="http://schemas.microsoft.com/office/drawing/2014/main" id="{56464FAB-9C5E-304B-ACEA-BEDFA5A0CFD6}"/>
              </a:ext>
            </a:extLst>
          </p:cNvPr>
          <p:cNvCxnSpPr/>
          <p:nvPr/>
        </p:nvCxnSpPr>
        <p:spPr>
          <a:xfrm>
            <a:off x="725214" y="1555531"/>
            <a:ext cx="3804745" cy="0"/>
          </a:xfrm>
          <a:prstGeom prst="line">
            <a:avLst/>
          </a:prstGeom>
          <a:ln w="34925" cap="rnd">
            <a:solidFill>
              <a:srgbClr val="003396"/>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13E5BC78-4FE1-9740-B147-D685530430B9}"/>
              </a:ext>
            </a:extLst>
          </p:cNvPr>
          <p:cNvCxnSpPr/>
          <p:nvPr/>
        </p:nvCxnSpPr>
        <p:spPr>
          <a:xfrm>
            <a:off x="5454868" y="1550276"/>
            <a:ext cx="3804745" cy="0"/>
          </a:xfrm>
          <a:prstGeom prst="line">
            <a:avLst/>
          </a:prstGeom>
          <a:ln w="34925" cap="rnd">
            <a:solidFill>
              <a:srgbClr val="003396"/>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E97E8351-CA01-CD4B-A46E-A37FB55DEDC4}"/>
              </a:ext>
            </a:extLst>
          </p:cNvPr>
          <p:cNvCxnSpPr>
            <a:cxnSpLocks/>
          </p:cNvCxnSpPr>
          <p:nvPr/>
        </p:nvCxnSpPr>
        <p:spPr>
          <a:xfrm>
            <a:off x="725214" y="4519447"/>
            <a:ext cx="8534399" cy="0"/>
          </a:xfrm>
          <a:prstGeom prst="line">
            <a:avLst/>
          </a:prstGeom>
          <a:ln w="34925" cap="rnd">
            <a:solidFill>
              <a:srgbClr val="003396"/>
            </a:solidFill>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EB89CB1A-AB73-DF47-9167-4F33BAE21DD6}"/>
              </a:ext>
            </a:extLst>
          </p:cNvPr>
          <p:cNvSpPr txBox="1"/>
          <p:nvPr/>
        </p:nvSpPr>
        <p:spPr>
          <a:xfrm>
            <a:off x="641132" y="1589698"/>
            <a:ext cx="4044296" cy="1157048"/>
          </a:xfrm>
          <a:prstGeom prst="rect">
            <a:avLst/>
          </a:prstGeom>
          <a:noFill/>
        </p:spPr>
        <p:txBody>
          <a:bodyPr wrap="square" rtlCol="0">
            <a:spAutoFit/>
          </a:bodyPr>
          <a:lstStyle/>
          <a:p>
            <a:pPr>
              <a:lnSpc>
                <a:spcPct val="150000"/>
              </a:lnSpc>
            </a:pPr>
            <a:r>
              <a:rPr kumimoji="1" lang="en-US" altLang="ja-JP" sz="1200" dirty="0">
                <a:solidFill>
                  <a:srgbClr val="003396"/>
                </a:solidFill>
                <a:latin typeface="HGMaruGothicMPRO" panose="020F0600000000000000" pitchFamily="34" charset="-128"/>
                <a:ea typeface="HGMaruGothicMPRO" panose="020F0600000000000000" pitchFamily="34" charset="-128"/>
              </a:rPr>
              <a:t>※</a:t>
            </a:r>
            <a:r>
              <a:rPr kumimoji="1" lang="ja-JP" altLang="en-US" sz="1200" dirty="0">
                <a:solidFill>
                  <a:srgbClr val="003396"/>
                </a:solidFill>
                <a:latin typeface="HGMaruGothicMPRO" panose="020F0600000000000000" pitchFamily="34" charset="-128"/>
                <a:ea typeface="HGMaruGothicMPRO" panose="020F0600000000000000" pitchFamily="34" charset="-128"/>
              </a:rPr>
              <a:t>調べようと思ったきっかけを記入しましょう。以下ダミーテキストダミーテキストダミーテキストダミーテキストダミーテキストダミーテキストダミーテキストダミーテキストダミーテキスト</a:t>
            </a:r>
          </a:p>
        </p:txBody>
      </p:sp>
      <p:sp>
        <p:nvSpPr>
          <p:cNvPr id="27" name="テキスト ボックス 26">
            <a:extLst>
              <a:ext uri="{FF2B5EF4-FFF2-40B4-BE49-F238E27FC236}">
                <a16:creationId xmlns:a16="http://schemas.microsoft.com/office/drawing/2014/main" id="{E381F9C0-DCD2-5945-BC0E-3050C0909928}"/>
              </a:ext>
            </a:extLst>
          </p:cNvPr>
          <p:cNvSpPr txBox="1"/>
          <p:nvPr/>
        </p:nvSpPr>
        <p:spPr>
          <a:xfrm>
            <a:off x="5356112" y="1589698"/>
            <a:ext cx="4044296" cy="1157048"/>
          </a:xfrm>
          <a:prstGeom prst="rect">
            <a:avLst/>
          </a:prstGeom>
          <a:noFill/>
        </p:spPr>
        <p:txBody>
          <a:bodyPr wrap="square" rtlCol="0">
            <a:spAutoFit/>
          </a:bodyPr>
          <a:lstStyle/>
          <a:p>
            <a:pPr>
              <a:lnSpc>
                <a:spcPct val="150000"/>
              </a:lnSpc>
            </a:pPr>
            <a:r>
              <a:rPr kumimoji="1" lang="en-US" altLang="ja-JP" sz="1200" dirty="0">
                <a:solidFill>
                  <a:srgbClr val="003396"/>
                </a:solidFill>
                <a:latin typeface="HGMaruGothicMPRO" panose="020F0600000000000000" pitchFamily="34" charset="-128"/>
                <a:ea typeface="HGMaruGothicMPRO" panose="020F0600000000000000" pitchFamily="34" charset="-128"/>
              </a:rPr>
              <a:t>※</a:t>
            </a:r>
            <a:r>
              <a:rPr kumimoji="1" lang="ja-JP" altLang="en-US" sz="1200" dirty="0">
                <a:solidFill>
                  <a:srgbClr val="003396"/>
                </a:solidFill>
                <a:latin typeface="HGMaruGothicMPRO" panose="020F0600000000000000" pitchFamily="34" charset="-128"/>
                <a:ea typeface="HGMaruGothicMPRO" panose="020F0600000000000000" pitchFamily="34" charset="-128"/>
              </a:rPr>
              <a:t>どんなことを調べたいのかを記入しましょう。以下ダミーテキストダミーテキストダミーテキストダミーテキストダミーテキストダミーテキストダミーテキストダミーテキストダミーテキスト</a:t>
            </a:r>
          </a:p>
        </p:txBody>
      </p:sp>
      <p:sp>
        <p:nvSpPr>
          <p:cNvPr id="32" name="テキスト ボックス 31">
            <a:extLst>
              <a:ext uri="{FF2B5EF4-FFF2-40B4-BE49-F238E27FC236}">
                <a16:creationId xmlns:a16="http://schemas.microsoft.com/office/drawing/2014/main" id="{1ADA50CF-90ED-4641-8621-B7C861ADEE21}"/>
              </a:ext>
            </a:extLst>
          </p:cNvPr>
          <p:cNvSpPr txBox="1"/>
          <p:nvPr/>
        </p:nvSpPr>
        <p:spPr>
          <a:xfrm>
            <a:off x="2270236" y="698397"/>
            <a:ext cx="2554009" cy="738664"/>
          </a:xfrm>
          <a:prstGeom prst="rect">
            <a:avLst/>
          </a:prstGeom>
          <a:noFill/>
        </p:spPr>
        <p:txBody>
          <a:bodyPr wrap="square" rtlCol="0">
            <a:spAutoFit/>
          </a:bodyPr>
          <a:lstStyle/>
          <a:p>
            <a:r>
              <a:rPr kumimoji="1" lang="ja-JP" altLang="en-US" sz="2100" b="1" dirty="0">
                <a:solidFill>
                  <a:srgbClr val="003396"/>
                </a:solidFill>
                <a:latin typeface="HGMaruGothicMPRO" panose="020F0600000000000000" pitchFamily="34" charset="-128"/>
                <a:ea typeface="HGMaruGothicMPRO" panose="020F0600000000000000" pitchFamily="34" charset="-128"/>
              </a:rPr>
              <a:t>調べようと思った</a:t>
            </a:r>
          </a:p>
          <a:p>
            <a:r>
              <a:rPr kumimoji="1" lang="ja-JP" altLang="en-US" sz="2100" b="1" dirty="0">
                <a:solidFill>
                  <a:srgbClr val="003396"/>
                </a:solidFill>
                <a:latin typeface="HGMaruGothicMPRO" panose="020F0600000000000000" pitchFamily="34" charset="-128"/>
                <a:ea typeface="HGMaruGothicMPRO" panose="020F0600000000000000" pitchFamily="34" charset="-128"/>
              </a:rPr>
              <a:t>きっかけ</a:t>
            </a:r>
          </a:p>
        </p:txBody>
      </p:sp>
      <p:sp>
        <p:nvSpPr>
          <p:cNvPr id="33" name="テキスト ボックス 32">
            <a:extLst>
              <a:ext uri="{FF2B5EF4-FFF2-40B4-BE49-F238E27FC236}">
                <a16:creationId xmlns:a16="http://schemas.microsoft.com/office/drawing/2014/main" id="{6BD49DD2-CC91-B747-9372-F12AC1B25EC2}"/>
              </a:ext>
            </a:extLst>
          </p:cNvPr>
          <p:cNvSpPr txBox="1"/>
          <p:nvPr/>
        </p:nvSpPr>
        <p:spPr>
          <a:xfrm>
            <a:off x="7210095" y="834756"/>
            <a:ext cx="2049518" cy="415498"/>
          </a:xfrm>
          <a:prstGeom prst="rect">
            <a:avLst/>
          </a:prstGeom>
          <a:noFill/>
        </p:spPr>
        <p:txBody>
          <a:bodyPr wrap="square" rtlCol="0">
            <a:spAutoFit/>
          </a:bodyPr>
          <a:lstStyle/>
          <a:p>
            <a:r>
              <a:rPr kumimoji="1" lang="ja-JP" altLang="en-US" sz="2100" b="1" dirty="0">
                <a:solidFill>
                  <a:srgbClr val="003396"/>
                </a:solidFill>
                <a:latin typeface="HGMaruGothicMPRO" panose="020F0600000000000000" pitchFamily="34" charset="-128"/>
                <a:ea typeface="HGMaruGothicMPRO" panose="020F0600000000000000" pitchFamily="34" charset="-128"/>
              </a:rPr>
              <a:t>調べたいこと</a:t>
            </a:r>
          </a:p>
        </p:txBody>
      </p:sp>
      <p:pic>
        <p:nvPicPr>
          <p:cNvPr id="34" name="図 33">
            <a:extLst>
              <a:ext uri="{FF2B5EF4-FFF2-40B4-BE49-F238E27FC236}">
                <a16:creationId xmlns:a16="http://schemas.microsoft.com/office/drawing/2014/main" id="{FFE8B441-38C1-C24D-8BA3-2555D00A38AB}"/>
              </a:ext>
            </a:extLst>
          </p:cNvPr>
          <p:cNvPicPr>
            <a:picLocks noChangeAspect="1"/>
          </p:cNvPicPr>
          <p:nvPr/>
        </p:nvPicPr>
        <p:blipFill>
          <a:blip r:embed="rId3"/>
          <a:stretch>
            <a:fillRect/>
          </a:stretch>
        </p:blipFill>
        <p:spPr>
          <a:xfrm>
            <a:off x="4933950" y="3409950"/>
            <a:ext cx="38100" cy="38100"/>
          </a:xfrm>
          <a:prstGeom prst="rect">
            <a:avLst/>
          </a:prstGeom>
        </p:spPr>
      </p:pic>
      <p:pic>
        <p:nvPicPr>
          <p:cNvPr id="35" name="図 34">
            <a:extLst>
              <a:ext uri="{FF2B5EF4-FFF2-40B4-BE49-F238E27FC236}">
                <a16:creationId xmlns:a16="http://schemas.microsoft.com/office/drawing/2014/main" id="{A022F004-5924-534F-8023-5957BA0F3876}"/>
              </a:ext>
            </a:extLst>
          </p:cNvPr>
          <p:cNvPicPr>
            <a:picLocks noChangeAspect="1"/>
          </p:cNvPicPr>
          <p:nvPr/>
        </p:nvPicPr>
        <p:blipFill>
          <a:blip r:embed="rId3"/>
          <a:stretch>
            <a:fillRect/>
          </a:stretch>
        </p:blipFill>
        <p:spPr>
          <a:xfrm>
            <a:off x="5086350" y="3562350"/>
            <a:ext cx="38100" cy="38100"/>
          </a:xfrm>
          <a:prstGeom prst="rect">
            <a:avLst/>
          </a:prstGeom>
        </p:spPr>
      </p:pic>
      <p:sp>
        <p:nvSpPr>
          <p:cNvPr id="36" name="テキスト ボックス 35">
            <a:extLst>
              <a:ext uri="{FF2B5EF4-FFF2-40B4-BE49-F238E27FC236}">
                <a16:creationId xmlns:a16="http://schemas.microsoft.com/office/drawing/2014/main" id="{A513562A-8AB7-594B-B17E-21BD6A762536}"/>
              </a:ext>
            </a:extLst>
          </p:cNvPr>
          <p:cNvSpPr txBox="1"/>
          <p:nvPr/>
        </p:nvSpPr>
        <p:spPr>
          <a:xfrm>
            <a:off x="2327943" y="3845618"/>
            <a:ext cx="6803836" cy="415498"/>
          </a:xfrm>
          <a:prstGeom prst="rect">
            <a:avLst/>
          </a:prstGeom>
          <a:noFill/>
        </p:spPr>
        <p:txBody>
          <a:bodyPr wrap="square" rtlCol="0">
            <a:spAutoFit/>
          </a:bodyPr>
          <a:lstStyle/>
          <a:p>
            <a:r>
              <a:rPr kumimoji="1" lang="ja-JP" altLang="en-US" sz="2100" b="1" dirty="0">
                <a:solidFill>
                  <a:srgbClr val="003396"/>
                </a:solidFill>
                <a:latin typeface="HGMaruGothicMPRO" panose="020F0600000000000000" pitchFamily="34" charset="-128"/>
                <a:ea typeface="HGMaruGothicMPRO" panose="020F0600000000000000" pitchFamily="34" charset="-128"/>
              </a:rPr>
              <a:t>用意したもの／参考にしたサイトや本</a:t>
            </a:r>
          </a:p>
        </p:txBody>
      </p:sp>
      <p:sp>
        <p:nvSpPr>
          <p:cNvPr id="37" name="円/楕円 36">
            <a:extLst>
              <a:ext uri="{FF2B5EF4-FFF2-40B4-BE49-F238E27FC236}">
                <a16:creationId xmlns:a16="http://schemas.microsoft.com/office/drawing/2014/main" id="{4D4395E8-1619-8841-9D3F-1D8D882DFD51}"/>
              </a:ext>
            </a:extLst>
          </p:cNvPr>
          <p:cNvSpPr/>
          <p:nvPr/>
        </p:nvSpPr>
        <p:spPr>
          <a:xfrm>
            <a:off x="706169" y="4699017"/>
            <a:ext cx="187212" cy="187212"/>
          </a:xfrm>
          <a:prstGeom prst="ellipse">
            <a:avLst/>
          </a:prstGeom>
          <a:solidFill>
            <a:srgbClr val="036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円/楕円 37">
            <a:extLst>
              <a:ext uri="{FF2B5EF4-FFF2-40B4-BE49-F238E27FC236}">
                <a16:creationId xmlns:a16="http://schemas.microsoft.com/office/drawing/2014/main" id="{2C251C95-AD68-0E48-A324-FDFC1561BB26}"/>
              </a:ext>
            </a:extLst>
          </p:cNvPr>
          <p:cNvSpPr/>
          <p:nvPr/>
        </p:nvSpPr>
        <p:spPr>
          <a:xfrm>
            <a:off x="706169" y="4993987"/>
            <a:ext cx="187212" cy="187212"/>
          </a:xfrm>
          <a:prstGeom prst="ellipse">
            <a:avLst/>
          </a:prstGeom>
          <a:solidFill>
            <a:srgbClr val="036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円/楕円 38">
            <a:extLst>
              <a:ext uri="{FF2B5EF4-FFF2-40B4-BE49-F238E27FC236}">
                <a16:creationId xmlns:a16="http://schemas.microsoft.com/office/drawing/2014/main" id="{2C9C6497-1CA0-0F40-8762-A1AE0BEC952D}"/>
              </a:ext>
            </a:extLst>
          </p:cNvPr>
          <p:cNvSpPr/>
          <p:nvPr/>
        </p:nvSpPr>
        <p:spPr>
          <a:xfrm>
            <a:off x="706169" y="5288957"/>
            <a:ext cx="187212" cy="187212"/>
          </a:xfrm>
          <a:prstGeom prst="ellipse">
            <a:avLst/>
          </a:prstGeom>
          <a:solidFill>
            <a:srgbClr val="036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円/楕円 39">
            <a:extLst>
              <a:ext uri="{FF2B5EF4-FFF2-40B4-BE49-F238E27FC236}">
                <a16:creationId xmlns:a16="http://schemas.microsoft.com/office/drawing/2014/main" id="{F0F8727C-40A3-6C4F-BA40-E57681AB745B}"/>
              </a:ext>
            </a:extLst>
          </p:cNvPr>
          <p:cNvSpPr/>
          <p:nvPr/>
        </p:nvSpPr>
        <p:spPr>
          <a:xfrm>
            <a:off x="706169" y="5583927"/>
            <a:ext cx="187212" cy="187212"/>
          </a:xfrm>
          <a:prstGeom prst="ellipse">
            <a:avLst/>
          </a:prstGeom>
          <a:solidFill>
            <a:srgbClr val="036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円/楕円 40">
            <a:extLst>
              <a:ext uri="{FF2B5EF4-FFF2-40B4-BE49-F238E27FC236}">
                <a16:creationId xmlns:a16="http://schemas.microsoft.com/office/drawing/2014/main" id="{196736E1-BD92-4B45-A654-299AC94BEDAE}"/>
              </a:ext>
            </a:extLst>
          </p:cNvPr>
          <p:cNvSpPr/>
          <p:nvPr/>
        </p:nvSpPr>
        <p:spPr>
          <a:xfrm>
            <a:off x="706169" y="5878898"/>
            <a:ext cx="187212" cy="187212"/>
          </a:xfrm>
          <a:prstGeom prst="ellipse">
            <a:avLst/>
          </a:prstGeom>
          <a:solidFill>
            <a:srgbClr val="036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a:extLst>
              <a:ext uri="{FF2B5EF4-FFF2-40B4-BE49-F238E27FC236}">
                <a16:creationId xmlns:a16="http://schemas.microsoft.com/office/drawing/2014/main" id="{04652D90-8198-0344-B559-976CBD6BD7EA}"/>
              </a:ext>
            </a:extLst>
          </p:cNvPr>
          <p:cNvSpPr txBox="1"/>
          <p:nvPr/>
        </p:nvSpPr>
        <p:spPr>
          <a:xfrm>
            <a:off x="861854" y="4667487"/>
            <a:ext cx="2581718" cy="261610"/>
          </a:xfrm>
          <a:prstGeom prst="rect">
            <a:avLst/>
          </a:prstGeom>
          <a:noFill/>
        </p:spPr>
        <p:txBody>
          <a:bodyPr wrap="square" rtlCol="0">
            <a:spAutoFit/>
          </a:bodyPr>
          <a:lstStyle/>
          <a:p>
            <a:r>
              <a:rPr kumimoji="1" lang="en-US" altLang="ja-JP" sz="1100" b="1" dirty="0">
                <a:solidFill>
                  <a:srgbClr val="003396"/>
                </a:solidFill>
                <a:latin typeface="HGMaruGothicMPRO" panose="020F0600000000000000" pitchFamily="34" charset="-128"/>
                <a:ea typeface="HGMaruGothicMPRO" panose="020F0600000000000000" pitchFamily="34" charset="-128"/>
              </a:rPr>
              <a:t>※</a:t>
            </a:r>
            <a:r>
              <a:rPr kumimoji="1" lang="ja-JP" altLang="en-US" sz="1100" b="1" dirty="0">
                <a:solidFill>
                  <a:srgbClr val="003396"/>
                </a:solidFill>
                <a:latin typeface="HGMaruGothicMPRO" panose="020F0600000000000000" pitchFamily="34" charset="-128"/>
                <a:ea typeface="HGMaruGothicMPRO" panose="020F0600000000000000" pitchFamily="34" charset="-128"/>
              </a:rPr>
              <a:t>用意したもの、量、数などを記入</a:t>
            </a:r>
          </a:p>
        </p:txBody>
      </p:sp>
      <p:sp>
        <p:nvSpPr>
          <p:cNvPr id="43" name="テキスト ボックス 42">
            <a:extLst>
              <a:ext uri="{FF2B5EF4-FFF2-40B4-BE49-F238E27FC236}">
                <a16:creationId xmlns:a16="http://schemas.microsoft.com/office/drawing/2014/main" id="{7E5306DD-7711-194D-B336-E6103D1C2D13}"/>
              </a:ext>
            </a:extLst>
          </p:cNvPr>
          <p:cNvSpPr txBox="1"/>
          <p:nvPr/>
        </p:nvSpPr>
        <p:spPr>
          <a:xfrm>
            <a:off x="858182" y="4961403"/>
            <a:ext cx="2581718" cy="261610"/>
          </a:xfrm>
          <a:prstGeom prst="rect">
            <a:avLst/>
          </a:prstGeom>
          <a:noFill/>
        </p:spPr>
        <p:txBody>
          <a:bodyPr wrap="square" rtlCol="0">
            <a:spAutoFit/>
          </a:bodyPr>
          <a:lstStyle/>
          <a:p>
            <a:r>
              <a:rPr kumimoji="1" lang="ja-JP" altLang="en-US" sz="1100" b="1" dirty="0">
                <a:solidFill>
                  <a:srgbClr val="003396"/>
                </a:solidFill>
                <a:latin typeface="HGMaruGothicMPRO" panose="020F0600000000000000" pitchFamily="34" charset="-128"/>
                <a:ea typeface="HGMaruGothicMPRO" panose="020F0600000000000000" pitchFamily="34" charset="-128"/>
              </a:rPr>
              <a:t>ダミーテキストテキスト</a:t>
            </a:r>
          </a:p>
        </p:txBody>
      </p:sp>
      <p:sp>
        <p:nvSpPr>
          <p:cNvPr id="44" name="テキスト ボックス 43">
            <a:extLst>
              <a:ext uri="{FF2B5EF4-FFF2-40B4-BE49-F238E27FC236}">
                <a16:creationId xmlns:a16="http://schemas.microsoft.com/office/drawing/2014/main" id="{976BF639-A33A-8B40-A425-035A1152C2B2}"/>
              </a:ext>
            </a:extLst>
          </p:cNvPr>
          <p:cNvSpPr txBox="1"/>
          <p:nvPr/>
        </p:nvSpPr>
        <p:spPr>
          <a:xfrm>
            <a:off x="858182" y="5261267"/>
            <a:ext cx="2581718" cy="261610"/>
          </a:xfrm>
          <a:prstGeom prst="rect">
            <a:avLst/>
          </a:prstGeom>
          <a:noFill/>
        </p:spPr>
        <p:txBody>
          <a:bodyPr wrap="square" rtlCol="0">
            <a:spAutoFit/>
          </a:bodyPr>
          <a:lstStyle/>
          <a:p>
            <a:r>
              <a:rPr kumimoji="1" lang="ja-JP" altLang="en-US" sz="1100" b="1" dirty="0">
                <a:solidFill>
                  <a:srgbClr val="003396"/>
                </a:solidFill>
                <a:latin typeface="HGMaruGothicMPRO" panose="020F0600000000000000" pitchFamily="34" charset="-128"/>
                <a:ea typeface="HGMaruGothicMPRO" panose="020F0600000000000000" pitchFamily="34" charset="-128"/>
              </a:rPr>
              <a:t>ダミーテキストテキスト</a:t>
            </a:r>
          </a:p>
        </p:txBody>
      </p:sp>
      <p:sp>
        <p:nvSpPr>
          <p:cNvPr id="45" name="テキスト ボックス 44">
            <a:extLst>
              <a:ext uri="{FF2B5EF4-FFF2-40B4-BE49-F238E27FC236}">
                <a16:creationId xmlns:a16="http://schemas.microsoft.com/office/drawing/2014/main" id="{56C9A83E-195E-774F-9081-C5D2DF5325C5}"/>
              </a:ext>
            </a:extLst>
          </p:cNvPr>
          <p:cNvSpPr txBox="1"/>
          <p:nvPr/>
        </p:nvSpPr>
        <p:spPr>
          <a:xfrm>
            <a:off x="854510" y="5544673"/>
            <a:ext cx="2581718" cy="261610"/>
          </a:xfrm>
          <a:prstGeom prst="rect">
            <a:avLst/>
          </a:prstGeom>
          <a:noFill/>
        </p:spPr>
        <p:txBody>
          <a:bodyPr wrap="square" rtlCol="0">
            <a:spAutoFit/>
          </a:bodyPr>
          <a:lstStyle/>
          <a:p>
            <a:r>
              <a:rPr kumimoji="1" lang="ja-JP" altLang="en-US" sz="1100" b="1" dirty="0">
                <a:solidFill>
                  <a:srgbClr val="003396"/>
                </a:solidFill>
                <a:latin typeface="HGMaruGothicMPRO" panose="020F0600000000000000" pitchFamily="34" charset="-128"/>
                <a:ea typeface="HGMaruGothicMPRO" panose="020F0600000000000000" pitchFamily="34" charset="-128"/>
              </a:rPr>
              <a:t>ダミーテキストテキスト</a:t>
            </a:r>
          </a:p>
        </p:txBody>
      </p:sp>
      <p:sp>
        <p:nvSpPr>
          <p:cNvPr id="46" name="テキスト ボックス 45">
            <a:extLst>
              <a:ext uri="{FF2B5EF4-FFF2-40B4-BE49-F238E27FC236}">
                <a16:creationId xmlns:a16="http://schemas.microsoft.com/office/drawing/2014/main" id="{1944125C-AE69-6540-934B-89A2AE75A70E}"/>
              </a:ext>
            </a:extLst>
          </p:cNvPr>
          <p:cNvSpPr txBox="1"/>
          <p:nvPr/>
        </p:nvSpPr>
        <p:spPr>
          <a:xfrm>
            <a:off x="858182" y="5841699"/>
            <a:ext cx="2581718" cy="261610"/>
          </a:xfrm>
          <a:prstGeom prst="rect">
            <a:avLst/>
          </a:prstGeom>
          <a:noFill/>
        </p:spPr>
        <p:txBody>
          <a:bodyPr wrap="square" rtlCol="0">
            <a:spAutoFit/>
          </a:bodyPr>
          <a:lstStyle/>
          <a:p>
            <a:r>
              <a:rPr kumimoji="1" lang="ja-JP" altLang="en-US" sz="1100" b="1" dirty="0">
                <a:solidFill>
                  <a:srgbClr val="003396"/>
                </a:solidFill>
                <a:latin typeface="HGMaruGothicMPRO" panose="020F0600000000000000" pitchFamily="34" charset="-128"/>
                <a:ea typeface="HGMaruGothicMPRO" panose="020F0600000000000000" pitchFamily="34" charset="-128"/>
              </a:rPr>
              <a:t>ダミーテキストテキスト</a:t>
            </a:r>
          </a:p>
        </p:txBody>
      </p:sp>
      <p:sp>
        <p:nvSpPr>
          <p:cNvPr id="47" name="円/楕円 46">
            <a:extLst>
              <a:ext uri="{FF2B5EF4-FFF2-40B4-BE49-F238E27FC236}">
                <a16:creationId xmlns:a16="http://schemas.microsoft.com/office/drawing/2014/main" id="{4E2289FB-B45D-E94A-BA7B-B9556CD0554C}"/>
              </a:ext>
            </a:extLst>
          </p:cNvPr>
          <p:cNvSpPr/>
          <p:nvPr/>
        </p:nvSpPr>
        <p:spPr>
          <a:xfrm>
            <a:off x="3458009" y="4692867"/>
            <a:ext cx="187212" cy="187212"/>
          </a:xfrm>
          <a:prstGeom prst="ellipse">
            <a:avLst/>
          </a:prstGeom>
          <a:solidFill>
            <a:srgbClr val="036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円/楕円 47">
            <a:extLst>
              <a:ext uri="{FF2B5EF4-FFF2-40B4-BE49-F238E27FC236}">
                <a16:creationId xmlns:a16="http://schemas.microsoft.com/office/drawing/2014/main" id="{2583D808-1CD3-0047-944C-04F7E78C6C79}"/>
              </a:ext>
            </a:extLst>
          </p:cNvPr>
          <p:cNvSpPr/>
          <p:nvPr/>
        </p:nvSpPr>
        <p:spPr>
          <a:xfrm>
            <a:off x="3458009" y="4989375"/>
            <a:ext cx="187212" cy="187212"/>
          </a:xfrm>
          <a:prstGeom prst="ellipse">
            <a:avLst/>
          </a:prstGeom>
          <a:solidFill>
            <a:srgbClr val="036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円/楕円 48">
            <a:extLst>
              <a:ext uri="{FF2B5EF4-FFF2-40B4-BE49-F238E27FC236}">
                <a16:creationId xmlns:a16="http://schemas.microsoft.com/office/drawing/2014/main" id="{3868AFC3-B7C7-DB4E-A17B-081041A43D1E}"/>
              </a:ext>
            </a:extLst>
          </p:cNvPr>
          <p:cNvSpPr/>
          <p:nvPr/>
        </p:nvSpPr>
        <p:spPr>
          <a:xfrm>
            <a:off x="3458009" y="5285883"/>
            <a:ext cx="187212" cy="187212"/>
          </a:xfrm>
          <a:prstGeom prst="ellipse">
            <a:avLst/>
          </a:prstGeom>
          <a:solidFill>
            <a:srgbClr val="036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楕円 49">
            <a:extLst>
              <a:ext uri="{FF2B5EF4-FFF2-40B4-BE49-F238E27FC236}">
                <a16:creationId xmlns:a16="http://schemas.microsoft.com/office/drawing/2014/main" id="{A04723DE-9976-7745-9360-CBC0115635E3}"/>
              </a:ext>
            </a:extLst>
          </p:cNvPr>
          <p:cNvSpPr/>
          <p:nvPr/>
        </p:nvSpPr>
        <p:spPr>
          <a:xfrm>
            <a:off x="3458009" y="5582391"/>
            <a:ext cx="187212" cy="187212"/>
          </a:xfrm>
          <a:prstGeom prst="ellipse">
            <a:avLst/>
          </a:prstGeom>
          <a:solidFill>
            <a:srgbClr val="036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円/楕円 50">
            <a:extLst>
              <a:ext uri="{FF2B5EF4-FFF2-40B4-BE49-F238E27FC236}">
                <a16:creationId xmlns:a16="http://schemas.microsoft.com/office/drawing/2014/main" id="{7ABC805D-97D3-9447-A56C-37D349619881}"/>
              </a:ext>
            </a:extLst>
          </p:cNvPr>
          <p:cNvSpPr/>
          <p:nvPr/>
        </p:nvSpPr>
        <p:spPr>
          <a:xfrm>
            <a:off x="3458009" y="5878898"/>
            <a:ext cx="187212" cy="187212"/>
          </a:xfrm>
          <a:prstGeom prst="ellipse">
            <a:avLst/>
          </a:prstGeom>
          <a:solidFill>
            <a:srgbClr val="036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テキスト ボックス 51">
            <a:extLst>
              <a:ext uri="{FF2B5EF4-FFF2-40B4-BE49-F238E27FC236}">
                <a16:creationId xmlns:a16="http://schemas.microsoft.com/office/drawing/2014/main" id="{AB608E77-6AD7-0A4E-ABCF-A78CAB656A51}"/>
              </a:ext>
            </a:extLst>
          </p:cNvPr>
          <p:cNvSpPr txBox="1"/>
          <p:nvPr/>
        </p:nvSpPr>
        <p:spPr>
          <a:xfrm>
            <a:off x="3603181" y="4661337"/>
            <a:ext cx="3457811" cy="261610"/>
          </a:xfrm>
          <a:prstGeom prst="rect">
            <a:avLst/>
          </a:prstGeom>
          <a:noFill/>
        </p:spPr>
        <p:txBody>
          <a:bodyPr wrap="square" rtlCol="0">
            <a:spAutoFit/>
          </a:bodyPr>
          <a:lstStyle/>
          <a:p>
            <a:r>
              <a:rPr kumimoji="1" lang="en-US" altLang="ja-JP" sz="1100" b="1" dirty="0">
                <a:solidFill>
                  <a:srgbClr val="003396"/>
                </a:solidFill>
                <a:latin typeface="HGMaruGothicMPRO" panose="020F0600000000000000" pitchFamily="34" charset="-128"/>
                <a:ea typeface="HGMaruGothicMPRO" panose="020F0600000000000000" pitchFamily="34" charset="-128"/>
              </a:rPr>
              <a:t>※</a:t>
            </a:r>
            <a:r>
              <a:rPr kumimoji="1" lang="ja-JP" altLang="en-US" sz="1100" b="1" dirty="0">
                <a:solidFill>
                  <a:srgbClr val="003396"/>
                </a:solidFill>
                <a:latin typeface="HGMaruGothicMPRO" panose="020F0600000000000000" pitchFamily="34" charset="-128"/>
                <a:ea typeface="HGMaruGothicMPRO" panose="020F0600000000000000" pitchFamily="34" charset="-128"/>
              </a:rPr>
              <a:t>参考にしたサイトや本のタイトルを記入</a:t>
            </a:r>
          </a:p>
        </p:txBody>
      </p:sp>
      <p:sp>
        <p:nvSpPr>
          <p:cNvPr id="53" name="テキスト ボックス 52">
            <a:extLst>
              <a:ext uri="{FF2B5EF4-FFF2-40B4-BE49-F238E27FC236}">
                <a16:creationId xmlns:a16="http://schemas.microsoft.com/office/drawing/2014/main" id="{0AAE970E-3760-FE44-906C-A47B1C7258B4}"/>
              </a:ext>
            </a:extLst>
          </p:cNvPr>
          <p:cNvSpPr txBox="1"/>
          <p:nvPr/>
        </p:nvSpPr>
        <p:spPr>
          <a:xfrm>
            <a:off x="3599510" y="4955253"/>
            <a:ext cx="2581718" cy="261610"/>
          </a:xfrm>
          <a:prstGeom prst="rect">
            <a:avLst/>
          </a:prstGeom>
          <a:noFill/>
        </p:spPr>
        <p:txBody>
          <a:bodyPr wrap="square" rtlCol="0">
            <a:spAutoFit/>
          </a:bodyPr>
          <a:lstStyle/>
          <a:p>
            <a:r>
              <a:rPr kumimoji="1" lang="ja-JP" altLang="en-US" sz="1100" b="1" dirty="0">
                <a:solidFill>
                  <a:srgbClr val="003396"/>
                </a:solidFill>
                <a:latin typeface="HGMaruGothicMPRO" panose="020F0600000000000000" pitchFamily="34" charset="-128"/>
                <a:ea typeface="HGMaruGothicMPRO" panose="020F0600000000000000" pitchFamily="34" charset="-128"/>
              </a:rPr>
              <a:t>ダミーテキストテキスト</a:t>
            </a:r>
          </a:p>
        </p:txBody>
      </p:sp>
      <p:sp>
        <p:nvSpPr>
          <p:cNvPr id="54" name="テキスト ボックス 53">
            <a:extLst>
              <a:ext uri="{FF2B5EF4-FFF2-40B4-BE49-F238E27FC236}">
                <a16:creationId xmlns:a16="http://schemas.microsoft.com/office/drawing/2014/main" id="{0780A217-E785-FA40-9C3C-ECF0F038E024}"/>
              </a:ext>
            </a:extLst>
          </p:cNvPr>
          <p:cNvSpPr txBox="1"/>
          <p:nvPr/>
        </p:nvSpPr>
        <p:spPr>
          <a:xfrm>
            <a:off x="3599510" y="5255117"/>
            <a:ext cx="2581718" cy="261610"/>
          </a:xfrm>
          <a:prstGeom prst="rect">
            <a:avLst/>
          </a:prstGeom>
          <a:noFill/>
        </p:spPr>
        <p:txBody>
          <a:bodyPr wrap="square" rtlCol="0">
            <a:spAutoFit/>
          </a:bodyPr>
          <a:lstStyle/>
          <a:p>
            <a:r>
              <a:rPr kumimoji="1" lang="ja-JP" altLang="en-US" sz="1100" b="1" dirty="0">
                <a:solidFill>
                  <a:srgbClr val="003396"/>
                </a:solidFill>
                <a:latin typeface="HGMaruGothicMPRO" panose="020F0600000000000000" pitchFamily="34" charset="-128"/>
                <a:ea typeface="HGMaruGothicMPRO" panose="020F0600000000000000" pitchFamily="34" charset="-128"/>
              </a:rPr>
              <a:t>ダミーテキストテキスト</a:t>
            </a:r>
          </a:p>
        </p:txBody>
      </p:sp>
      <p:sp>
        <p:nvSpPr>
          <p:cNvPr id="55" name="テキスト ボックス 54">
            <a:extLst>
              <a:ext uri="{FF2B5EF4-FFF2-40B4-BE49-F238E27FC236}">
                <a16:creationId xmlns:a16="http://schemas.microsoft.com/office/drawing/2014/main" id="{09122DDA-92C4-F344-BB38-3AFD7453AF2D}"/>
              </a:ext>
            </a:extLst>
          </p:cNvPr>
          <p:cNvSpPr txBox="1"/>
          <p:nvPr/>
        </p:nvSpPr>
        <p:spPr>
          <a:xfrm>
            <a:off x="3595838" y="5538523"/>
            <a:ext cx="2581718" cy="261610"/>
          </a:xfrm>
          <a:prstGeom prst="rect">
            <a:avLst/>
          </a:prstGeom>
          <a:noFill/>
        </p:spPr>
        <p:txBody>
          <a:bodyPr wrap="square" rtlCol="0">
            <a:spAutoFit/>
          </a:bodyPr>
          <a:lstStyle/>
          <a:p>
            <a:r>
              <a:rPr kumimoji="1" lang="ja-JP" altLang="en-US" sz="1100" b="1" dirty="0">
                <a:solidFill>
                  <a:srgbClr val="003396"/>
                </a:solidFill>
                <a:latin typeface="HGMaruGothicMPRO" panose="020F0600000000000000" pitchFamily="34" charset="-128"/>
                <a:ea typeface="HGMaruGothicMPRO" panose="020F0600000000000000" pitchFamily="34" charset="-128"/>
              </a:rPr>
              <a:t>ダミーテキストテキスト</a:t>
            </a:r>
          </a:p>
        </p:txBody>
      </p:sp>
      <p:sp>
        <p:nvSpPr>
          <p:cNvPr id="56" name="テキスト ボックス 55">
            <a:extLst>
              <a:ext uri="{FF2B5EF4-FFF2-40B4-BE49-F238E27FC236}">
                <a16:creationId xmlns:a16="http://schemas.microsoft.com/office/drawing/2014/main" id="{8B135BD4-B661-0D41-91C8-71130BEF33CD}"/>
              </a:ext>
            </a:extLst>
          </p:cNvPr>
          <p:cNvSpPr txBox="1"/>
          <p:nvPr/>
        </p:nvSpPr>
        <p:spPr>
          <a:xfrm>
            <a:off x="3599510" y="5835549"/>
            <a:ext cx="2581718" cy="261610"/>
          </a:xfrm>
          <a:prstGeom prst="rect">
            <a:avLst/>
          </a:prstGeom>
          <a:noFill/>
        </p:spPr>
        <p:txBody>
          <a:bodyPr wrap="square" rtlCol="0">
            <a:spAutoFit/>
          </a:bodyPr>
          <a:lstStyle/>
          <a:p>
            <a:r>
              <a:rPr kumimoji="1" lang="ja-JP" altLang="en-US" sz="1100" b="1" dirty="0">
                <a:solidFill>
                  <a:srgbClr val="003396"/>
                </a:solidFill>
                <a:latin typeface="HGMaruGothicMPRO" panose="020F0600000000000000" pitchFamily="34" charset="-128"/>
                <a:ea typeface="HGMaruGothicMPRO" panose="020F0600000000000000" pitchFamily="34" charset="-128"/>
              </a:rPr>
              <a:t>ダミーテキストテキスト</a:t>
            </a:r>
          </a:p>
        </p:txBody>
      </p:sp>
      <p:pic>
        <p:nvPicPr>
          <p:cNvPr id="5" name="図プレースホルダー 4" descr="グラフィカル ユーザー インターフェイス が含まれている画像&#10;&#10;自動的に生成された説明">
            <a:extLst>
              <a:ext uri="{FF2B5EF4-FFF2-40B4-BE49-F238E27FC236}">
                <a16:creationId xmlns:a16="http://schemas.microsoft.com/office/drawing/2014/main" id="{0C7E16B1-491A-D82B-8F92-8E69814E038F}"/>
              </a:ext>
            </a:extLst>
          </p:cNvPr>
          <p:cNvPicPr>
            <a:picLocks noGrp="1" noChangeAspect="1"/>
          </p:cNvPicPr>
          <p:nvPr>
            <p:ph type="pic" sz="quarter" idx="26"/>
          </p:nvPr>
        </p:nvPicPr>
        <p:blipFill rotWithShape="1">
          <a:blip r:embed="rId4">
            <a:extLst>
              <a:ext uri="{837473B0-CC2E-450A-ABE3-18F120FF3D39}">
                <a1611:picAttrSrcUrl xmlns:a1611="http://schemas.microsoft.com/office/drawing/2016/11/main" r:id="rId5"/>
              </a:ext>
            </a:extLst>
          </a:blip>
          <a:srcRect l="44305" t="-1026" r="33447" b="57698"/>
          <a:stretch/>
        </p:blipFill>
        <p:spPr>
          <a:xfrm>
            <a:off x="382459" y="299042"/>
            <a:ext cx="909727" cy="1029339"/>
          </a:xfrm>
          <a:prstGeom prst="ellipse">
            <a:avLst/>
          </a:prstGeom>
          <a:ln w="63500" cap="rnd">
            <a:solidFill>
              <a:srgbClr val="003396"/>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図プレースホルダー 6" descr="ロゴ&#10;&#10;自動的に生成された説明">
            <a:extLst>
              <a:ext uri="{FF2B5EF4-FFF2-40B4-BE49-F238E27FC236}">
                <a16:creationId xmlns:a16="http://schemas.microsoft.com/office/drawing/2014/main" id="{457CA56F-5665-3EBB-2B99-9F3D8B4EF12A}"/>
              </a:ext>
            </a:extLst>
          </p:cNvPr>
          <p:cNvPicPr>
            <a:picLocks noGrp="1" noChangeAspect="1"/>
          </p:cNvPicPr>
          <p:nvPr>
            <p:ph type="pic" sz="quarter" idx="27"/>
          </p:nvPr>
        </p:nvPicPr>
        <p:blipFill rotWithShape="1">
          <a:blip r:embed="rId6">
            <a:alphaModFix/>
            <a:extLst>
              <a:ext uri="{837473B0-CC2E-450A-ABE3-18F120FF3D39}">
                <a1611:picAttrSrcUrl xmlns:a1611="http://schemas.microsoft.com/office/drawing/2016/11/main" r:id="rId7"/>
              </a:ext>
            </a:extLst>
          </a:blip>
          <a:srcRect l="13386" t="978" r="23184" b="6347"/>
          <a:stretch/>
        </p:blipFill>
        <p:spPr>
          <a:xfrm rot="756286">
            <a:off x="1450600" y="602755"/>
            <a:ext cx="723169" cy="846636"/>
          </a:xfrm>
        </p:spPr>
      </p:pic>
      <p:sp>
        <p:nvSpPr>
          <p:cNvPr id="21" name="テキスト ボックス 20">
            <a:extLst>
              <a:ext uri="{FF2B5EF4-FFF2-40B4-BE49-F238E27FC236}">
                <a16:creationId xmlns:a16="http://schemas.microsoft.com/office/drawing/2014/main" id="{D6B33535-4391-D248-9992-C696DD37198C}"/>
              </a:ext>
            </a:extLst>
          </p:cNvPr>
          <p:cNvSpPr txBox="1"/>
          <p:nvPr/>
        </p:nvSpPr>
        <p:spPr>
          <a:xfrm>
            <a:off x="495966" y="666345"/>
            <a:ext cx="731776" cy="307777"/>
          </a:xfrm>
          <a:prstGeom prst="rect">
            <a:avLst/>
          </a:prstGeom>
          <a:noFill/>
        </p:spPr>
        <p:txBody>
          <a:bodyPr wrap="square" rtlCol="0">
            <a:spAutoFit/>
          </a:bodyPr>
          <a:lstStyle/>
          <a:p>
            <a:pPr algn="ctr"/>
            <a:r>
              <a:rPr kumimoji="1" lang="ja-JP" altLang="en-US" sz="1400" b="1" dirty="0">
                <a:solidFill>
                  <a:srgbClr val="003396"/>
                </a:solidFill>
                <a:latin typeface="HGMaruGothicMPRO" panose="020F0600000000000000" pitchFamily="34" charset="-128"/>
                <a:ea typeface="HGMaruGothicMPRO" panose="020F0600000000000000" pitchFamily="34" charset="-128"/>
              </a:rPr>
              <a:t>なぜ？</a:t>
            </a:r>
          </a:p>
        </p:txBody>
      </p:sp>
      <p:pic>
        <p:nvPicPr>
          <p:cNvPr id="57" name="図プレースホルダー 4" descr="グラフィカル ユーザー インターフェイス が含まれている画像&#10;&#10;自動的に生成された説明">
            <a:extLst>
              <a:ext uri="{FF2B5EF4-FFF2-40B4-BE49-F238E27FC236}">
                <a16:creationId xmlns:a16="http://schemas.microsoft.com/office/drawing/2014/main" id="{DE40C3D7-521D-0CCE-7C98-473D36DEF8FC}"/>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l="44305" t="-1026" r="33447" b="57698"/>
          <a:stretch/>
        </p:blipFill>
        <p:spPr>
          <a:xfrm>
            <a:off x="406990" y="3309263"/>
            <a:ext cx="909727" cy="1029339"/>
          </a:xfrm>
          <a:prstGeom prst="ellipse">
            <a:avLst/>
          </a:prstGeom>
          <a:solidFill>
            <a:schemeClr val="bg1">
              <a:lumMod val="95000"/>
            </a:schemeClr>
          </a:solidFill>
          <a:ln w="63500" cap="rnd">
            <a:solidFill>
              <a:srgbClr val="003396"/>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8" name="図プレースホルダー 4" descr="グラフィカル ユーザー インターフェイス が含まれている画像&#10;&#10;自動的に生成された説明">
            <a:extLst>
              <a:ext uri="{FF2B5EF4-FFF2-40B4-BE49-F238E27FC236}">
                <a16:creationId xmlns:a16="http://schemas.microsoft.com/office/drawing/2014/main" id="{8728057D-C066-978B-3381-907680A0329E}"/>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l="44305" t="-1026" r="33447" b="57698"/>
          <a:stretch/>
        </p:blipFill>
        <p:spPr>
          <a:xfrm>
            <a:off x="5111923" y="293787"/>
            <a:ext cx="909727" cy="1029339"/>
          </a:xfrm>
          <a:prstGeom prst="ellipse">
            <a:avLst/>
          </a:prstGeom>
          <a:solidFill>
            <a:schemeClr val="bg1">
              <a:lumMod val="95000"/>
            </a:schemeClr>
          </a:solidFill>
          <a:ln w="63500" cap="rnd">
            <a:solidFill>
              <a:srgbClr val="003396"/>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3" name="テキスト ボックス 22">
            <a:extLst>
              <a:ext uri="{FF2B5EF4-FFF2-40B4-BE49-F238E27FC236}">
                <a16:creationId xmlns:a16="http://schemas.microsoft.com/office/drawing/2014/main" id="{C4737952-804F-1149-83DB-C2A5C426EC7B}"/>
              </a:ext>
            </a:extLst>
          </p:cNvPr>
          <p:cNvSpPr txBox="1"/>
          <p:nvPr/>
        </p:nvSpPr>
        <p:spPr>
          <a:xfrm>
            <a:off x="471434" y="3662865"/>
            <a:ext cx="731776" cy="307777"/>
          </a:xfrm>
          <a:prstGeom prst="rect">
            <a:avLst/>
          </a:prstGeom>
          <a:noFill/>
        </p:spPr>
        <p:txBody>
          <a:bodyPr wrap="square" rtlCol="0">
            <a:spAutoFit/>
          </a:bodyPr>
          <a:lstStyle/>
          <a:p>
            <a:pPr algn="ctr"/>
            <a:r>
              <a:rPr kumimoji="1" lang="ja-JP" altLang="en-US" sz="1400" b="1" dirty="0">
                <a:solidFill>
                  <a:srgbClr val="003396"/>
                </a:solidFill>
                <a:latin typeface="HGMaruGothicMPRO" panose="020F0600000000000000" pitchFamily="34" charset="-128"/>
                <a:ea typeface="HGMaruGothicMPRO" panose="020F0600000000000000" pitchFamily="34" charset="-128"/>
              </a:rPr>
              <a:t>用意</a:t>
            </a:r>
          </a:p>
        </p:txBody>
      </p:sp>
      <p:sp>
        <p:nvSpPr>
          <p:cNvPr id="22" name="テキスト ボックス 21">
            <a:extLst>
              <a:ext uri="{FF2B5EF4-FFF2-40B4-BE49-F238E27FC236}">
                <a16:creationId xmlns:a16="http://schemas.microsoft.com/office/drawing/2014/main" id="{A874EF8F-5645-904F-8505-F830B7F93311}"/>
              </a:ext>
            </a:extLst>
          </p:cNvPr>
          <p:cNvSpPr txBox="1"/>
          <p:nvPr/>
        </p:nvSpPr>
        <p:spPr>
          <a:xfrm>
            <a:off x="5200898" y="636457"/>
            <a:ext cx="731776" cy="307777"/>
          </a:xfrm>
          <a:prstGeom prst="rect">
            <a:avLst/>
          </a:prstGeom>
          <a:noFill/>
        </p:spPr>
        <p:txBody>
          <a:bodyPr wrap="square" rtlCol="0">
            <a:spAutoFit/>
          </a:bodyPr>
          <a:lstStyle/>
          <a:p>
            <a:pPr algn="ctr"/>
            <a:r>
              <a:rPr kumimoji="1" lang="ja-JP" altLang="en-US" sz="1400" b="1" dirty="0">
                <a:solidFill>
                  <a:srgbClr val="003396"/>
                </a:solidFill>
                <a:latin typeface="HGMaruGothicMPRO" panose="020F0600000000000000" pitchFamily="34" charset="-128"/>
                <a:ea typeface="HGMaruGothicMPRO" panose="020F0600000000000000" pitchFamily="34" charset="-128"/>
              </a:rPr>
              <a:t>目標</a:t>
            </a:r>
          </a:p>
        </p:txBody>
      </p:sp>
      <p:pic>
        <p:nvPicPr>
          <p:cNvPr id="12" name="図 11" descr="文字の書かれた紙&#10;&#10;中程度の精度で自動的に生成された説明">
            <a:extLst>
              <a:ext uri="{FF2B5EF4-FFF2-40B4-BE49-F238E27FC236}">
                <a16:creationId xmlns:a16="http://schemas.microsoft.com/office/drawing/2014/main" id="{C7F938B5-D611-1423-F263-8FDE7FC0A76D}"/>
              </a:ext>
            </a:extLst>
          </p:cNvPr>
          <p:cNvPicPr>
            <a:picLocks noChangeAspect="1"/>
          </p:cNvPicPr>
          <p:nvPr/>
        </p:nvPicPr>
        <p:blipFill>
          <a:blip r:embed="rId8"/>
          <a:stretch>
            <a:fillRect/>
          </a:stretch>
        </p:blipFill>
        <p:spPr>
          <a:xfrm rot="753701">
            <a:off x="1493161" y="3261814"/>
            <a:ext cx="843177" cy="1124236"/>
          </a:xfrm>
          <a:prstGeom prst="rect">
            <a:avLst/>
          </a:prstGeom>
        </p:spPr>
      </p:pic>
      <p:pic>
        <p:nvPicPr>
          <p:cNvPr id="3" name="グラフィックス 2" descr="開いた本">
            <a:extLst>
              <a:ext uri="{FF2B5EF4-FFF2-40B4-BE49-F238E27FC236}">
                <a16:creationId xmlns:a16="http://schemas.microsoft.com/office/drawing/2014/main" id="{1F456B56-8F9A-DAF7-308B-7FF0D67BCB9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957799" y="358146"/>
            <a:ext cx="1399442" cy="1399442"/>
          </a:xfrm>
          <a:prstGeom prst="rect">
            <a:avLst/>
          </a:prstGeom>
        </p:spPr>
      </p:pic>
    </p:spTree>
    <p:extLst>
      <p:ext uri="{BB962C8B-B14F-4D97-AF65-F5344CB8AC3E}">
        <p14:creationId xmlns:p14="http://schemas.microsoft.com/office/powerpoint/2010/main" val="2166701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四角形: 角を丸くする 47">
            <a:extLst>
              <a:ext uri="{FF2B5EF4-FFF2-40B4-BE49-F238E27FC236}">
                <a16:creationId xmlns:a16="http://schemas.microsoft.com/office/drawing/2014/main" id="{9ABA67DE-C235-4B87-BD4D-F718635AC7E3}"/>
              </a:ext>
            </a:extLst>
          </p:cNvPr>
          <p:cNvSpPr/>
          <p:nvPr/>
        </p:nvSpPr>
        <p:spPr>
          <a:xfrm>
            <a:off x="415159" y="251430"/>
            <a:ext cx="9091447" cy="5973091"/>
          </a:xfrm>
          <a:prstGeom prst="roundRect">
            <a:avLst>
              <a:gd name="adj" fmla="val 1398"/>
            </a:avLst>
          </a:prstGeom>
          <a:solidFill>
            <a:schemeClr val="bg1"/>
          </a:solidFill>
          <a:ln w="38100">
            <a:solidFill>
              <a:srgbClr val="0033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四角形: 角を丸くする 48">
            <a:extLst>
              <a:ext uri="{FF2B5EF4-FFF2-40B4-BE49-F238E27FC236}">
                <a16:creationId xmlns:a16="http://schemas.microsoft.com/office/drawing/2014/main" id="{31E833CE-A234-4048-9D9D-C4AA1C2624E5}"/>
              </a:ext>
            </a:extLst>
          </p:cNvPr>
          <p:cNvSpPr/>
          <p:nvPr/>
        </p:nvSpPr>
        <p:spPr>
          <a:xfrm>
            <a:off x="414997" y="251430"/>
            <a:ext cx="9091609" cy="773909"/>
          </a:xfrm>
          <a:custGeom>
            <a:avLst/>
            <a:gdLst>
              <a:gd name="connsiteX0" fmla="*/ 0 w 9091447"/>
              <a:gd name="connsiteY0" fmla="*/ 81009 h 5794644"/>
              <a:gd name="connsiteX1" fmla="*/ 81009 w 9091447"/>
              <a:gd name="connsiteY1" fmla="*/ 0 h 5794644"/>
              <a:gd name="connsiteX2" fmla="*/ 9010438 w 9091447"/>
              <a:gd name="connsiteY2" fmla="*/ 0 h 5794644"/>
              <a:gd name="connsiteX3" fmla="*/ 9091447 w 9091447"/>
              <a:gd name="connsiteY3" fmla="*/ 81009 h 5794644"/>
              <a:gd name="connsiteX4" fmla="*/ 9091447 w 9091447"/>
              <a:gd name="connsiteY4" fmla="*/ 5713635 h 5794644"/>
              <a:gd name="connsiteX5" fmla="*/ 9010438 w 9091447"/>
              <a:gd name="connsiteY5" fmla="*/ 5794644 h 5794644"/>
              <a:gd name="connsiteX6" fmla="*/ 81009 w 9091447"/>
              <a:gd name="connsiteY6" fmla="*/ 5794644 h 5794644"/>
              <a:gd name="connsiteX7" fmla="*/ 0 w 9091447"/>
              <a:gd name="connsiteY7" fmla="*/ 5713635 h 5794644"/>
              <a:gd name="connsiteX8" fmla="*/ 0 w 9091447"/>
              <a:gd name="connsiteY8" fmla="*/ 81009 h 5794644"/>
              <a:gd name="connsiteX0" fmla="*/ 0 w 9091447"/>
              <a:gd name="connsiteY0" fmla="*/ 81009 h 5794644"/>
              <a:gd name="connsiteX1" fmla="*/ 81009 w 9091447"/>
              <a:gd name="connsiteY1" fmla="*/ 0 h 5794644"/>
              <a:gd name="connsiteX2" fmla="*/ 9010438 w 9091447"/>
              <a:gd name="connsiteY2" fmla="*/ 0 h 5794644"/>
              <a:gd name="connsiteX3" fmla="*/ 9091447 w 9091447"/>
              <a:gd name="connsiteY3" fmla="*/ 81009 h 5794644"/>
              <a:gd name="connsiteX4" fmla="*/ 9082688 w 9091447"/>
              <a:gd name="connsiteY4" fmla="*/ 765443 h 5794644"/>
              <a:gd name="connsiteX5" fmla="*/ 9091447 w 9091447"/>
              <a:gd name="connsiteY5" fmla="*/ 5713635 h 5794644"/>
              <a:gd name="connsiteX6" fmla="*/ 9010438 w 9091447"/>
              <a:gd name="connsiteY6" fmla="*/ 5794644 h 5794644"/>
              <a:gd name="connsiteX7" fmla="*/ 81009 w 9091447"/>
              <a:gd name="connsiteY7" fmla="*/ 5794644 h 5794644"/>
              <a:gd name="connsiteX8" fmla="*/ 0 w 9091447"/>
              <a:gd name="connsiteY8" fmla="*/ 5713635 h 5794644"/>
              <a:gd name="connsiteX9" fmla="*/ 0 w 9091447"/>
              <a:gd name="connsiteY9" fmla="*/ 81009 h 5794644"/>
              <a:gd name="connsiteX0" fmla="*/ 13328 w 9104775"/>
              <a:gd name="connsiteY0" fmla="*/ 81009 h 5794644"/>
              <a:gd name="connsiteX1" fmla="*/ 94337 w 9104775"/>
              <a:gd name="connsiteY1" fmla="*/ 0 h 5794644"/>
              <a:gd name="connsiteX2" fmla="*/ 9023766 w 9104775"/>
              <a:gd name="connsiteY2" fmla="*/ 0 h 5794644"/>
              <a:gd name="connsiteX3" fmla="*/ 9104775 w 9104775"/>
              <a:gd name="connsiteY3" fmla="*/ 81009 h 5794644"/>
              <a:gd name="connsiteX4" fmla="*/ 9096016 w 9104775"/>
              <a:gd name="connsiteY4" fmla="*/ 765443 h 5794644"/>
              <a:gd name="connsiteX5" fmla="*/ 9104775 w 9104775"/>
              <a:gd name="connsiteY5" fmla="*/ 5713635 h 5794644"/>
              <a:gd name="connsiteX6" fmla="*/ 9023766 w 9104775"/>
              <a:gd name="connsiteY6" fmla="*/ 5794644 h 5794644"/>
              <a:gd name="connsiteX7" fmla="*/ 94337 w 9104775"/>
              <a:gd name="connsiteY7" fmla="*/ 5794644 h 5794644"/>
              <a:gd name="connsiteX8" fmla="*/ 13328 w 9104775"/>
              <a:gd name="connsiteY8" fmla="*/ 5713635 h 5794644"/>
              <a:gd name="connsiteX9" fmla="*/ 0 w 9104775"/>
              <a:gd name="connsiteY9" fmla="*/ 778143 h 5794644"/>
              <a:gd name="connsiteX10" fmla="*/ 13328 w 9104775"/>
              <a:gd name="connsiteY10" fmla="*/ 81009 h 5794644"/>
              <a:gd name="connsiteX0" fmla="*/ 609598 w 9701045"/>
              <a:gd name="connsiteY0" fmla="*/ 81009 h 5794644"/>
              <a:gd name="connsiteX1" fmla="*/ 690607 w 9701045"/>
              <a:gd name="connsiteY1" fmla="*/ 0 h 5794644"/>
              <a:gd name="connsiteX2" fmla="*/ 9620036 w 9701045"/>
              <a:gd name="connsiteY2" fmla="*/ 0 h 5794644"/>
              <a:gd name="connsiteX3" fmla="*/ 9701045 w 9701045"/>
              <a:gd name="connsiteY3" fmla="*/ 81009 h 5794644"/>
              <a:gd name="connsiteX4" fmla="*/ 9692286 w 9701045"/>
              <a:gd name="connsiteY4" fmla="*/ 765443 h 5794644"/>
              <a:gd name="connsiteX5" fmla="*/ 9701045 w 9701045"/>
              <a:gd name="connsiteY5" fmla="*/ 5713635 h 5794644"/>
              <a:gd name="connsiteX6" fmla="*/ 9620036 w 9701045"/>
              <a:gd name="connsiteY6" fmla="*/ 5794644 h 5794644"/>
              <a:gd name="connsiteX7" fmla="*/ 690607 w 9701045"/>
              <a:gd name="connsiteY7" fmla="*/ 5794644 h 5794644"/>
              <a:gd name="connsiteX8" fmla="*/ 596270 w 9701045"/>
              <a:gd name="connsiteY8" fmla="*/ 778143 h 5794644"/>
              <a:gd name="connsiteX9" fmla="*/ 609598 w 9701045"/>
              <a:gd name="connsiteY9" fmla="*/ 81009 h 5794644"/>
              <a:gd name="connsiteX0" fmla="*/ 13328 w 9104775"/>
              <a:gd name="connsiteY0" fmla="*/ 81009 h 5794644"/>
              <a:gd name="connsiteX1" fmla="*/ 94337 w 9104775"/>
              <a:gd name="connsiteY1" fmla="*/ 0 h 5794644"/>
              <a:gd name="connsiteX2" fmla="*/ 9023766 w 9104775"/>
              <a:gd name="connsiteY2" fmla="*/ 0 h 5794644"/>
              <a:gd name="connsiteX3" fmla="*/ 9104775 w 9104775"/>
              <a:gd name="connsiteY3" fmla="*/ 81009 h 5794644"/>
              <a:gd name="connsiteX4" fmla="*/ 9096016 w 9104775"/>
              <a:gd name="connsiteY4" fmla="*/ 765443 h 5794644"/>
              <a:gd name="connsiteX5" fmla="*/ 9104775 w 9104775"/>
              <a:gd name="connsiteY5" fmla="*/ 5713635 h 5794644"/>
              <a:gd name="connsiteX6" fmla="*/ 9023766 w 9104775"/>
              <a:gd name="connsiteY6" fmla="*/ 5794644 h 5794644"/>
              <a:gd name="connsiteX7" fmla="*/ 0 w 9104775"/>
              <a:gd name="connsiteY7" fmla="*/ 778143 h 5794644"/>
              <a:gd name="connsiteX8" fmla="*/ 13328 w 9104775"/>
              <a:gd name="connsiteY8" fmla="*/ 81009 h 5794644"/>
              <a:gd name="connsiteX0" fmla="*/ 13328 w 9104775"/>
              <a:gd name="connsiteY0" fmla="*/ 81009 h 5713635"/>
              <a:gd name="connsiteX1" fmla="*/ 94337 w 9104775"/>
              <a:gd name="connsiteY1" fmla="*/ 0 h 5713635"/>
              <a:gd name="connsiteX2" fmla="*/ 9023766 w 9104775"/>
              <a:gd name="connsiteY2" fmla="*/ 0 h 5713635"/>
              <a:gd name="connsiteX3" fmla="*/ 9104775 w 9104775"/>
              <a:gd name="connsiteY3" fmla="*/ 81009 h 5713635"/>
              <a:gd name="connsiteX4" fmla="*/ 9096016 w 9104775"/>
              <a:gd name="connsiteY4" fmla="*/ 765443 h 5713635"/>
              <a:gd name="connsiteX5" fmla="*/ 9104775 w 9104775"/>
              <a:gd name="connsiteY5" fmla="*/ 5713635 h 5713635"/>
              <a:gd name="connsiteX6" fmla="*/ 0 w 9104775"/>
              <a:gd name="connsiteY6" fmla="*/ 778143 h 5713635"/>
              <a:gd name="connsiteX7" fmla="*/ 13328 w 9104775"/>
              <a:gd name="connsiteY7" fmla="*/ 81009 h 5713635"/>
              <a:gd name="connsiteX0" fmla="*/ 13328 w 9104775"/>
              <a:gd name="connsiteY0" fmla="*/ 81009 h 858361"/>
              <a:gd name="connsiteX1" fmla="*/ 94337 w 9104775"/>
              <a:gd name="connsiteY1" fmla="*/ 0 h 858361"/>
              <a:gd name="connsiteX2" fmla="*/ 9023766 w 9104775"/>
              <a:gd name="connsiteY2" fmla="*/ 0 h 858361"/>
              <a:gd name="connsiteX3" fmla="*/ 9104775 w 9104775"/>
              <a:gd name="connsiteY3" fmla="*/ 81009 h 858361"/>
              <a:gd name="connsiteX4" fmla="*/ 9096016 w 9104775"/>
              <a:gd name="connsiteY4" fmla="*/ 765443 h 858361"/>
              <a:gd name="connsiteX5" fmla="*/ 0 w 9104775"/>
              <a:gd name="connsiteY5" fmla="*/ 778143 h 858361"/>
              <a:gd name="connsiteX6" fmla="*/ 13328 w 9104775"/>
              <a:gd name="connsiteY6" fmla="*/ 81009 h 858361"/>
              <a:gd name="connsiteX0" fmla="*/ 13328 w 9104775"/>
              <a:gd name="connsiteY0" fmla="*/ 81009 h 817514"/>
              <a:gd name="connsiteX1" fmla="*/ 94337 w 9104775"/>
              <a:gd name="connsiteY1" fmla="*/ 0 h 817514"/>
              <a:gd name="connsiteX2" fmla="*/ 9023766 w 9104775"/>
              <a:gd name="connsiteY2" fmla="*/ 0 h 817514"/>
              <a:gd name="connsiteX3" fmla="*/ 9104775 w 9104775"/>
              <a:gd name="connsiteY3" fmla="*/ 81009 h 817514"/>
              <a:gd name="connsiteX4" fmla="*/ 9096016 w 9104775"/>
              <a:gd name="connsiteY4" fmla="*/ 765443 h 817514"/>
              <a:gd name="connsiteX5" fmla="*/ 0 w 9104775"/>
              <a:gd name="connsiteY5" fmla="*/ 778143 h 817514"/>
              <a:gd name="connsiteX6" fmla="*/ 13328 w 9104775"/>
              <a:gd name="connsiteY6" fmla="*/ 81009 h 817514"/>
              <a:gd name="connsiteX0" fmla="*/ 13328 w 9104775"/>
              <a:gd name="connsiteY0" fmla="*/ 81009 h 778143"/>
              <a:gd name="connsiteX1" fmla="*/ 94337 w 9104775"/>
              <a:gd name="connsiteY1" fmla="*/ 0 h 778143"/>
              <a:gd name="connsiteX2" fmla="*/ 9023766 w 9104775"/>
              <a:gd name="connsiteY2" fmla="*/ 0 h 778143"/>
              <a:gd name="connsiteX3" fmla="*/ 9104775 w 9104775"/>
              <a:gd name="connsiteY3" fmla="*/ 81009 h 778143"/>
              <a:gd name="connsiteX4" fmla="*/ 9096016 w 9104775"/>
              <a:gd name="connsiteY4" fmla="*/ 765443 h 778143"/>
              <a:gd name="connsiteX5" fmla="*/ 0 w 9104775"/>
              <a:gd name="connsiteY5" fmla="*/ 778143 h 778143"/>
              <a:gd name="connsiteX6" fmla="*/ 13328 w 9104775"/>
              <a:gd name="connsiteY6" fmla="*/ 81009 h 778143"/>
              <a:gd name="connsiteX0" fmla="*/ 2744 w 9094191"/>
              <a:gd name="connsiteY0" fmla="*/ 81009 h 776026"/>
              <a:gd name="connsiteX1" fmla="*/ 83753 w 9094191"/>
              <a:gd name="connsiteY1" fmla="*/ 0 h 776026"/>
              <a:gd name="connsiteX2" fmla="*/ 9013182 w 9094191"/>
              <a:gd name="connsiteY2" fmla="*/ 0 h 776026"/>
              <a:gd name="connsiteX3" fmla="*/ 9094191 w 9094191"/>
              <a:gd name="connsiteY3" fmla="*/ 81009 h 776026"/>
              <a:gd name="connsiteX4" fmla="*/ 9085432 w 9094191"/>
              <a:gd name="connsiteY4" fmla="*/ 765443 h 776026"/>
              <a:gd name="connsiteX5" fmla="*/ 0 w 9094191"/>
              <a:gd name="connsiteY5" fmla="*/ 776026 h 776026"/>
              <a:gd name="connsiteX6" fmla="*/ 2744 w 9094191"/>
              <a:gd name="connsiteY6" fmla="*/ 81009 h 776026"/>
              <a:gd name="connsiteX0" fmla="*/ 162 w 9091609"/>
              <a:gd name="connsiteY0" fmla="*/ 81009 h 773909"/>
              <a:gd name="connsiteX1" fmla="*/ 81171 w 9091609"/>
              <a:gd name="connsiteY1" fmla="*/ 0 h 773909"/>
              <a:gd name="connsiteX2" fmla="*/ 9010600 w 9091609"/>
              <a:gd name="connsiteY2" fmla="*/ 0 h 773909"/>
              <a:gd name="connsiteX3" fmla="*/ 9091609 w 9091609"/>
              <a:gd name="connsiteY3" fmla="*/ 81009 h 773909"/>
              <a:gd name="connsiteX4" fmla="*/ 9082850 w 9091609"/>
              <a:gd name="connsiteY4" fmla="*/ 765443 h 773909"/>
              <a:gd name="connsiteX5" fmla="*/ 1652 w 9091609"/>
              <a:gd name="connsiteY5" fmla="*/ 773909 h 773909"/>
              <a:gd name="connsiteX6" fmla="*/ 162 w 9091609"/>
              <a:gd name="connsiteY6" fmla="*/ 81009 h 77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91609" h="773909">
                <a:moveTo>
                  <a:pt x="162" y="81009"/>
                </a:moveTo>
                <a:cubicBezTo>
                  <a:pt x="162" y="36269"/>
                  <a:pt x="36431" y="0"/>
                  <a:pt x="81171" y="0"/>
                </a:cubicBezTo>
                <a:lnTo>
                  <a:pt x="9010600" y="0"/>
                </a:lnTo>
                <a:cubicBezTo>
                  <a:pt x="9055340" y="0"/>
                  <a:pt x="9091609" y="36269"/>
                  <a:pt x="9091609" y="81009"/>
                </a:cubicBezTo>
                <a:lnTo>
                  <a:pt x="9082850" y="765443"/>
                </a:lnTo>
                <a:lnTo>
                  <a:pt x="1652" y="773909"/>
                </a:lnTo>
                <a:cubicBezTo>
                  <a:pt x="2567" y="542237"/>
                  <a:pt x="-753" y="312681"/>
                  <a:pt x="162" y="81009"/>
                </a:cubicBezTo>
                <a:close/>
              </a:path>
            </a:pathLst>
          </a:custGeom>
          <a:solidFill>
            <a:srgbClr val="036EB8"/>
          </a:solidFill>
          <a:ln w="38100">
            <a:solidFill>
              <a:srgbClr val="0033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500" b="1" dirty="0">
                <a:solidFill>
                  <a:schemeClr val="bg1"/>
                </a:solidFill>
                <a:latin typeface="HGMaruGothicMPRO" panose="020F0600000000000000" pitchFamily="34" charset="-128"/>
                <a:ea typeface="HGMaruGothicMPRO" panose="020F0600000000000000" pitchFamily="34" charset="-128"/>
              </a:rPr>
              <a:t>調べ方</a:t>
            </a:r>
          </a:p>
        </p:txBody>
      </p:sp>
      <p:cxnSp>
        <p:nvCxnSpPr>
          <p:cNvPr id="9" name="直線コネクタ 8">
            <a:extLst>
              <a:ext uri="{FF2B5EF4-FFF2-40B4-BE49-F238E27FC236}">
                <a16:creationId xmlns:a16="http://schemas.microsoft.com/office/drawing/2014/main" id="{C748D74A-38E3-ED4B-B4D2-5312B9E93286}"/>
              </a:ext>
            </a:extLst>
          </p:cNvPr>
          <p:cNvCxnSpPr/>
          <p:nvPr/>
        </p:nvCxnSpPr>
        <p:spPr>
          <a:xfrm>
            <a:off x="420414" y="2779985"/>
            <a:ext cx="9070427" cy="0"/>
          </a:xfrm>
          <a:prstGeom prst="line">
            <a:avLst/>
          </a:prstGeom>
          <a:ln w="38100">
            <a:solidFill>
              <a:srgbClr val="003396"/>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F6C841A3-B53F-C74D-80F1-49705E71FDAC}"/>
              </a:ext>
            </a:extLst>
          </p:cNvPr>
          <p:cNvCxnSpPr>
            <a:cxnSpLocks/>
          </p:cNvCxnSpPr>
          <p:nvPr/>
        </p:nvCxnSpPr>
        <p:spPr>
          <a:xfrm>
            <a:off x="417785" y="4508936"/>
            <a:ext cx="9070427" cy="0"/>
          </a:xfrm>
          <a:prstGeom prst="line">
            <a:avLst/>
          </a:prstGeom>
          <a:ln w="38100">
            <a:solidFill>
              <a:srgbClr val="003396"/>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725FFAE7-5040-FC47-8237-8F1587FD4B7A}"/>
              </a:ext>
            </a:extLst>
          </p:cNvPr>
          <p:cNvCxnSpPr>
            <a:cxnSpLocks/>
          </p:cNvCxnSpPr>
          <p:nvPr/>
        </p:nvCxnSpPr>
        <p:spPr>
          <a:xfrm>
            <a:off x="3909848" y="1166647"/>
            <a:ext cx="0" cy="5013436"/>
          </a:xfrm>
          <a:prstGeom prst="line">
            <a:avLst/>
          </a:prstGeom>
          <a:ln w="38100">
            <a:solidFill>
              <a:srgbClr val="003396"/>
            </a:solidFill>
            <a:prstDash val="sysDash"/>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E698883C-5CC4-C745-89F9-FF2EE1BBA47F}"/>
              </a:ext>
            </a:extLst>
          </p:cNvPr>
          <p:cNvCxnSpPr>
            <a:cxnSpLocks/>
          </p:cNvCxnSpPr>
          <p:nvPr/>
        </p:nvCxnSpPr>
        <p:spPr>
          <a:xfrm>
            <a:off x="6416565" y="1166647"/>
            <a:ext cx="0" cy="5013436"/>
          </a:xfrm>
          <a:prstGeom prst="line">
            <a:avLst/>
          </a:prstGeom>
          <a:ln w="38100">
            <a:solidFill>
              <a:srgbClr val="003396"/>
            </a:solidFill>
            <a:prstDash val="sysDash"/>
          </a:ln>
        </p:spPr>
        <p:style>
          <a:lnRef idx="1">
            <a:schemeClr val="accent1"/>
          </a:lnRef>
          <a:fillRef idx="0">
            <a:schemeClr val="accent1"/>
          </a:fillRef>
          <a:effectRef idx="0">
            <a:schemeClr val="accent1"/>
          </a:effectRef>
          <a:fontRef idx="minor">
            <a:schemeClr val="tx1"/>
          </a:fontRef>
        </p:style>
      </p:cxnSp>
      <p:pic>
        <p:nvPicPr>
          <p:cNvPr id="24" name="図 23" descr="黒い背景と白い文字&#10;&#10;自動的に生成された説明">
            <a:extLst>
              <a:ext uri="{FF2B5EF4-FFF2-40B4-BE49-F238E27FC236}">
                <a16:creationId xmlns:a16="http://schemas.microsoft.com/office/drawing/2014/main" id="{3DA4C8BB-6AE9-6246-99C4-2FFDCBFA564C}"/>
              </a:ext>
            </a:extLst>
          </p:cNvPr>
          <p:cNvPicPr>
            <a:picLocks noChangeAspect="1"/>
          </p:cNvPicPr>
          <p:nvPr/>
        </p:nvPicPr>
        <p:blipFill>
          <a:blip r:embed="rId2"/>
          <a:stretch>
            <a:fillRect/>
          </a:stretch>
        </p:blipFill>
        <p:spPr>
          <a:xfrm>
            <a:off x="579547" y="2930242"/>
            <a:ext cx="602324" cy="1418937"/>
          </a:xfrm>
          <a:prstGeom prst="rect">
            <a:avLst/>
          </a:prstGeom>
        </p:spPr>
      </p:pic>
      <p:pic>
        <p:nvPicPr>
          <p:cNvPr id="25" name="図 24" descr="黒い背景と白い文字&#10;&#10;自動的に生成された説明">
            <a:extLst>
              <a:ext uri="{FF2B5EF4-FFF2-40B4-BE49-F238E27FC236}">
                <a16:creationId xmlns:a16="http://schemas.microsoft.com/office/drawing/2014/main" id="{C2D83501-4706-0146-9C24-0CD837813781}"/>
              </a:ext>
            </a:extLst>
          </p:cNvPr>
          <p:cNvPicPr>
            <a:picLocks noChangeAspect="1"/>
          </p:cNvPicPr>
          <p:nvPr/>
        </p:nvPicPr>
        <p:blipFill>
          <a:blip r:embed="rId2"/>
          <a:stretch>
            <a:fillRect/>
          </a:stretch>
        </p:blipFill>
        <p:spPr>
          <a:xfrm>
            <a:off x="579547" y="4662348"/>
            <a:ext cx="602324" cy="1418937"/>
          </a:xfrm>
          <a:prstGeom prst="rect">
            <a:avLst/>
          </a:prstGeom>
        </p:spPr>
      </p:pic>
      <p:sp>
        <p:nvSpPr>
          <p:cNvPr id="33" name="テキスト ボックス 32">
            <a:extLst>
              <a:ext uri="{FF2B5EF4-FFF2-40B4-BE49-F238E27FC236}">
                <a16:creationId xmlns:a16="http://schemas.microsoft.com/office/drawing/2014/main" id="{1246B8E3-B81B-854B-BFC2-CBAA3C3CF1ED}"/>
              </a:ext>
            </a:extLst>
          </p:cNvPr>
          <p:cNvSpPr txBox="1"/>
          <p:nvPr/>
        </p:nvSpPr>
        <p:spPr>
          <a:xfrm>
            <a:off x="574431" y="3064315"/>
            <a:ext cx="461665" cy="895428"/>
          </a:xfrm>
          <a:prstGeom prst="rect">
            <a:avLst/>
          </a:prstGeom>
          <a:noFill/>
        </p:spPr>
        <p:txBody>
          <a:bodyPr vert="eaVert" wrap="square" rtlCol="0">
            <a:spAutoFit/>
          </a:bodyPr>
          <a:lstStyle/>
          <a:p>
            <a:r>
              <a:rPr kumimoji="1" lang="ja-JP" altLang="en-US" b="1">
                <a:solidFill>
                  <a:schemeClr val="bg1"/>
                </a:solidFill>
                <a:latin typeface="HGMaruGothicMPRO" panose="020F0600000000000000" pitchFamily="34" charset="-128"/>
                <a:ea typeface="HGMaruGothicMPRO" panose="020F0600000000000000" pitchFamily="34" charset="-128"/>
              </a:rPr>
              <a:t>調べ方</a:t>
            </a:r>
          </a:p>
        </p:txBody>
      </p:sp>
      <p:sp>
        <p:nvSpPr>
          <p:cNvPr id="34" name="円/楕円 33">
            <a:extLst>
              <a:ext uri="{FF2B5EF4-FFF2-40B4-BE49-F238E27FC236}">
                <a16:creationId xmlns:a16="http://schemas.microsoft.com/office/drawing/2014/main" id="{83485AF0-FA35-3448-A647-4D8702E5E17B}"/>
              </a:ext>
            </a:extLst>
          </p:cNvPr>
          <p:cNvSpPr/>
          <p:nvPr/>
        </p:nvSpPr>
        <p:spPr>
          <a:xfrm>
            <a:off x="672682" y="3916255"/>
            <a:ext cx="290994" cy="2909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rgbClr val="036EB8"/>
                </a:solidFill>
                <a:latin typeface="HGMaruGothicMPRO" panose="020F0600000000000000" pitchFamily="34" charset="-128"/>
                <a:ea typeface="HGMaruGothicMPRO" panose="020F0600000000000000" pitchFamily="34" charset="-128"/>
              </a:rPr>
              <a:t>2</a:t>
            </a:r>
            <a:endParaRPr kumimoji="1" lang="ja-JP" altLang="en-US">
              <a:solidFill>
                <a:srgbClr val="036EB8"/>
              </a:solidFill>
              <a:latin typeface="HGMaruGothicMPRO" panose="020F0600000000000000" pitchFamily="34" charset="-128"/>
              <a:ea typeface="HGMaruGothicMPRO" panose="020F0600000000000000" pitchFamily="34" charset="-128"/>
            </a:endParaRPr>
          </a:p>
        </p:txBody>
      </p:sp>
      <p:sp>
        <p:nvSpPr>
          <p:cNvPr id="35" name="テキスト ボックス 34">
            <a:extLst>
              <a:ext uri="{FF2B5EF4-FFF2-40B4-BE49-F238E27FC236}">
                <a16:creationId xmlns:a16="http://schemas.microsoft.com/office/drawing/2014/main" id="{CFBF7B41-8474-C24F-8842-195064D8D185}"/>
              </a:ext>
            </a:extLst>
          </p:cNvPr>
          <p:cNvSpPr txBox="1"/>
          <p:nvPr/>
        </p:nvSpPr>
        <p:spPr>
          <a:xfrm>
            <a:off x="574411" y="4816714"/>
            <a:ext cx="461665" cy="895428"/>
          </a:xfrm>
          <a:prstGeom prst="rect">
            <a:avLst/>
          </a:prstGeom>
          <a:noFill/>
        </p:spPr>
        <p:txBody>
          <a:bodyPr vert="eaVert" wrap="square" rtlCol="0">
            <a:spAutoFit/>
          </a:bodyPr>
          <a:lstStyle/>
          <a:p>
            <a:r>
              <a:rPr kumimoji="1" lang="ja-JP" altLang="en-US" b="1">
                <a:solidFill>
                  <a:schemeClr val="bg1"/>
                </a:solidFill>
                <a:latin typeface="HGMaruGothicMPRO" panose="020F0600000000000000" pitchFamily="34" charset="-128"/>
                <a:ea typeface="HGMaruGothicMPRO" panose="020F0600000000000000" pitchFamily="34" charset="-128"/>
              </a:rPr>
              <a:t>調べ方</a:t>
            </a:r>
          </a:p>
        </p:txBody>
      </p:sp>
      <p:sp>
        <p:nvSpPr>
          <p:cNvPr id="36" name="円/楕円 35">
            <a:extLst>
              <a:ext uri="{FF2B5EF4-FFF2-40B4-BE49-F238E27FC236}">
                <a16:creationId xmlns:a16="http://schemas.microsoft.com/office/drawing/2014/main" id="{04F854DD-3745-004E-8F3B-7C901803C76F}"/>
              </a:ext>
            </a:extLst>
          </p:cNvPr>
          <p:cNvSpPr/>
          <p:nvPr/>
        </p:nvSpPr>
        <p:spPr>
          <a:xfrm>
            <a:off x="672662" y="5668654"/>
            <a:ext cx="290994" cy="2909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rgbClr val="036EB8"/>
                </a:solidFill>
                <a:latin typeface="HGMaruGothicMPRO" panose="020F0600000000000000" pitchFamily="34" charset="-128"/>
                <a:ea typeface="HGMaruGothicMPRO" panose="020F0600000000000000" pitchFamily="34" charset="-128"/>
              </a:rPr>
              <a:t>3</a:t>
            </a:r>
            <a:endParaRPr kumimoji="1" lang="ja-JP" altLang="en-US">
              <a:solidFill>
                <a:srgbClr val="036EB8"/>
              </a:solidFill>
              <a:latin typeface="HGMaruGothicMPRO" panose="020F0600000000000000" pitchFamily="34" charset="-128"/>
              <a:ea typeface="HGMaruGothicMPRO" panose="020F0600000000000000" pitchFamily="34" charset="-128"/>
            </a:endParaRPr>
          </a:p>
        </p:txBody>
      </p:sp>
      <p:sp>
        <p:nvSpPr>
          <p:cNvPr id="37" name="テキスト ボックス 36">
            <a:extLst>
              <a:ext uri="{FF2B5EF4-FFF2-40B4-BE49-F238E27FC236}">
                <a16:creationId xmlns:a16="http://schemas.microsoft.com/office/drawing/2014/main" id="{A774F03E-EF48-6842-A7A9-A93B9A556BDE}"/>
              </a:ext>
            </a:extLst>
          </p:cNvPr>
          <p:cNvSpPr txBox="1"/>
          <p:nvPr/>
        </p:nvSpPr>
        <p:spPr>
          <a:xfrm>
            <a:off x="4072074" y="1199425"/>
            <a:ext cx="2112579" cy="1273875"/>
          </a:xfrm>
          <a:prstGeom prst="rect">
            <a:avLst/>
          </a:prstGeom>
          <a:noFill/>
        </p:spPr>
        <p:txBody>
          <a:bodyPr wrap="square" rtlCol="0">
            <a:spAutoFit/>
          </a:bodyPr>
          <a:lstStyle/>
          <a:p>
            <a:pPr>
              <a:lnSpc>
                <a:spcPct val="150000"/>
              </a:lnSpc>
            </a:pPr>
            <a:r>
              <a:rPr kumimoji="1" lang="ja-JP" altLang="en-US" dirty="0">
                <a:solidFill>
                  <a:srgbClr val="003396"/>
                </a:solidFill>
                <a:latin typeface="HGMaruGothicMPRO" panose="020F0600000000000000" pitchFamily="34" charset="-128"/>
                <a:ea typeface="HGMaruGothicMPRO" panose="020F0600000000000000" pitchFamily="34" charset="-128"/>
              </a:rPr>
              <a:t>例）</a:t>
            </a:r>
          </a:p>
          <a:p>
            <a:pPr>
              <a:lnSpc>
                <a:spcPct val="150000"/>
              </a:lnSpc>
            </a:pPr>
            <a:r>
              <a:rPr kumimoji="1" lang="ja-JP" altLang="en-US" dirty="0">
                <a:solidFill>
                  <a:srgbClr val="003396"/>
                </a:solidFill>
                <a:latin typeface="HGMaruGothicMPRO" panose="020F0600000000000000" pitchFamily="34" charset="-128"/>
                <a:ea typeface="HGMaruGothicMPRO" panose="020F0600000000000000" pitchFamily="34" charset="-128"/>
              </a:rPr>
              <a:t>両親</a:t>
            </a:r>
            <a:endParaRPr kumimoji="1" lang="en-US" altLang="ja-JP" dirty="0">
              <a:solidFill>
                <a:srgbClr val="003396"/>
              </a:solidFill>
              <a:latin typeface="HGMaruGothicMPRO" panose="020F0600000000000000" pitchFamily="34" charset="-128"/>
              <a:ea typeface="HGMaruGothicMPRO" panose="020F0600000000000000" pitchFamily="34" charset="-128"/>
            </a:endParaRPr>
          </a:p>
          <a:p>
            <a:pPr>
              <a:lnSpc>
                <a:spcPct val="150000"/>
              </a:lnSpc>
            </a:pPr>
            <a:r>
              <a:rPr kumimoji="1" lang="ja-JP" altLang="en-US" dirty="0">
                <a:solidFill>
                  <a:srgbClr val="003396"/>
                </a:solidFill>
                <a:latin typeface="HGMaruGothicMPRO" panose="020F0600000000000000" pitchFamily="34" charset="-128"/>
                <a:ea typeface="HGMaruGothicMPRO" panose="020F0600000000000000" pitchFamily="34" charset="-128"/>
              </a:rPr>
              <a:t>祖父母</a:t>
            </a:r>
          </a:p>
        </p:txBody>
      </p:sp>
      <p:sp>
        <p:nvSpPr>
          <p:cNvPr id="38" name="テキスト ボックス 37">
            <a:extLst>
              <a:ext uri="{FF2B5EF4-FFF2-40B4-BE49-F238E27FC236}">
                <a16:creationId xmlns:a16="http://schemas.microsoft.com/office/drawing/2014/main" id="{40F64971-41C5-6F45-BEA3-E5ED2263DE00}"/>
              </a:ext>
            </a:extLst>
          </p:cNvPr>
          <p:cNvSpPr txBox="1"/>
          <p:nvPr/>
        </p:nvSpPr>
        <p:spPr>
          <a:xfrm>
            <a:off x="4072074" y="2927284"/>
            <a:ext cx="2112579" cy="1273875"/>
          </a:xfrm>
          <a:prstGeom prst="rect">
            <a:avLst/>
          </a:prstGeom>
          <a:noFill/>
        </p:spPr>
        <p:txBody>
          <a:bodyPr wrap="square" rtlCol="0">
            <a:spAutoFit/>
          </a:bodyPr>
          <a:lstStyle/>
          <a:p>
            <a:pPr>
              <a:lnSpc>
                <a:spcPct val="150000"/>
              </a:lnSpc>
            </a:pPr>
            <a:r>
              <a:rPr kumimoji="1" lang="ja-JP" altLang="en-US" dirty="0">
                <a:solidFill>
                  <a:srgbClr val="003396"/>
                </a:solidFill>
                <a:latin typeface="HGMaruGothicMPRO" panose="020F0600000000000000" pitchFamily="34" charset="-128"/>
                <a:ea typeface="HGMaruGothicMPRO" panose="020F0600000000000000" pitchFamily="34" charset="-128"/>
              </a:rPr>
              <a:t>例）</a:t>
            </a:r>
          </a:p>
          <a:p>
            <a:pPr>
              <a:lnSpc>
                <a:spcPct val="150000"/>
              </a:lnSpc>
            </a:pPr>
            <a:r>
              <a:rPr kumimoji="1" lang="ja-JP" altLang="en-US" dirty="0">
                <a:solidFill>
                  <a:srgbClr val="003396"/>
                </a:solidFill>
                <a:latin typeface="HGMaruGothicMPRO" panose="020F0600000000000000" pitchFamily="34" charset="-128"/>
                <a:ea typeface="HGMaruGothicMPRO" panose="020F0600000000000000" pitchFamily="34" charset="-128"/>
              </a:rPr>
              <a:t>パソコン</a:t>
            </a:r>
            <a:endParaRPr kumimoji="1" lang="en-US" altLang="ja-JP" dirty="0">
              <a:solidFill>
                <a:srgbClr val="003396"/>
              </a:solidFill>
              <a:latin typeface="HGMaruGothicMPRO" panose="020F0600000000000000" pitchFamily="34" charset="-128"/>
              <a:ea typeface="HGMaruGothicMPRO" panose="020F0600000000000000" pitchFamily="34" charset="-128"/>
            </a:endParaRPr>
          </a:p>
          <a:p>
            <a:pPr>
              <a:lnSpc>
                <a:spcPct val="150000"/>
              </a:lnSpc>
            </a:pPr>
            <a:r>
              <a:rPr kumimoji="1" lang="ja-JP" altLang="en-US" dirty="0">
                <a:solidFill>
                  <a:srgbClr val="003396"/>
                </a:solidFill>
                <a:latin typeface="HGMaruGothicMPRO" panose="020F0600000000000000" pitchFamily="34" charset="-128"/>
                <a:ea typeface="HGMaruGothicMPRO" panose="020F0600000000000000" pitchFamily="34" charset="-128"/>
              </a:rPr>
              <a:t>タブレット</a:t>
            </a:r>
          </a:p>
        </p:txBody>
      </p:sp>
      <p:sp>
        <p:nvSpPr>
          <p:cNvPr id="39" name="テキスト ボックス 38">
            <a:extLst>
              <a:ext uri="{FF2B5EF4-FFF2-40B4-BE49-F238E27FC236}">
                <a16:creationId xmlns:a16="http://schemas.microsoft.com/office/drawing/2014/main" id="{768A1F0B-67EC-4C42-93E3-2E4CE601D9A9}"/>
              </a:ext>
            </a:extLst>
          </p:cNvPr>
          <p:cNvSpPr txBox="1"/>
          <p:nvPr/>
        </p:nvSpPr>
        <p:spPr>
          <a:xfrm>
            <a:off x="4044186" y="4638273"/>
            <a:ext cx="2112579" cy="858377"/>
          </a:xfrm>
          <a:prstGeom prst="rect">
            <a:avLst/>
          </a:prstGeom>
          <a:noFill/>
        </p:spPr>
        <p:txBody>
          <a:bodyPr wrap="square" rtlCol="0">
            <a:spAutoFit/>
          </a:bodyPr>
          <a:lstStyle/>
          <a:p>
            <a:pPr>
              <a:lnSpc>
                <a:spcPct val="150000"/>
              </a:lnSpc>
            </a:pPr>
            <a:r>
              <a:rPr kumimoji="1" lang="ja-JP" altLang="en-US" dirty="0">
                <a:solidFill>
                  <a:srgbClr val="003396"/>
                </a:solidFill>
                <a:latin typeface="HGMaruGothicMPRO" panose="020F0600000000000000" pitchFamily="34" charset="-128"/>
                <a:ea typeface="HGMaruGothicMPRO" panose="020F0600000000000000" pitchFamily="34" charset="-128"/>
              </a:rPr>
              <a:t>例）</a:t>
            </a:r>
          </a:p>
          <a:p>
            <a:pPr>
              <a:lnSpc>
                <a:spcPct val="150000"/>
              </a:lnSpc>
            </a:pPr>
            <a:r>
              <a:rPr kumimoji="1" lang="ja-JP" altLang="en-US" dirty="0">
                <a:solidFill>
                  <a:srgbClr val="003396"/>
                </a:solidFill>
                <a:latin typeface="HGMaruGothicMPRO" panose="020F0600000000000000" pitchFamily="34" charset="-128"/>
                <a:ea typeface="HGMaruGothicMPRO" panose="020F0600000000000000" pitchFamily="34" charset="-128"/>
              </a:rPr>
              <a:t>本「タイトル」</a:t>
            </a:r>
          </a:p>
        </p:txBody>
      </p:sp>
      <p:sp>
        <p:nvSpPr>
          <p:cNvPr id="40" name="テキスト ボックス 39">
            <a:extLst>
              <a:ext uri="{FF2B5EF4-FFF2-40B4-BE49-F238E27FC236}">
                <a16:creationId xmlns:a16="http://schemas.microsoft.com/office/drawing/2014/main" id="{EB261438-69BC-CC4C-9517-7B6A378CC820}"/>
              </a:ext>
            </a:extLst>
          </p:cNvPr>
          <p:cNvSpPr txBox="1"/>
          <p:nvPr/>
        </p:nvSpPr>
        <p:spPr>
          <a:xfrm>
            <a:off x="6416565" y="1199425"/>
            <a:ext cx="3334072" cy="688202"/>
          </a:xfrm>
          <a:prstGeom prst="rect">
            <a:avLst/>
          </a:prstGeom>
          <a:noFill/>
        </p:spPr>
        <p:txBody>
          <a:bodyPr wrap="square" rtlCol="0">
            <a:spAutoFit/>
          </a:bodyPr>
          <a:lstStyle/>
          <a:p>
            <a:pPr>
              <a:lnSpc>
                <a:spcPct val="150000"/>
              </a:lnSpc>
            </a:pPr>
            <a:r>
              <a:rPr kumimoji="1" lang="ja-JP" altLang="en-US" sz="1400" dirty="0">
                <a:solidFill>
                  <a:srgbClr val="003396"/>
                </a:solidFill>
                <a:latin typeface="HGMaruGothicMPRO" panose="020F0600000000000000" pitchFamily="34" charset="-128"/>
                <a:ea typeface="HGMaruGothicMPRO" panose="020F0600000000000000" pitchFamily="34" charset="-128"/>
              </a:rPr>
              <a:t>例）</a:t>
            </a:r>
          </a:p>
          <a:p>
            <a:pPr>
              <a:lnSpc>
                <a:spcPct val="150000"/>
              </a:lnSpc>
            </a:pPr>
            <a:r>
              <a:rPr kumimoji="1" lang="ja-JP" altLang="en-US" sz="1400" dirty="0">
                <a:solidFill>
                  <a:srgbClr val="003396"/>
                </a:solidFill>
                <a:latin typeface="HGMaruGothicMPRO" panose="020F0600000000000000" pitchFamily="34" charset="-128"/>
                <a:ea typeface="HGMaruGothicMPRO" panose="020F0600000000000000" pitchFamily="34" charset="-128"/>
              </a:rPr>
              <a:t>質問をして調べる</a:t>
            </a:r>
          </a:p>
        </p:txBody>
      </p:sp>
      <p:sp>
        <p:nvSpPr>
          <p:cNvPr id="41" name="テキスト ボックス 40">
            <a:extLst>
              <a:ext uri="{FF2B5EF4-FFF2-40B4-BE49-F238E27FC236}">
                <a16:creationId xmlns:a16="http://schemas.microsoft.com/office/drawing/2014/main" id="{54B185CA-09A3-3147-8144-CCBEA733FB32}"/>
              </a:ext>
            </a:extLst>
          </p:cNvPr>
          <p:cNvSpPr txBox="1"/>
          <p:nvPr/>
        </p:nvSpPr>
        <p:spPr>
          <a:xfrm>
            <a:off x="6444453" y="2928797"/>
            <a:ext cx="3334072" cy="1334533"/>
          </a:xfrm>
          <a:prstGeom prst="rect">
            <a:avLst/>
          </a:prstGeom>
          <a:noFill/>
        </p:spPr>
        <p:txBody>
          <a:bodyPr wrap="square" rtlCol="0">
            <a:spAutoFit/>
          </a:bodyPr>
          <a:lstStyle/>
          <a:p>
            <a:pPr>
              <a:lnSpc>
                <a:spcPct val="150000"/>
              </a:lnSpc>
            </a:pPr>
            <a:r>
              <a:rPr kumimoji="1" lang="ja-JP" altLang="en-US" sz="1400" dirty="0">
                <a:solidFill>
                  <a:srgbClr val="003396"/>
                </a:solidFill>
                <a:latin typeface="HGMaruGothicMPRO" panose="020F0600000000000000" pitchFamily="34" charset="-128"/>
                <a:ea typeface="HGMaruGothicMPRO" panose="020F0600000000000000" pitchFamily="34" charset="-128"/>
              </a:rPr>
              <a:t>例）</a:t>
            </a:r>
          </a:p>
          <a:p>
            <a:pPr>
              <a:lnSpc>
                <a:spcPct val="150000"/>
              </a:lnSpc>
            </a:pPr>
            <a:r>
              <a:rPr kumimoji="1" lang="ja-JP" altLang="en-US" sz="1400" dirty="0">
                <a:solidFill>
                  <a:srgbClr val="003396"/>
                </a:solidFill>
                <a:latin typeface="HGMaruGothicMPRO" panose="020F0600000000000000" pitchFamily="34" charset="-128"/>
                <a:ea typeface="HGMaruGothicMPRO" panose="020F0600000000000000" pitchFamily="34" charset="-128"/>
              </a:rPr>
              <a:t>パソコンやタブレットを使って</a:t>
            </a:r>
            <a:endParaRPr kumimoji="1" lang="en-US" altLang="ja-JP" sz="1400" dirty="0">
              <a:solidFill>
                <a:srgbClr val="003396"/>
              </a:solidFill>
              <a:latin typeface="HGMaruGothicMPRO" panose="020F0600000000000000" pitchFamily="34" charset="-128"/>
              <a:ea typeface="HGMaruGothicMPRO" panose="020F0600000000000000" pitchFamily="34" charset="-128"/>
            </a:endParaRPr>
          </a:p>
          <a:p>
            <a:pPr>
              <a:lnSpc>
                <a:spcPct val="150000"/>
              </a:lnSpc>
            </a:pPr>
            <a:r>
              <a:rPr kumimoji="1" lang="ja-JP" altLang="en-US" sz="1400" dirty="0">
                <a:solidFill>
                  <a:srgbClr val="003396"/>
                </a:solidFill>
                <a:latin typeface="HGMaruGothicMPRO" panose="020F0600000000000000" pitchFamily="34" charset="-128"/>
                <a:ea typeface="HGMaruGothicMPRO" panose="020F0600000000000000" pitchFamily="34" charset="-128"/>
              </a:rPr>
              <a:t>インターネットを検索して</a:t>
            </a:r>
            <a:endParaRPr kumimoji="1" lang="en-US" altLang="ja-JP" sz="1400" dirty="0">
              <a:solidFill>
                <a:srgbClr val="003396"/>
              </a:solidFill>
              <a:latin typeface="HGMaruGothicMPRO" panose="020F0600000000000000" pitchFamily="34" charset="-128"/>
              <a:ea typeface="HGMaruGothicMPRO" panose="020F0600000000000000" pitchFamily="34" charset="-128"/>
            </a:endParaRPr>
          </a:p>
          <a:p>
            <a:pPr>
              <a:lnSpc>
                <a:spcPct val="150000"/>
              </a:lnSpc>
            </a:pPr>
            <a:r>
              <a:rPr kumimoji="1" lang="ja-JP" altLang="en-US" sz="1400" dirty="0">
                <a:solidFill>
                  <a:srgbClr val="003396"/>
                </a:solidFill>
                <a:latin typeface="HGMaruGothicMPRO" panose="020F0600000000000000" pitchFamily="34" charset="-128"/>
                <a:ea typeface="HGMaruGothicMPRO" panose="020F0600000000000000" pitchFamily="34" charset="-128"/>
              </a:rPr>
              <a:t>調べる</a:t>
            </a:r>
            <a:endParaRPr kumimoji="1" lang="en-US" altLang="ja-JP" sz="1400" dirty="0">
              <a:solidFill>
                <a:srgbClr val="003396"/>
              </a:solidFill>
              <a:latin typeface="HGMaruGothicMPRO" panose="020F0600000000000000" pitchFamily="34" charset="-128"/>
              <a:ea typeface="HGMaruGothicMPRO" panose="020F0600000000000000" pitchFamily="34" charset="-128"/>
            </a:endParaRPr>
          </a:p>
        </p:txBody>
      </p:sp>
      <p:sp>
        <p:nvSpPr>
          <p:cNvPr id="42" name="テキスト ボックス 41">
            <a:extLst>
              <a:ext uri="{FF2B5EF4-FFF2-40B4-BE49-F238E27FC236}">
                <a16:creationId xmlns:a16="http://schemas.microsoft.com/office/drawing/2014/main" id="{C9CACB5A-FA3B-5940-AE10-3CF13339CDE4}"/>
              </a:ext>
            </a:extLst>
          </p:cNvPr>
          <p:cNvSpPr txBox="1"/>
          <p:nvPr/>
        </p:nvSpPr>
        <p:spPr>
          <a:xfrm>
            <a:off x="6459237" y="4640053"/>
            <a:ext cx="3334072" cy="1011367"/>
          </a:xfrm>
          <a:prstGeom prst="rect">
            <a:avLst/>
          </a:prstGeom>
          <a:noFill/>
        </p:spPr>
        <p:txBody>
          <a:bodyPr wrap="square" rtlCol="0">
            <a:spAutoFit/>
          </a:bodyPr>
          <a:lstStyle/>
          <a:p>
            <a:pPr>
              <a:lnSpc>
                <a:spcPct val="150000"/>
              </a:lnSpc>
            </a:pPr>
            <a:r>
              <a:rPr kumimoji="1" lang="ja-JP" altLang="en-US" sz="1400" dirty="0">
                <a:solidFill>
                  <a:srgbClr val="003396"/>
                </a:solidFill>
                <a:latin typeface="HGMaruGothicMPRO" panose="020F0600000000000000" pitchFamily="34" charset="-128"/>
                <a:ea typeface="HGMaruGothicMPRO" panose="020F0600000000000000" pitchFamily="34" charset="-128"/>
              </a:rPr>
              <a:t>例）</a:t>
            </a:r>
          </a:p>
          <a:p>
            <a:pPr>
              <a:lnSpc>
                <a:spcPct val="150000"/>
              </a:lnSpc>
            </a:pPr>
            <a:r>
              <a:rPr kumimoji="1" lang="ja-JP" altLang="en-US" sz="1400" dirty="0">
                <a:solidFill>
                  <a:srgbClr val="003396"/>
                </a:solidFill>
                <a:latin typeface="HGMaruGothicMPRO" panose="020F0600000000000000" pitchFamily="34" charset="-128"/>
                <a:ea typeface="HGMaruGothicMPRO" panose="020F0600000000000000" pitchFamily="34" charset="-128"/>
              </a:rPr>
              <a:t>図書館などを利用して</a:t>
            </a:r>
            <a:endParaRPr kumimoji="1" lang="en-US" altLang="ja-JP" sz="1400" dirty="0">
              <a:solidFill>
                <a:srgbClr val="003396"/>
              </a:solidFill>
              <a:latin typeface="HGMaruGothicMPRO" panose="020F0600000000000000" pitchFamily="34" charset="-128"/>
              <a:ea typeface="HGMaruGothicMPRO" panose="020F0600000000000000" pitchFamily="34" charset="-128"/>
            </a:endParaRPr>
          </a:p>
          <a:p>
            <a:pPr>
              <a:lnSpc>
                <a:spcPct val="150000"/>
              </a:lnSpc>
            </a:pPr>
            <a:r>
              <a:rPr kumimoji="1" lang="ja-JP" altLang="en-US" sz="1400" dirty="0">
                <a:solidFill>
                  <a:srgbClr val="003396"/>
                </a:solidFill>
                <a:latin typeface="HGMaruGothicMPRO" panose="020F0600000000000000" pitchFamily="34" charset="-128"/>
                <a:ea typeface="HGMaruGothicMPRO" panose="020F0600000000000000" pitchFamily="34" charset="-128"/>
              </a:rPr>
              <a:t>本を読んで調べる</a:t>
            </a:r>
            <a:endParaRPr kumimoji="1" lang="en-US" altLang="ja-JP" sz="1400" dirty="0">
              <a:solidFill>
                <a:srgbClr val="003396"/>
              </a:solidFill>
              <a:latin typeface="HGMaruGothicMPRO" panose="020F0600000000000000" pitchFamily="34" charset="-128"/>
              <a:ea typeface="HGMaruGothicMPRO" panose="020F0600000000000000" pitchFamily="34" charset="-128"/>
            </a:endParaRPr>
          </a:p>
        </p:txBody>
      </p:sp>
      <p:sp>
        <p:nvSpPr>
          <p:cNvPr id="46" name="角丸四角形 19">
            <a:extLst>
              <a:ext uri="{FF2B5EF4-FFF2-40B4-BE49-F238E27FC236}">
                <a16:creationId xmlns:a16="http://schemas.microsoft.com/office/drawing/2014/main" id="{7B2D70EC-71FC-4FB0-857D-4C9AD02F09D0}"/>
              </a:ext>
            </a:extLst>
          </p:cNvPr>
          <p:cNvSpPr/>
          <p:nvPr/>
        </p:nvSpPr>
        <p:spPr>
          <a:xfrm rot="16200000">
            <a:off x="8337332" y="5233602"/>
            <a:ext cx="441433" cy="2695906"/>
          </a:xfrm>
          <a:prstGeom prst="round2SameRect">
            <a:avLst>
              <a:gd name="adj1" fmla="val 3097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47" name="テキスト ボックス 46">
            <a:extLst>
              <a:ext uri="{FF2B5EF4-FFF2-40B4-BE49-F238E27FC236}">
                <a16:creationId xmlns:a16="http://schemas.microsoft.com/office/drawing/2014/main" id="{1FE04987-33D7-46B1-9799-E666A3EB9363}"/>
              </a:ext>
            </a:extLst>
          </p:cNvPr>
          <p:cNvSpPr txBox="1"/>
          <p:nvPr/>
        </p:nvSpPr>
        <p:spPr>
          <a:xfrm>
            <a:off x="7357241" y="6445658"/>
            <a:ext cx="2548759" cy="261610"/>
          </a:xfrm>
          <a:prstGeom prst="rect">
            <a:avLst/>
          </a:prstGeom>
          <a:noFill/>
        </p:spPr>
        <p:txBody>
          <a:bodyPr wrap="none" rtlCol="0" anchor="ctr">
            <a:noAutofit/>
          </a:bodyPr>
          <a:lstStyle/>
          <a:p>
            <a:r>
              <a:rPr kumimoji="1" lang="ja-JP" altLang="en-US" sz="1300" b="1" dirty="0">
                <a:solidFill>
                  <a:srgbClr val="3E3A39"/>
                </a:solidFill>
                <a:latin typeface="HGMaruGothicMPRO" panose="020F0600000000000000" pitchFamily="34" charset="-128"/>
                <a:ea typeface="HGMaruGothicMPRO" panose="020F0600000000000000" pitchFamily="34" charset="-128"/>
              </a:rPr>
              <a:t>〇ねん　〇くみ　なまえ記入</a:t>
            </a:r>
          </a:p>
        </p:txBody>
      </p:sp>
      <p:sp>
        <p:nvSpPr>
          <p:cNvPr id="7" name="図プレースホルダー 6">
            <a:extLst>
              <a:ext uri="{FF2B5EF4-FFF2-40B4-BE49-F238E27FC236}">
                <a16:creationId xmlns:a16="http://schemas.microsoft.com/office/drawing/2014/main" id="{D865BA26-B687-44AA-B09F-47619E8EFF02}"/>
              </a:ext>
            </a:extLst>
          </p:cNvPr>
          <p:cNvSpPr>
            <a:spLocks noGrp="1"/>
          </p:cNvSpPr>
          <p:nvPr>
            <p:ph type="pic" sz="quarter" idx="26"/>
          </p:nvPr>
        </p:nvSpPr>
        <p:spPr/>
        <p:txBody>
          <a:bodyPr/>
          <a:lstStyle/>
          <a:p>
            <a:endParaRPr lang="ja-JP" altLang="en-US"/>
          </a:p>
        </p:txBody>
      </p:sp>
      <p:sp>
        <p:nvSpPr>
          <p:cNvPr id="12" name="図プレースホルダー 11">
            <a:extLst>
              <a:ext uri="{FF2B5EF4-FFF2-40B4-BE49-F238E27FC236}">
                <a16:creationId xmlns:a16="http://schemas.microsoft.com/office/drawing/2014/main" id="{885B947E-3279-45A9-8ACD-48834BDF8F3C}"/>
              </a:ext>
            </a:extLst>
          </p:cNvPr>
          <p:cNvSpPr>
            <a:spLocks noGrp="1"/>
          </p:cNvSpPr>
          <p:nvPr>
            <p:ph type="pic" sz="quarter" idx="27"/>
          </p:nvPr>
        </p:nvSpPr>
        <p:spPr/>
        <p:txBody>
          <a:bodyPr/>
          <a:lstStyle/>
          <a:p>
            <a:endParaRPr lang="ja-JP" altLang="en-US"/>
          </a:p>
        </p:txBody>
      </p:sp>
      <p:sp>
        <p:nvSpPr>
          <p:cNvPr id="13" name="図プレースホルダー 12">
            <a:extLst>
              <a:ext uri="{FF2B5EF4-FFF2-40B4-BE49-F238E27FC236}">
                <a16:creationId xmlns:a16="http://schemas.microsoft.com/office/drawing/2014/main" id="{508F3F6C-0A20-442D-9D61-68CDED35E0A3}"/>
              </a:ext>
            </a:extLst>
          </p:cNvPr>
          <p:cNvSpPr>
            <a:spLocks noGrp="1"/>
          </p:cNvSpPr>
          <p:nvPr>
            <p:ph type="pic" sz="quarter" idx="28"/>
          </p:nvPr>
        </p:nvSpPr>
        <p:spPr/>
        <p:txBody>
          <a:bodyPr/>
          <a:lstStyle/>
          <a:p>
            <a:endParaRPr lang="ja-JP" altLang="en-US"/>
          </a:p>
        </p:txBody>
      </p:sp>
      <p:pic>
        <p:nvPicPr>
          <p:cNvPr id="55" name="図 54" descr="黒い背景と白い文字&#10;&#10;自動的に生成された説明">
            <a:extLst>
              <a:ext uri="{FF2B5EF4-FFF2-40B4-BE49-F238E27FC236}">
                <a16:creationId xmlns:a16="http://schemas.microsoft.com/office/drawing/2014/main" id="{A9976653-CF0B-448C-8161-AC636A436300}"/>
              </a:ext>
            </a:extLst>
          </p:cNvPr>
          <p:cNvPicPr>
            <a:picLocks noChangeAspect="1"/>
          </p:cNvPicPr>
          <p:nvPr/>
        </p:nvPicPr>
        <p:blipFill>
          <a:blip r:embed="rId2"/>
          <a:stretch>
            <a:fillRect/>
          </a:stretch>
        </p:blipFill>
        <p:spPr>
          <a:xfrm>
            <a:off x="575377" y="1199425"/>
            <a:ext cx="602324" cy="1418937"/>
          </a:xfrm>
          <a:prstGeom prst="rect">
            <a:avLst/>
          </a:prstGeom>
        </p:spPr>
      </p:pic>
      <p:sp>
        <p:nvSpPr>
          <p:cNvPr id="56" name="テキスト ボックス 55">
            <a:extLst>
              <a:ext uri="{FF2B5EF4-FFF2-40B4-BE49-F238E27FC236}">
                <a16:creationId xmlns:a16="http://schemas.microsoft.com/office/drawing/2014/main" id="{A69D94F0-E3FA-46C6-894C-F7AC8AC52464}"/>
              </a:ext>
            </a:extLst>
          </p:cNvPr>
          <p:cNvSpPr txBox="1"/>
          <p:nvPr/>
        </p:nvSpPr>
        <p:spPr>
          <a:xfrm>
            <a:off x="570241" y="1331363"/>
            <a:ext cx="461665" cy="895428"/>
          </a:xfrm>
          <a:prstGeom prst="rect">
            <a:avLst/>
          </a:prstGeom>
          <a:noFill/>
        </p:spPr>
        <p:txBody>
          <a:bodyPr vert="eaVert" wrap="square" rtlCol="0">
            <a:spAutoFit/>
          </a:bodyPr>
          <a:lstStyle/>
          <a:p>
            <a:r>
              <a:rPr kumimoji="1" lang="ja-JP" altLang="en-US" b="1">
                <a:solidFill>
                  <a:schemeClr val="bg1"/>
                </a:solidFill>
                <a:latin typeface="HGMaruGothicMPRO" panose="020F0600000000000000" pitchFamily="34" charset="-128"/>
                <a:ea typeface="HGMaruGothicMPRO" panose="020F0600000000000000" pitchFamily="34" charset="-128"/>
              </a:rPr>
              <a:t>調べ方</a:t>
            </a:r>
          </a:p>
        </p:txBody>
      </p:sp>
      <p:sp>
        <p:nvSpPr>
          <p:cNvPr id="57" name="円/楕円 31">
            <a:extLst>
              <a:ext uri="{FF2B5EF4-FFF2-40B4-BE49-F238E27FC236}">
                <a16:creationId xmlns:a16="http://schemas.microsoft.com/office/drawing/2014/main" id="{0744CD57-F1EB-46CF-A0EF-AFA247AFA80B}"/>
              </a:ext>
            </a:extLst>
          </p:cNvPr>
          <p:cNvSpPr/>
          <p:nvPr/>
        </p:nvSpPr>
        <p:spPr>
          <a:xfrm>
            <a:off x="668492" y="2183303"/>
            <a:ext cx="290994" cy="2909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rgbClr val="036EB8"/>
                </a:solidFill>
                <a:latin typeface="HGMaruGothicMPRO" panose="020F0600000000000000" pitchFamily="34" charset="-128"/>
                <a:ea typeface="HGMaruGothicMPRO" panose="020F0600000000000000" pitchFamily="34" charset="-128"/>
              </a:rPr>
              <a:t>1</a:t>
            </a:r>
            <a:endParaRPr kumimoji="1" lang="ja-JP" altLang="en-US">
              <a:solidFill>
                <a:srgbClr val="036EB8"/>
              </a:solidFill>
              <a:latin typeface="HGMaruGothicMPRO" panose="020F0600000000000000" pitchFamily="34" charset="-128"/>
              <a:ea typeface="HGMaruGothicMPRO" panose="020F0600000000000000" pitchFamily="34" charset="-128"/>
            </a:endParaRPr>
          </a:p>
        </p:txBody>
      </p:sp>
    </p:spTree>
    <p:extLst>
      <p:ext uri="{BB962C8B-B14F-4D97-AF65-F5344CB8AC3E}">
        <p14:creationId xmlns:p14="http://schemas.microsoft.com/office/powerpoint/2010/main" val="3229917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四角形: 角を丸くする 47">
            <a:extLst>
              <a:ext uri="{FF2B5EF4-FFF2-40B4-BE49-F238E27FC236}">
                <a16:creationId xmlns:a16="http://schemas.microsoft.com/office/drawing/2014/main" id="{9ABA67DE-C235-4B87-BD4D-F718635AC7E3}"/>
              </a:ext>
            </a:extLst>
          </p:cNvPr>
          <p:cNvSpPr/>
          <p:nvPr/>
        </p:nvSpPr>
        <p:spPr>
          <a:xfrm>
            <a:off x="415159" y="251430"/>
            <a:ext cx="9091447" cy="5973091"/>
          </a:xfrm>
          <a:prstGeom prst="roundRect">
            <a:avLst>
              <a:gd name="adj" fmla="val 1398"/>
            </a:avLst>
          </a:prstGeom>
          <a:solidFill>
            <a:schemeClr val="bg1"/>
          </a:solidFill>
          <a:ln w="38100">
            <a:solidFill>
              <a:srgbClr val="0033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四角形: 角を丸くする 48">
            <a:extLst>
              <a:ext uri="{FF2B5EF4-FFF2-40B4-BE49-F238E27FC236}">
                <a16:creationId xmlns:a16="http://schemas.microsoft.com/office/drawing/2014/main" id="{31E833CE-A234-4048-9D9D-C4AA1C2624E5}"/>
              </a:ext>
            </a:extLst>
          </p:cNvPr>
          <p:cNvSpPr/>
          <p:nvPr/>
        </p:nvSpPr>
        <p:spPr>
          <a:xfrm>
            <a:off x="414997" y="251430"/>
            <a:ext cx="9091609" cy="773909"/>
          </a:xfrm>
          <a:custGeom>
            <a:avLst/>
            <a:gdLst>
              <a:gd name="connsiteX0" fmla="*/ 0 w 9091447"/>
              <a:gd name="connsiteY0" fmla="*/ 81009 h 5794644"/>
              <a:gd name="connsiteX1" fmla="*/ 81009 w 9091447"/>
              <a:gd name="connsiteY1" fmla="*/ 0 h 5794644"/>
              <a:gd name="connsiteX2" fmla="*/ 9010438 w 9091447"/>
              <a:gd name="connsiteY2" fmla="*/ 0 h 5794644"/>
              <a:gd name="connsiteX3" fmla="*/ 9091447 w 9091447"/>
              <a:gd name="connsiteY3" fmla="*/ 81009 h 5794644"/>
              <a:gd name="connsiteX4" fmla="*/ 9091447 w 9091447"/>
              <a:gd name="connsiteY4" fmla="*/ 5713635 h 5794644"/>
              <a:gd name="connsiteX5" fmla="*/ 9010438 w 9091447"/>
              <a:gd name="connsiteY5" fmla="*/ 5794644 h 5794644"/>
              <a:gd name="connsiteX6" fmla="*/ 81009 w 9091447"/>
              <a:gd name="connsiteY6" fmla="*/ 5794644 h 5794644"/>
              <a:gd name="connsiteX7" fmla="*/ 0 w 9091447"/>
              <a:gd name="connsiteY7" fmla="*/ 5713635 h 5794644"/>
              <a:gd name="connsiteX8" fmla="*/ 0 w 9091447"/>
              <a:gd name="connsiteY8" fmla="*/ 81009 h 5794644"/>
              <a:gd name="connsiteX0" fmla="*/ 0 w 9091447"/>
              <a:gd name="connsiteY0" fmla="*/ 81009 h 5794644"/>
              <a:gd name="connsiteX1" fmla="*/ 81009 w 9091447"/>
              <a:gd name="connsiteY1" fmla="*/ 0 h 5794644"/>
              <a:gd name="connsiteX2" fmla="*/ 9010438 w 9091447"/>
              <a:gd name="connsiteY2" fmla="*/ 0 h 5794644"/>
              <a:gd name="connsiteX3" fmla="*/ 9091447 w 9091447"/>
              <a:gd name="connsiteY3" fmla="*/ 81009 h 5794644"/>
              <a:gd name="connsiteX4" fmla="*/ 9082688 w 9091447"/>
              <a:gd name="connsiteY4" fmla="*/ 765443 h 5794644"/>
              <a:gd name="connsiteX5" fmla="*/ 9091447 w 9091447"/>
              <a:gd name="connsiteY5" fmla="*/ 5713635 h 5794644"/>
              <a:gd name="connsiteX6" fmla="*/ 9010438 w 9091447"/>
              <a:gd name="connsiteY6" fmla="*/ 5794644 h 5794644"/>
              <a:gd name="connsiteX7" fmla="*/ 81009 w 9091447"/>
              <a:gd name="connsiteY7" fmla="*/ 5794644 h 5794644"/>
              <a:gd name="connsiteX8" fmla="*/ 0 w 9091447"/>
              <a:gd name="connsiteY8" fmla="*/ 5713635 h 5794644"/>
              <a:gd name="connsiteX9" fmla="*/ 0 w 9091447"/>
              <a:gd name="connsiteY9" fmla="*/ 81009 h 5794644"/>
              <a:gd name="connsiteX0" fmla="*/ 13328 w 9104775"/>
              <a:gd name="connsiteY0" fmla="*/ 81009 h 5794644"/>
              <a:gd name="connsiteX1" fmla="*/ 94337 w 9104775"/>
              <a:gd name="connsiteY1" fmla="*/ 0 h 5794644"/>
              <a:gd name="connsiteX2" fmla="*/ 9023766 w 9104775"/>
              <a:gd name="connsiteY2" fmla="*/ 0 h 5794644"/>
              <a:gd name="connsiteX3" fmla="*/ 9104775 w 9104775"/>
              <a:gd name="connsiteY3" fmla="*/ 81009 h 5794644"/>
              <a:gd name="connsiteX4" fmla="*/ 9096016 w 9104775"/>
              <a:gd name="connsiteY4" fmla="*/ 765443 h 5794644"/>
              <a:gd name="connsiteX5" fmla="*/ 9104775 w 9104775"/>
              <a:gd name="connsiteY5" fmla="*/ 5713635 h 5794644"/>
              <a:gd name="connsiteX6" fmla="*/ 9023766 w 9104775"/>
              <a:gd name="connsiteY6" fmla="*/ 5794644 h 5794644"/>
              <a:gd name="connsiteX7" fmla="*/ 94337 w 9104775"/>
              <a:gd name="connsiteY7" fmla="*/ 5794644 h 5794644"/>
              <a:gd name="connsiteX8" fmla="*/ 13328 w 9104775"/>
              <a:gd name="connsiteY8" fmla="*/ 5713635 h 5794644"/>
              <a:gd name="connsiteX9" fmla="*/ 0 w 9104775"/>
              <a:gd name="connsiteY9" fmla="*/ 778143 h 5794644"/>
              <a:gd name="connsiteX10" fmla="*/ 13328 w 9104775"/>
              <a:gd name="connsiteY10" fmla="*/ 81009 h 5794644"/>
              <a:gd name="connsiteX0" fmla="*/ 609598 w 9701045"/>
              <a:gd name="connsiteY0" fmla="*/ 81009 h 5794644"/>
              <a:gd name="connsiteX1" fmla="*/ 690607 w 9701045"/>
              <a:gd name="connsiteY1" fmla="*/ 0 h 5794644"/>
              <a:gd name="connsiteX2" fmla="*/ 9620036 w 9701045"/>
              <a:gd name="connsiteY2" fmla="*/ 0 h 5794644"/>
              <a:gd name="connsiteX3" fmla="*/ 9701045 w 9701045"/>
              <a:gd name="connsiteY3" fmla="*/ 81009 h 5794644"/>
              <a:gd name="connsiteX4" fmla="*/ 9692286 w 9701045"/>
              <a:gd name="connsiteY4" fmla="*/ 765443 h 5794644"/>
              <a:gd name="connsiteX5" fmla="*/ 9701045 w 9701045"/>
              <a:gd name="connsiteY5" fmla="*/ 5713635 h 5794644"/>
              <a:gd name="connsiteX6" fmla="*/ 9620036 w 9701045"/>
              <a:gd name="connsiteY6" fmla="*/ 5794644 h 5794644"/>
              <a:gd name="connsiteX7" fmla="*/ 690607 w 9701045"/>
              <a:gd name="connsiteY7" fmla="*/ 5794644 h 5794644"/>
              <a:gd name="connsiteX8" fmla="*/ 596270 w 9701045"/>
              <a:gd name="connsiteY8" fmla="*/ 778143 h 5794644"/>
              <a:gd name="connsiteX9" fmla="*/ 609598 w 9701045"/>
              <a:gd name="connsiteY9" fmla="*/ 81009 h 5794644"/>
              <a:gd name="connsiteX0" fmla="*/ 13328 w 9104775"/>
              <a:gd name="connsiteY0" fmla="*/ 81009 h 5794644"/>
              <a:gd name="connsiteX1" fmla="*/ 94337 w 9104775"/>
              <a:gd name="connsiteY1" fmla="*/ 0 h 5794644"/>
              <a:gd name="connsiteX2" fmla="*/ 9023766 w 9104775"/>
              <a:gd name="connsiteY2" fmla="*/ 0 h 5794644"/>
              <a:gd name="connsiteX3" fmla="*/ 9104775 w 9104775"/>
              <a:gd name="connsiteY3" fmla="*/ 81009 h 5794644"/>
              <a:gd name="connsiteX4" fmla="*/ 9096016 w 9104775"/>
              <a:gd name="connsiteY4" fmla="*/ 765443 h 5794644"/>
              <a:gd name="connsiteX5" fmla="*/ 9104775 w 9104775"/>
              <a:gd name="connsiteY5" fmla="*/ 5713635 h 5794644"/>
              <a:gd name="connsiteX6" fmla="*/ 9023766 w 9104775"/>
              <a:gd name="connsiteY6" fmla="*/ 5794644 h 5794644"/>
              <a:gd name="connsiteX7" fmla="*/ 0 w 9104775"/>
              <a:gd name="connsiteY7" fmla="*/ 778143 h 5794644"/>
              <a:gd name="connsiteX8" fmla="*/ 13328 w 9104775"/>
              <a:gd name="connsiteY8" fmla="*/ 81009 h 5794644"/>
              <a:gd name="connsiteX0" fmla="*/ 13328 w 9104775"/>
              <a:gd name="connsiteY0" fmla="*/ 81009 h 5713635"/>
              <a:gd name="connsiteX1" fmla="*/ 94337 w 9104775"/>
              <a:gd name="connsiteY1" fmla="*/ 0 h 5713635"/>
              <a:gd name="connsiteX2" fmla="*/ 9023766 w 9104775"/>
              <a:gd name="connsiteY2" fmla="*/ 0 h 5713635"/>
              <a:gd name="connsiteX3" fmla="*/ 9104775 w 9104775"/>
              <a:gd name="connsiteY3" fmla="*/ 81009 h 5713635"/>
              <a:gd name="connsiteX4" fmla="*/ 9096016 w 9104775"/>
              <a:gd name="connsiteY4" fmla="*/ 765443 h 5713635"/>
              <a:gd name="connsiteX5" fmla="*/ 9104775 w 9104775"/>
              <a:gd name="connsiteY5" fmla="*/ 5713635 h 5713635"/>
              <a:gd name="connsiteX6" fmla="*/ 0 w 9104775"/>
              <a:gd name="connsiteY6" fmla="*/ 778143 h 5713635"/>
              <a:gd name="connsiteX7" fmla="*/ 13328 w 9104775"/>
              <a:gd name="connsiteY7" fmla="*/ 81009 h 5713635"/>
              <a:gd name="connsiteX0" fmla="*/ 13328 w 9104775"/>
              <a:gd name="connsiteY0" fmla="*/ 81009 h 858361"/>
              <a:gd name="connsiteX1" fmla="*/ 94337 w 9104775"/>
              <a:gd name="connsiteY1" fmla="*/ 0 h 858361"/>
              <a:gd name="connsiteX2" fmla="*/ 9023766 w 9104775"/>
              <a:gd name="connsiteY2" fmla="*/ 0 h 858361"/>
              <a:gd name="connsiteX3" fmla="*/ 9104775 w 9104775"/>
              <a:gd name="connsiteY3" fmla="*/ 81009 h 858361"/>
              <a:gd name="connsiteX4" fmla="*/ 9096016 w 9104775"/>
              <a:gd name="connsiteY4" fmla="*/ 765443 h 858361"/>
              <a:gd name="connsiteX5" fmla="*/ 0 w 9104775"/>
              <a:gd name="connsiteY5" fmla="*/ 778143 h 858361"/>
              <a:gd name="connsiteX6" fmla="*/ 13328 w 9104775"/>
              <a:gd name="connsiteY6" fmla="*/ 81009 h 858361"/>
              <a:gd name="connsiteX0" fmla="*/ 13328 w 9104775"/>
              <a:gd name="connsiteY0" fmla="*/ 81009 h 817514"/>
              <a:gd name="connsiteX1" fmla="*/ 94337 w 9104775"/>
              <a:gd name="connsiteY1" fmla="*/ 0 h 817514"/>
              <a:gd name="connsiteX2" fmla="*/ 9023766 w 9104775"/>
              <a:gd name="connsiteY2" fmla="*/ 0 h 817514"/>
              <a:gd name="connsiteX3" fmla="*/ 9104775 w 9104775"/>
              <a:gd name="connsiteY3" fmla="*/ 81009 h 817514"/>
              <a:gd name="connsiteX4" fmla="*/ 9096016 w 9104775"/>
              <a:gd name="connsiteY4" fmla="*/ 765443 h 817514"/>
              <a:gd name="connsiteX5" fmla="*/ 0 w 9104775"/>
              <a:gd name="connsiteY5" fmla="*/ 778143 h 817514"/>
              <a:gd name="connsiteX6" fmla="*/ 13328 w 9104775"/>
              <a:gd name="connsiteY6" fmla="*/ 81009 h 817514"/>
              <a:gd name="connsiteX0" fmla="*/ 13328 w 9104775"/>
              <a:gd name="connsiteY0" fmla="*/ 81009 h 778143"/>
              <a:gd name="connsiteX1" fmla="*/ 94337 w 9104775"/>
              <a:gd name="connsiteY1" fmla="*/ 0 h 778143"/>
              <a:gd name="connsiteX2" fmla="*/ 9023766 w 9104775"/>
              <a:gd name="connsiteY2" fmla="*/ 0 h 778143"/>
              <a:gd name="connsiteX3" fmla="*/ 9104775 w 9104775"/>
              <a:gd name="connsiteY3" fmla="*/ 81009 h 778143"/>
              <a:gd name="connsiteX4" fmla="*/ 9096016 w 9104775"/>
              <a:gd name="connsiteY4" fmla="*/ 765443 h 778143"/>
              <a:gd name="connsiteX5" fmla="*/ 0 w 9104775"/>
              <a:gd name="connsiteY5" fmla="*/ 778143 h 778143"/>
              <a:gd name="connsiteX6" fmla="*/ 13328 w 9104775"/>
              <a:gd name="connsiteY6" fmla="*/ 81009 h 778143"/>
              <a:gd name="connsiteX0" fmla="*/ 2744 w 9094191"/>
              <a:gd name="connsiteY0" fmla="*/ 81009 h 776026"/>
              <a:gd name="connsiteX1" fmla="*/ 83753 w 9094191"/>
              <a:gd name="connsiteY1" fmla="*/ 0 h 776026"/>
              <a:gd name="connsiteX2" fmla="*/ 9013182 w 9094191"/>
              <a:gd name="connsiteY2" fmla="*/ 0 h 776026"/>
              <a:gd name="connsiteX3" fmla="*/ 9094191 w 9094191"/>
              <a:gd name="connsiteY3" fmla="*/ 81009 h 776026"/>
              <a:gd name="connsiteX4" fmla="*/ 9085432 w 9094191"/>
              <a:gd name="connsiteY4" fmla="*/ 765443 h 776026"/>
              <a:gd name="connsiteX5" fmla="*/ 0 w 9094191"/>
              <a:gd name="connsiteY5" fmla="*/ 776026 h 776026"/>
              <a:gd name="connsiteX6" fmla="*/ 2744 w 9094191"/>
              <a:gd name="connsiteY6" fmla="*/ 81009 h 776026"/>
              <a:gd name="connsiteX0" fmla="*/ 162 w 9091609"/>
              <a:gd name="connsiteY0" fmla="*/ 81009 h 773909"/>
              <a:gd name="connsiteX1" fmla="*/ 81171 w 9091609"/>
              <a:gd name="connsiteY1" fmla="*/ 0 h 773909"/>
              <a:gd name="connsiteX2" fmla="*/ 9010600 w 9091609"/>
              <a:gd name="connsiteY2" fmla="*/ 0 h 773909"/>
              <a:gd name="connsiteX3" fmla="*/ 9091609 w 9091609"/>
              <a:gd name="connsiteY3" fmla="*/ 81009 h 773909"/>
              <a:gd name="connsiteX4" fmla="*/ 9082850 w 9091609"/>
              <a:gd name="connsiteY4" fmla="*/ 765443 h 773909"/>
              <a:gd name="connsiteX5" fmla="*/ 1652 w 9091609"/>
              <a:gd name="connsiteY5" fmla="*/ 773909 h 773909"/>
              <a:gd name="connsiteX6" fmla="*/ 162 w 9091609"/>
              <a:gd name="connsiteY6" fmla="*/ 81009 h 77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91609" h="773909">
                <a:moveTo>
                  <a:pt x="162" y="81009"/>
                </a:moveTo>
                <a:cubicBezTo>
                  <a:pt x="162" y="36269"/>
                  <a:pt x="36431" y="0"/>
                  <a:pt x="81171" y="0"/>
                </a:cubicBezTo>
                <a:lnTo>
                  <a:pt x="9010600" y="0"/>
                </a:lnTo>
                <a:cubicBezTo>
                  <a:pt x="9055340" y="0"/>
                  <a:pt x="9091609" y="36269"/>
                  <a:pt x="9091609" y="81009"/>
                </a:cubicBezTo>
                <a:lnTo>
                  <a:pt x="9082850" y="765443"/>
                </a:lnTo>
                <a:lnTo>
                  <a:pt x="1652" y="773909"/>
                </a:lnTo>
                <a:cubicBezTo>
                  <a:pt x="2567" y="542237"/>
                  <a:pt x="-753" y="312681"/>
                  <a:pt x="162" y="81009"/>
                </a:cubicBezTo>
                <a:close/>
              </a:path>
            </a:pathLst>
          </a:custGeom>
          <a:solidFill>
            <a:srgbClr val="036EB8"/>
          </a:solidFill>
          <a:ln w="38100">
            <a:solidFill>
              <a:srgbClr val="0033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500" b="1" dirty="0">
                <a:solidFill>
                  <a:schemeClr val="bg1"/>
                </a:solidFill>
                <a:latin typeface="HGMaruGothicMPRO" panose="020F0600000000000000" pitchFamily="34" charset="-128"/>
                <a:ea typeface="HGMaruGothicMPRO" panose="020F0600000000000000" pitchFamily="34" charset="-128"/>
              </a:rPr>
              <a:t>調査結果①　わたしたち家族が払っている税金の種類</a:t>
            </a:r>
          </a:p>
        </p:txBody>
      </p:sp>
      <p:sp>
        <p:nvSpPr>
          <p:cNvPr id="33" name="テキスト ボックス 32">
            <a:extLst>
              <a:ext uri="{FF2B5EF4-FFF2-40B4-BE49-F238E27FC236}">
                <a16:creationId xmlns:a16="http://schemas.microsoft.com/office/drawing/2014/main" id="{1246B8E3-B81B-854B-BFC2-CBAA3C3CF1ED}"/>
              </a:ext>
            </a:extLst>
          </p:cNvPr>
          <p:cNvSpPr txBox="1"/>
          <p:nvPr/>
        </p:nvSpPr>
        <p:spPr>
          <a:xfrm>
            <a:off x="574431" y="3064315"/>
            <a:ext cx="461665" cy="895428"/>
          </a:xfrm>
          <a:prstGeom prst="rect">
            <a:avLst/>
          </a:prstGeom>
          <a:noFill/>
        </p:spPr>
        <p:txBody>
          <a:bodyPr vert="eaVert" wrap="square" rtlCol="0">
            <a:spAutoFit/>
          </a:bodyPr>
          <a:lstStyle/>
          <a:p>
            <a:r>
              <a:rPr kumimoji="1" lang="ja-JP" altLang="en-US" b="1">
                <a:solidFill>
                  <a:schemeClr val="bg1"/>
                </a:solidFill>
                <a:latin typeface="HGMaruGothicMPRO" panose="020F0600000000000000" pitchFamily="34" charset="-128"/>
                <a:ea typeface="HGMaruGothicMPRO" panose="020F0600000000000000" pitchFamily="34" charset="-128"/>
              </a:rPr>
              <a:t>調べ方</a:t>
            </a:r>
          </a:p>
        </p:txBody>
      </p:sp>
      <p:sp>
        <p:nvSpPr>
          <p:cNvPr id="35" name="テキスト ボックス 34">
            <a:extLst>
              <a:ext uri="{FF2B5EF4-FFF2-40B4-BE49-F238E27FC236}">
                <a16:creationId xmlns:a16="http://schemas.microsoft.com/office/drawing/2014/main" id="{CFBF7B41-8474-C24F-8842-195064D8D185}"/>
              </a:ext>
            </a:extLst>
          </p:cNvPr>
          <p:cNvSpPr txBox="1"/>
          <p:nvPr/>
        </p:nvSpPr>
        <p:spPr>
          <a:xfrm>
            <a:off x="574411" y="4816714"/>
            <a:ext cx="461665" cy="895428"/>
          </a:xfrm>
          <a:prstGeom prst="rect">
            <a:avLst/>
          </a:prstGeom>
          <a:noFill/>
        </p:spPr>
        <p:txBody>
          <a:bodyPr vert="eaVert" wrap="square" rtlCol="0">
            <a:spAutoFit/>
          </a:bodyPr>
          <a:lstStyle/>
          <a:p>
            <a:r>
              <a:rPr kumimoji="1" lang="ja-JP" altLang="en-US" b="1">
                <a:solidFill>
                  <a:schemeClr val="bg1"/>
                </a:solidFill>
                <a:latin typeface="HGMaruGothicMPRO" panose="020F0600000000000000" pitchFamily="34" charset="-128"/>
                <a:ea typeface="HGMaruGothicMPRO" panose="020F0600000000000000" pitchFamily="34" charset="-128"/>
              </a:rPr>
              <a:t>調べ方</a:t>
            </a:r>
          </a:p>
        </p:txBody>
      </p:sp>
      <p:sp>
        <p:nvSpPr>
          <p:cNvPr id="46" name="角丸四角形 19">
            <a:extLst>
              <a:ext uri="{FF2B5EF4-FFF2-40B4-BE49-F238E27FC236}">
                <a16:creationId xmlns:a16="http://schemas.microsoft.com/office/drawing/2014/main" id="{7B2D70EC-71FC-4FB0-857D-4C9AD02F09D0}"/>
              </a:ext>
            </a:extLst>
          </p:cNvPr>
          <p:cNvSpPr/>
          <p:nvPr/>
        </p:nvSpPr>
        <p:spPr>
          <a:xfrm rot="16200000">
            <a:off x="8337332" y="5233602"/>
            <a:ext cx="441433" cy="2695906"/>
          </a:xfrm>
          <a:prstGeom prst="round2SameRect">
            <a:avLst>
              <a:gd name="adj1" fmla="val 3097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47" name="テキスト ボックス 46">
            <a:extLst>
              <a:ext uri="{FF2B5EF4-FFF2-40B4-BE49-F238E27FC236}">
                <a16:creationId xmlns:a16="http://schemas.microsoft.com/office/drawing/2014/main" id="{1FE04987-33D7-46B1-9799-E666A3EB9363}"/>
              </a:ext>
            </a:extLst>
          </p:cNvPr>
          <p:cNvSpPr txBox="1"/>
          <p:nvPr/>
        </p:nvSpPr>
        <p:spPr>
          <a:xfrm>
            <a:off x="7357241" y="6445658"/>
            <a:ext cx="2548759" cy="261610"/>
          </a:xfrm>
          <a:prstGeom prst="rect">
            <a:avLst/>
          </a:prstGeom>
          <a:noFill/>
        </p:spPr>
        <p:txBody>
          <a:bodyPr wrap="none" rtlCol="0" anchor="ctr">
            <a:noAutofit/>
          </a:bodyPr>
          <a:lstStyle/>
          <a:p>
            <a:r>
              <a:rPr kumimoji="1" lang="ja-JP" altLang="en-US" sz="1300" b="1" dirty="0">
                <a:solidFill>
                  <a:srgbClr val="3E3A39"/>
                </a:solidFill>
                <a:latin typeface="HGMaruGothicMPRO" panose="020F0600000000000000" pitchFamily="34" charset="-128"/>
                <a:ea typeface="HGMaruGothicMPRO" panose="020F0600000000000000" pitchFamily="34" charset="-128"/>
              </a:rPr>
              <a:t>〇ねん　〇くみ　なまえ記入</a:t>
            </a:r>
          </a:p>
        </p:txBody>
      </p:sp>
      <p:sp>
        <p:nvSpPr>
          <p:cNvPr id="56" name="テキスト ボックス 55">
            <a:extLst>
              <a:ext uri="{FF2B5EF4-FFF2-40B4-BE49-F238E27FC236}">
                <a16:creationId xmlns:a16="http://schemas.microsoft.com/office/drawing/2014/main" id="{A69D94F0-E3FA-46C6-894C-F7AC8AC52464}"/>
              </a:ext>
            </a:extLst>
          </p:cNvPr>
          <p:cNvSpPr txBox="1"/>
          <p:nvPr/>
        </p:nvSpPr>
        <p:spPr>
          <a:xfrm>
            <a:off x="570241" y="1331363"/>
            <a:ext cx="461665" cy="895428"/>
          </a:xfrm>
          <a:prstGeom prst="rect">
            <a:avLst/>
          </a:prstGeom>
          <a:noFill/>
        </p:spPr>
        <p:txBody>
          <a:bodyPr vert="eaVert" wrap="square" rtlCol="0">
            <a:spAutoFit/>
          </a:bodyPr>
          <a:lstStyle/>
          <a:p>
            <a:r>
              <a:rPr kumimoji="1" lang="ja-JP" altLang="en-US" b="1">
                <a:solidFill>
                  <a:schemeClr val="bg1"/>
                </a:solidFill>
                <a:latin typeface="HGMaruGothicMPRO" panose="020F0600000000000000" pitchFamily="34" charset="-128"/>
                <a:ea typeface="HGMaruGothicMPRO" panose="020F0600000000000000" pitchFamily="34" charset="-128"/>
              </a:rPr>
              <a:t>調べ方</a:t>
            </a:r>
          </a:p>
        </p:txBody>
      </p:sp>
      <p:graphicFrame>
        <p:nvGraphicFramePr>
          <p:cNvPr id="3" name="表 3">
            <a:extLst>
              <a:ext uri="{FF2B5EF4-FFF2-40B4-BE49-F238E27FC236}">
                <a16:creationId xmlns:a16="http://schemas.microsoft.com/office/drawing/2014/main" id="{61B59FF6-3639-3042-66BA-3EE72B867195}"/>
              </a:ext>
            </a:extLst>
          </p:cNvPr>
          <p:cNvGraphicFramePr>
            <a:graphicFrameLocks noGrp="1"/>
          </p:cNvGraphicFramePr>
          <p:nvPr>
            <p:extLst>
              <p:ext uri="{D42A27DB-BD31-4B8C-83A1-F6EECF244321}">
                <p14:modId xmlns:p14="http://schemas.microsoft.com/office/powerpoint/2010/main" val="2141985020"/>
              </p:ext>
            </p:extLst>
          </p:nvPr>
        </p:nvGraphicFramePr>
        <p:xfrm>
          <a:off x="672860" y="1227665"/>
          <a:ext cx="8566032" cy="4784940"/>
        </p:xfrm>
        <a:graphic>
          <a:graphicData uri="http://schemas.openxmlformats.org/drawingml/2006/table">
            <a:tbl>
              <a:tblPr firstRow="1" bandRow="1">
                <a:tableStyleId>{5C22544A-7EE6-4342-B048-85BDC9FD1C3A}</a:tableStyleId>
              </a:tblPr>
              <a:tblGrid>
                <a:gridCol w="1427672">
                  <a:extLst>
                    <a:ext uri="{9D8B030D-6E8A-4147-A177-3AD203B41FA5}">
                      <a16:colId xmlns:a16="http://schemas.microsoft.com/office/drawing/2014/main" val="2967618947"/>
                    </a:ext>
                  </a:extLst>
                </a:gridCol>
                <a:gridCol w="1427672">
                  <a:extLst>
                    <a:ext uri="{9D8B030D-6E8A-4147-A177-3AD203B41FA5}">
                      <a16:colId xmlns:a16="http://schemas.microsoft.com/office/drawing/2014/main" val="2480979491"/>
                    </a:ext>
                  </a:extLst>
                </a:gridCol>
                <a:gridCol w="1427672">
                  <a:extLst>
                    <a:ext uri="{9D8B030D-6E8A-4147-A177-3AD203B41FA5}">
                      <a16:colId xmlns:a16="http://schemas.microsoft.com/office/drawing/2014/main" val="1675705557"/>
                    </a:ext>
                  </a:extLst>
                </a:gridCol>
                <a:gridCol w="1427672">
                  <a:extLst>
                    <a:ext uri="{9D8B030D-6E8A-4147-A177-3AD203B41FA5}">
                      <a16:colId xmlns:a16="http://schemas.microsoft.com/office/drawing/2014/main" val="71164259"/>
                    </a:ext>
                  </a:extLst>
                </a:gridCol>
                <a:gridCol w="1427672">
                  <a:extLst>
                    <a:ext uri="{9D8B030D-6E8A-4147-A177-3AD203B41FA5}">
                      <a16:colId xmlns:a16="http://schemas.microsoft.com/office/drawing/2014/main" val="994879565"/>
                    </a:ext>
                  </a:extLst>
                </a:gridCol>
                <a:gridCol w="1427672">
                  <a:extLst>
                    <a:ext uri="{9D8B030D-6E8A-4147-A177-3AD203B41FA5}">
                      <a16:colId xmlns:a16="http://schemas.microsoft.com/office/drawing/2014/main" val="690206319"/>
                    </a:ext>
                  </a:extLst>
                </a:gridCol>
              </a:tblGrid>
              <a:tr h="398745">
                <a:tc>
                  <a:txBody>
                    <a:bodyPr/>
                    <a:lstStyle/>
                    <a:p>
                      <a:pPr algn="ctr"/>
                      <a:r>
                        <a:rPr kumimoji="1" lang="ja-JP" altLang="en-US" dirty="0"/>
                        <a:t>税金の種類</a:t>
                      </a:r>
                    </a:p>
                  </a:txBody>
                  <a:tcPr anchor="ctr"/>
                </a:tc>
                <a:tc>
                  <a:txBody>
                    <a:bodyPr/>
                    <a:lstStyle/>
                    <a:p>
                      <a:pPr algn="ctr"/>
                      <a:r>
                        <a:rPr kumimoji="1" lang="ja-JP" altLang="en-US" dirty="0"/>
                        <a:t>自分</a:t>
                      </a:r>
                    </a:p>
                  </a:txBody>
                  <a:tcPr anchor="ctr"/>
                </a:tc>
                <a:tc>
                  <a:txBody>
                    <a:bodyPr/>
                    <a:lstStyle/>
                    <a:p>
                      <a:pPr algn="ctr"/>
                      <a:r>
                        <a:rPr kumimoji="1" lang="ja-JP" altLang="en-US" dirty="0"/>
                        <a:t>父</a:t>
                      </a:r>
                    </a:p>
                  </a:txBody>
                  <a:tcPr anchor="ctr"/>
                </a:tc>
                <a:tc>
                  <a:txBody>
                    <a:bodyPr/>
                    <a:lstStyle/>
                    <a:p>
                      <a:pPr algn="ctr"/>
                      <a:r>
                        <a:rPr kumimoji="1" lang="ja-JP" altLang="en-US" dirty="0"/>
                        <a:t>母</a:t>
                      </a:r>
                    </a:p>
                  </a:txBody>
                  <a:tcPr anchor="ctr"/>
                </a:tc>
                <a:tc>
                  <a:txBody>
                    <a:bodyPr/>
                    <a:lstStyle/>
                    <a:p>
                      <a:pPr algn="ctr"/>
                      <a:r>
                        <a:rPr kumimoji="1" lang="ja-JP" altLang="en-US" dirty="0"/>
                        <a:t>祖父</a:t>
                      </a:r>
                    </a:p>
                  </a:txBody>
                  <a:tcPr anchor="ctr"/>
                </a:tc>
                <a:tc>
                  <a:txBody>
                    <a:bodyPr/>
                    <a:lstStyle/>
                    <a:p>
                      <a:pPr algn="ctr"/>
                      <a:r>
                        <a:rPr kumimoji="1" lang="ja-JP" altLang="en-US" dirty="0"/>
                        <a:t>祖母</a:t>
                      </a:r>
                    </a:p>
                  </a:txBody>
                  <a:tcPr anchor="ctr"/>
                </a:tc>
                <a:extLst>
                  <a:ext uri="{0D108BD9-81ED-4DB2-BD59-A6C34878D82A}">
                    <a16:rowId xmlns:a16="http://schemas.microsoft.com/office/drawing/2014/main" val="3675396185"/>
                  </a:ext>
                </a:extLst>
              </a:tr>
              <a:tr h="398745">
                <a:tc>
                  <a:txBody>
                    <a:bodyPr/>
                    <a:lstStyle/>
                    <a:p>
                      <a:pPr algn="ctr"/>
                      <a:r>
                        <a:rPr kumimoji="1" lang="ja-JP" altLang="en-US" sz="1200" dirty="0"/>
                        <a:t>所得税</a:t>
                      </a:r>
                    </a:p>
                  </a:txBody>
                  <a:tcPr anchor="ctr"/>
                </a:tc>
                <a:tc>
                  <a:txBody>
                    <a:bodyPr/>
                    <a:lstStyle/>
                    <a:p>
                      <a:pPr algn="ctr"/>
                      <a:r>
                        <a:rPr kumimoji="1" lang="en-US" altLang="ja-JP" dirty="0"/>
                        <a:t>×</a:t>
                      </a:r>
                      <a:endParaRPr kumimoji="1" lang="ja-JP" altLang="en-US" dirty="0"/>
                    </a:p>
                  </a:txBody>
                  <a:tcPr anchor="ctr"/>
                </a:tc>
                <a:tc>
                  <a:txBody>
                    <a:bodyPr/>
                    <a:lstStyle/>
                    <a:p>
                      <a:pPr algn="ctr"/>
                      <a:r>
                        <a:rPr kumimoji="1" lang="ja-JP" altLang="en-US" dirty="0"/>
                        <a:t>〇</a:t>
                      </a:r>
                    </a:p>
                  </a:txBody>
                  <a:tcPr anchor="ctr"/>
                </a:tc>
                <a:tc>
                  <a:txBody>
                    <a:bodyPr/>
                    <a:lstStyle/>
                    <a:p>
                      <a:pPr algn="ctr"/>
                      <a:r>
                        <a:rPr kumimoji="1" lang="ja-JP" altLang="en-US" dirty="0"/>
                        <a:t>〇</a:t>
                      </a:r>
                    </a:p>
                  </a:txBody>
                  <a:tcPr anchor="ctr"/>
                </a:tc>
                <a:tc>
                  <a:txBody>
                    <a:bodyPr/>
                    <a:lstStyle/>
                    <a:p>
                      <a:pPr algn="ctr"/>
                      <a:r>
                        <a:rPr kumimoji="1" lang="en-US" altLang="ja-JP" dirty="0"/>
                        <a:t>×</a:t>
                      </a:r>
                      <a:endParaRPr kumimoji="1" lang="ja-JP" altLang="en-US" dirty="0"/>
                    </a:p>
                  </a:txBody>
                  <a:tcPr anchor="ctr"/>
                </a:tc>
                <a:tc>
                  <a:txBody>
                    <a:bodyPr/>
                    <a:lstStyle/>
                    <a:p>
                      <a:pPr algn="ctr"/>
                      <a:r>
                        <a:rPr kumimoji="1" lang="en-US" altLang="ja-JP" dirty="0"/>
                        <a:t>×</a:t>
                      </a:r>
                    </a:p>
                  </a:txBody>
                  <a:tcPr anchor="ctr"/>
                </a:tc>
                <a:extLst>
                  <a:ext uri="{0D108BD9-81ED-4DB2-BD59-A6C34878D82A}">
                    <a16:rowId xmlns:a16="http://schemas.microsoft.com/office/drawing/2014/main" val="1610251341"/>
                  </a:ext>
                </a:extLst>
              </a:tr>
              <a:tr h="398745">
                <a:tc>
                  <a:txBody>
                    <a:bodyPr/>
                    <a:lstStyle/>
                    <a:p>
                      <a:pPr algn="ctr"/>
                      <a:r>
                        <a:rPr kumimoji="1" lang="ja-JP" altLang="en-US" sz="1200" dirty="0"/>
                        <a:t>法人税</a:t>
                      </a:r>
                      <a:endParaRPr kumimoji="1" lang="en-US" altLang="ja-JP" sz="1200" dirty="0"/>
                    </a:p>
                  </a:txBody>
                  <a:tcPr anchor="ctr"/>
                </a:tc>
                <a:tc>
                  <a:txBody>
                    <a:bodyPr/>
                    <a:lstStyle/>
                    <a:p>
                      <a:pPr algn="ctr"/>
                      <a:r>
                        <a:rPr kumimoji="1" lang="en-US" altLang="ja-JP" dirty="0"/>
                        <a:t>×</a:t>
                      </a:r>
                      <a:endParaRPr kumimoji="1" lang="ja-JP" altLang="en-US" dirty="0"/>
                    </a:p>
                  </a:txBody>
                  <a:tcPr anchor="ctr"/>
                </a:tc>
                <a:tc>
                  <a:txBody>
                    <a:bodyPr/>
                    <a:lstStyle/>
                    <a:p>
                      <a:pPr algn="ctr"/>
                      <a:r>
                        <a:rPr kumimoji="1" lang="en-US" altLang="ja-JP" dirty="0"/>
                        <a:t>×</a:t>
                      </a:r>
                      <a:endParaRPr kumimoji="1" lang="ja-JP" altLang="en-US" dirty="0"/>
                    </a:p>
                  </a:txBody>
                  <a:tcPr anchor="ctr"/>
                </a:tc>
                <a:tc>
                  <a:txBody>
                    <a:bodyPr/>
                    <a:lstStyle/>
                    <a:p>
                      <a:pPr algn="ctr"/>
                      <a:r>
                        <a:rPr kumimoji="1" lang="en-US" altLang="ja-JP" dirty="0"/>
                        <a:t>×</a:t>
                      </a:r>
                      <a:endParaRPr kumimoji="1" lang="ja-JP" altLang="en-US" dirty="0"/>
                    </a:p>
                  </a:txBody>
                  <a:tcPr anchor="ctr"/>
                </a:tc>
                <a:tc>
                  <a:txBody>
                    <a:bodyPr/>
                    <a:lstStyle/>
                    <a:p>
                      <a:pPr algn="ctr"/>
                      <a:r>
                        <a:rPr kumimoji="1" lang="en-US" altLang="ja-JP" dirty="0"/>
                        <a:t>×</a:t>
                      </a:r>
                      <a:endParaRPr kumimoji="1" lang="ja-JP" altLang="en-US" dirty="0"/>
                    </a:p>
                  </a:txBody>
                  <a:tcPr anchor="ctr"/>
                </a:tc>
                <a:tc>
                  <a:txBody>
                    <a:bodyPr/>
                    <a:lstStyle/>
                    <a:p>
                      <a:pPr algn="ctr"/>
                      <a:r>
                        <a:rPr kumimoji="1" lang="en-US" altLang="ja-JP" dirty="0"/>
                        <a:t>×</a:t>
                      </a:r>
                      <a:endParaRPr kumimoji="1" lang="ja-JP" altLang="en-US" dirty="0"/>
                    </a:p>
                  </a:txBody>
                  <a:tcPr anchor="ctr"/>
                </a:tc>
                <a:extLst>
                  <a:ext uri="{0D108BD9-81ED-4DB2-BD59-A6C34878D82A}">
                    <a16:rowId xmlns:a16="http://schemas.microsoft.com/office/drawing/2014/main" val="2353978546"/>
                  </a:ext>
                </a:extLst>
              </a:tr>
              <a:tr h="398745">
                <a:tc>
                  <a:txBody>
                    <a:bodyPr/>
                    <a:lstStyle/>
                    <a:p>
                      <a:pPr algn="ctr"/>
                      <a:r>
                        <a:rPr kumimoji="1" lang="ja-JP" altLang="en-US" sz="1200" dirty="0"/>
                        <a:t>相続税</a:t>
                      </a:r>
                    </a:p>
                  </a:txBody>
                  <a:tcPr anchor="ctr"/>
                </a:tc>
                <a:tc>
                  <a:txBody>
                    <a:bodyPr/>
                    <a:lstStyle/>
                    <a:p>
                      <a:pPr algn="ctr"/>
                      <a:r>
                        <a:rPr kumimoji="1" lang="en-US" altLang="ja-JP" dirty="0"/>
                        <a:t>×</a:t>
                      </a:r>
                      <a:endParaRPr kumimoji="1" lang="ja-JP" altLang="en-US" dirty="0"/>
                    </a:p>
                  </a:txBody>
                  <a:tcPr anchor="ctr"/>
                </a:tc>
                <a:tc>
                  <a:txBody>
                    <a:bodyPr/>
                    <a:lstStyle/>
                    <a:p>
                      <a:pPr algn="ctr"/>
                      <a:r>
                        <a:rPr kumimoji="1" lang="en-US" altLang="ja-JP" dirty="0"/>
                        <a:t>×</a:t>
                      </a:r>
                      <a:endParaRPr kumimoji="1" lang="ja-JP" altLang="en-US" dirty="0"/>
                    </a:p>
                  </a:txBody>
                  <a:tcPr anchor="ctr"/>
                </a:tc>
                <a:tc>
                  <a:txBody>
                    <a:bodyPr/>
                    <a:lstStyle/>
                    <a:p>
                      <a:pPr algn="ctr"/>
                      <a:r>
                        <a:rPr kumimoji="1" lang="en-US" altLang="ja-JP" dirty="0"/>
                        <a:t>×</a:t>
                      </a:r>
                      <a:endParaRPr kumimoji="1" lang="ja-JP" altLang="en-US" dirty="0"/>
                    </a:p>
                  </a:txBody>
                  <a:tcPr anchor="ctr"/>
                </a:tc>
                <a:tc>
                  <a:txBody>
                    <a:bodyPr/>
                    <a:lstStyle/>
                    <a:p>
                      <a:pPr algn="ctr"/>
                      <a:r>
                        <a:rPr kumimoji="1" lang="en-US" altLang="ja-JP" dirty="0"/>
                        <a:t>×</a:t>
                      </a:r>
                      <a:endParaRPr kumimoji="1" lang="ja-JP" altLang="en-US" dirty="0"/>
                    </a:p>
                  </a:txBody>
                  <a:tcPr anchor="ctr"/>
                </a:tc>
                <a:tc>
                  <a:txBody>
                    <a:bodyPr/>
                    <a:lstStyle/>
                    <a:p>
                      <a:pPr algn="ctr"/>
                      <a:r>
                        <a:rPr kumimoji="1" lang="en-US" altLang="ja-JP" dirty="0"/>
                        <a:t>×</a:t>
                      </a:r>
                      <a:endParaRPr kumimoji="1" lang="ja-JP" altLang="en-US" dirty="0"/>
                    </a:p>
                  </a:txBody>
                  <a:tcPr anchor="ctr"/>
                </a:tc>
                <a:extLst>
                  <a:ext uri="{0D108BD9-81ED-4DB2-BD59-A6C34878D82A}">
                    <a16:rowId xmlns:a16="http://schemas.microsoft.com/office/drawing/2014/main" val="1911146996"/>
                  </a:ext>
                </a:extLst>
              </a:tr>
              <a:tr h="398745">
                <a:tc>
                  <a:txBody>
                    <a:bodyPr/>
                    <a:lstStyle/>
                    <a:p>
                      <a:pPr algn="ctr"/>
                      <a:r>
                        <a:rPr kumimoji="1" lang="ja-JP" altLang="en-US" sz="1200" dirty="0"/>
                        <a:t>都道府県民税</a:t>
                      </a:r>
                    </a:p>
                  </a:txBody>
                  <a:tcPr anchor="ctr"/>
                </a:tc>
                <a:tc>
                  <a:txBody>
                    <a:bodyPr/>
                    <a:lstStyle/>
                    <a:p>
                      <a:pPr algn="ctr"/>
                      <a:r>
                        <a:rPr kumimoji="1" lang="en-US" altLang="ja-JP" dirty="0"/>
                        <a:t>×</a:t>
                      </a:r>
                      <a:endParaRPr kumimoji="1" lang="ja-JP" altLang="en-US" dirty="0"/>
                    </a:p>
                  </a:txBody>
                  <a:tcPr anchor="ctr"/>
                </a:tc>
                <a:tc>
                  <a:txBody>
                    <a:bodyPr/>
                    <a:lstStyle/>
                    <a:p>
                      <a:pPr algn="ctr"/>
                      <a:r>
                        <a:rPr kumimoji="1" lang="ja-JP" altLang="en-US" dirty="0"/>
                        <a:t>〇</a:t>
                      </a:r>
                    </a:p>
                  </a:txBody>
                  <a:tcPr anchor="ctr"/>
                </a:tc>
                <a:tc>
                  <a:txBody>
                    <a:bodyPr/>
                    <a:lstStyle/>
                    <a:p>
                      <a:pPr algn="ctr"/>
                      <a:r>
                        <a:rPr kumimoji="1" lang="ja-JP" altLang="en-US" dirty="0"/>
                        <a:t>〇</a:t>
                      </a:r>
                    </a:p>
                  </a:txBody>
                  <a:tcPr anchor="ctr"/>
                </a:tc>
                <a:tc>
                  <a:txBody>
                    <a:bodyPr/>
                    <a:lstStyle/>
                    <a:p>
                      <a:pPr algn="ctr"/>
                      <a:r>
                        <a:rPr kumimoji="1" lang="ja-JP" altLang="en-US" dirty="0"/>
                        <a:t>〇</a:t>
                      </a:r>
                    </a:p>
                  </a:txBody>
                  <a:tcPr anchor="ctr"/>
                </a:tc>
                <a:tc>
                  <a:txBody>
                    <a:bodyPr/>
                    <a:lstStyle/>
                    <a:p>
                      <a:pPr algn="ctr"/>
                      <a:r>
                        <a:rPr kumimoji="1" lang="ja-JP" altLang="en-US" dirty="0"/>
                        <a:t>〇</a:t>
                      </a:r>
                    </a:p>
                  </a:txBody>
                  <a:tcPr anchor="ctr"/>
                </a:tc>
                <a:extLst>
                  <a:ext uri="{0D108BD9-81ED-4DB2-BD59-A6C34878D82A}">
                    <a16:rowId xmlns:a16="http://schemas.microsoft.com/office/drawing/2014/main" val="721167206"/>
                  </a:ext>
                </a:extLst>
              </a:tr>
              <a:tr h="398745">
                <a:tc>
                  <a:txBody>
                    <a:bodyPr/>
                    <a:lstStyle/>
                    <a:p>
                      <a:pPr algn="ctr"/>
                      <a:r>
                        <a:rPr kumimoji="1" lang="ja-JP" altLang="en-US" sz="1200" dirty="0"/>
                        <a:t>事業税</a:t>
                      </a:r>
                    </a:p>
                  </a:txBody>
                  <a:tcPr anchor="ctr"/>
                </a:tc>
                <a:tc>
                  <a:txBody>
                    <a:bodyPr/>
                    <a:lstStyle/>
                    <a:p>
                      <a:pPr algn="ctr"/>
                      <a:r>
                        <a:rPr kumimoji="1" lang="en-US" altLang="ja-JP" dirty="0"/>
                        <a:t>×</a:t>
                      </a:r>
                      <a:endParaRPr kumimoji="1" lang="ja-JP" altLang="en-US" dirty="0"/>
                    </a:p>
                  </a:txBody>
                  <a:tcPr anchor="ctr"/>
                </a:tc>
                <a:tc>
                  <a:txBody>
                    <a:bodyPr/>
                    <a:lstStyle/>
                    <a:p>
                      <a:pPr algn="ctr"/>
                      <a:r>
                        <a:rPr kumimoji="1" lang="en-US" altLang="ja-JP" dirty="0"/>
                        <a:t>×</a:t>
                      </a:r>
                      <a:endParaRPr kumimoji="1" lang="ja-JP" altLang="en-US" dirty="0"/>
                    </a:p>
                  </a:txBody>
                  <a:tcPr anchor="ctr"/>
                </a:tc>
                <a:tc>
                  <a:txBody>
                    <a:bodyPr/>
                    <a:lstStyle/>
                    <a:p>
                      <a:pPr algn="ctr"/>
                      <a:r>
                        <a:rPr kumimoji="1" lang="en-US" altLang="ja-JP" dirty="0"/>
                        <a:t>×</a:t>
                      </a:r>
                      <a:endParaRPr kumimoji="1" lang="ja-JP" altLang="en-US" dirty="0"/>
                    </a:p>
                  </a:txBody>
                  <a:tcPr anchor="ctr"/>
                </a:tc>
                <a:tc>
                  <a:txBody>
                    <a:bodyPr/>
                    <a:lstStyle/>
                    <a:p>
                      <a:pPr algn="ctr"/>
                      <a:r>
                        <a:rPr kumimoji="1" lang="en-US" altLang="ja-JP" dirty="0"/>
                        <a:t>×</a:t>
                      </a:r>
                      <a:endParaRPr kumimoji="1" lang="ja-JP" altLang="en-US" dirty="0"/>
                    </a:p>
                  </a:txBody>
                  <a:tcPr anchor="ctr"/>
                </a:tc>
                <a:tc>
                  <a:txBody>
                    <a:bodyPr/>
                    <a:lstStyle/>
                    <a:p>
                      <a:pPr algn="ctr"/>
                      <a:r>
                        <a:rPr kumimoji="1" lang="en-US" altLang="ja-JP" dirty="0"/>
                        <a:t>×</a:t>
                      </a:r>
                      <a:endParaRPr kumimoji="1" lang="ja-JP" altLang="en-US" dirty="0"/>
                    </a:p>
                  </a:txBody>
                  <a:tcPr anchor="ctr"/>
                </a:tc>
                <a:extLst>
                  <a:ext uri="{0D108BD9-81ED-4DB2-BD59-A6C34878D82A}">
                    <a16:rowId xmlns:a16="http://schemas.microsoft.com/office/drawing/2014/main" val="1491151035"/>
                  </a:ext>
                </a:extLst>
              </a:tr>
              <a:tr h="398745">
                <a:tc>
                  <a:txBody>
                    <a:bodyPr/>
                    <a:lstStyle/>
                    <a:p>
                      <a:pPr algn="ctr"/>
                      <a:r>
                        <a:rPr kumimoji="1" lang="ja-JP" altLang="en-US" sz="1200" dirty="0"/>
                        <a:t>自動車税</a:t>
                      </a:r>
                    </a:p>
                  </a:txBody>
                  <a:tcPr anchor="ctr"/>
                </a:tc>
                <a:tc>
                  <a:txBody>
                    <a:bodyPr/>
                    <a:lstStyle/>
                    <a:p>
                      <a:pPr algn="ctr"/>
                      <a:r>
                        <a:rPr kumimoji="1" lang="en-US" altLang="ja-JP" dirty="0"/>
                        <a:t>×</a:t>
                      </a:r>
                      <a:endParaRPr kumimoji="1" lang="ja-JP" altLang="en-US" dirty="0"/>
                    </a:p>
                  </a:txBody>
                  <a:tcPr anchor="ctr"/>
                </a:tc>
                <a:tc>
                  <a:txBody>
                    <a:bodyPr/>
                    <a:lstStyle/>
                    <a:p>
                      <a:pPr algn="ctr"/>
                      <a:r>
                        <a:rPr kumimoji="1" lang="ja-JP" altLang="en-US" dirty="0"/>
                        <a:t>〇</a:t>
                      </a:r>
                    </a:p>
                  </a:txBody>
                  <a:tcPr anchor="ctr"/>
                </a:tc>
                <a:tc>
                  <a:txBody>
                    <a:bodyPr/>
                    <a:lstStyle/>
                    <a:p>
                      <a:pPr algn="ctr"/>
                      <a:r>
                        <a:rPr kumimoji="1" lang="en-US" altLang="ja-JP" dirty="0"/>
                        <a:t>×</a:t>
                      </a:r>
                      <a:endParaRPr kumimoji="1" lang="ja-JP" altLang="en-US" dirty="0"/>
                    </a:p>
                  </a:txBody>
                  <a:tcPr anchor="ctr"/>
                </a:tc>
                <a:tc>
                  <a:txBody>
                    <a:bodyPr/>
                    <a:lstStyle/>
                    <a:p>
                      <a:pPr algn="ctr"/>
                      <a:r>
                        <a:rPr kumimoji="1" lang="en-US" altLang="ja-JP" dirty="0"/>
                        <a:t>×</a:t>
                      </a:r>
                      <a:endParaRPr kumimoji="1" lang="ja-JP" altLang="en-US" dirty="0"/>
                    </a:p>
                  </a:txBody>
                  <a:tcPr anchor="ctr"/>
                </a:tc>
                <a:tc>
                  <a:txBody>
                    <a:bodyPr/>
                    <a:lstStyle/>
                    <a:p>
                      <a:pPr algn="ctr"/>
                      <a:r>
                        <a:rPr kumimoji="1" lang="en-US" altLang="ja-JP" dirty="0"/>
                        <a:t>×</a:t>
                      </a:r>
                      <a:endParaRPr kumimoji="1" lang="ja-JP" altLang="en-US" dirty="0"/>
                    </a:p>
                  </a:txBody>
                  <a:tcPr anchor="ctr"/>
                </a:tc>
                <a:extLst>
                  <a:ext uri="{0D108BD9-81ED-4DB2-BD59-A6C34878D82A}">
                    <a16:rowId xmlns:a16="http://schemas.microsoft.com/office/drawing/2014/main" val="2043583392"/>
                  </a:ext>
                </a:extLst>
              </a:tr>
              <a:tr h="398745">
                <a:tc>
                  <a:txBody>
                    <a:bodyPr/>
                    <a:lstStyle/>
                    <a:p>
                      <a:pPr algn="ctr"/>
                      <a:r>
                        <a:rPr kumimoji="1" lang="ja-JP" altLang="en-US" sz="1200" dirty="0"/>
                        <a:t>不動産取得税</a:t>
                      </a:r>
                    </a:p>
                  </a:txBody>
                  <a:tcPr anchor="ctr"/>
                </a:tc>
                <a:tc>
                  <a:txBody>
                    <a:bodyPr/>
                    <a:lstStyle/>
                    <a:p>
                      <a:pPr algn="ctr"/>
                      <a:r>
                        <a:rPr kumimoji="1" lang="en-US" altLang="ja-JP" dirty="0"/>
                        <a:t>×</a:t>
                      </a:r>
                      <a:endParaRPr kumimoji="1" lang="ja-JP" altLang="en-US" dirty="0"/>
                    </a:p>
                  </a:txBody>
                  <a:tcPr anchor="ctr"/>
                </a:tc>
                <a:tc>
                  <a:txBody>
                    <a:bodyPr/>
                    <a:lstStyle/>
                    <a:p>
                      <a:pPr algn="ctr"/>
                      <a:r>
                        <a:rPr kumimoji="1" lang="en-US" altLang="ja-JP" dirty="0"/>
                        <a:t>×</a:t>
                      </a:r>
                      <a:endParaRPr kumimoji="1" lang="ja-JP" altLang="en-US" dirty="0"/>
                    </a:p>
                  </a:txBody>
                  <a:tcPr anchor="ctr"/>
                </a:tc>
                <a:tc>
                  <a:txBody>
                    <a:bodyPr/>
                    <a:lstStyle/>
                    <a:p>
                      <a:pPr algn="ctr"/>
                      <a:r>
                        <a:rPr kumimoji="1" lang="en-US" altLang="ja-JP" dirty="0"/>
                        <a:t>×</a:t>
                      </a:r>
                      <a:endParaRPr kumimoji="1" lang="ja-JP" altLang="en-US" dirty="0"/>
                    </a:p>
                  </a:txBody>
                  <a:tcPr anchor="ctr"/>
                </a:tc>
                <a:tc>
                  <a:txBody>
                    <a:bodyPr/>
                    <a:lstStyle/>
                    <a:p>
                      <a:pPr algn="ctr"/>
                      <a:r>
                        <a:rPr kumimoji="1" lang="en-US" altLang="ja-JP" dirty="0"/>
                        <a:t>×</a:t>
                      </a:r>
                      <a:endParaRPr kumimoji="1" lang="ja-JP" altLang="en-US" dirty="0"/>
                    </a:p>
                  </a:txBody>
                  <a:tcPr anchor="ctr"/>
                </a:tc>
                <a:tc>
                  <a:txBody>
                    <a:bodyPr/>
                    <a:lstStyle/>
                    <a:p>
                      <a:pPr algn="ctr"/>
                      <a:r>
                        <a:rPr kumimoji="1" lang="en-US" altLang="ja-JP" dirty="0"/>
                        <a:t>×</a:t>
                      </a:r>
                      <a:endParaRPr kumimoji="1" lang="ja-JP" altLang="en-US" dirty="0"/>
                    </a:p>
                  </a:txBody>
                  <a:tcPr anchor="ctr"/>
                </a:tc>
                <a:extLst>
                  <a:ext uri="{0D108BD9-81ED-4DB2-BD59-A6C34878D82A}">
                    <a16:rowId xmlns:a16="http://schemas.microsoft.com/office/drawing/2014/main" val="950461793"/>
                  </a:ext>
                </a:extLst>
              </a:tr>
              <a:tr h="398745">
                <a:tc>
                  <a:txBody>
                    <a:bodyPr/>
                    <a:lstStyle/>
                    <a:p>
                      <a:pPr algn="ctr"/>
                      <a:r>
                        <a:rPr kumimoji="1" lang="ja-JP" altLang="en-US" sz="1200" dirty="0"/>
                        <a:t>固定資産税</a:t>
                      </a:r>
                    </a:p>
                  </a:txBody>
                  <a:tcPr anchor="ctr"/>
                </a:tc>
                <a:tc>
                  <a:txBody>
                    <a:bodyPr/>
                    <a:lstStyle/>
                    <a:p>
                      <a:pPr algn="ctr"/>
                      <a:r>
                        <a:rPr kumimoji="1" lang="en-US" altLang="ja-JP" dirty="0"/>
                        <a:t>×</a:t>
                      </a:r>
                      <a:endParaRPr kumimoji="1" lang="ja-JP" altLang="en-US" dirty="0"/>
                    </a:p>
                  </a:txBody>
                  <a:tcPr anchor="ctr"/>
                </a:tc>
                <a:tc>
                  <a:txBody>
                    <a:bodyPr/>
                    <a:lstStyle/>
                    <a:p>
                      <a:pPr algn="ctr"/>
                      <a:r>
                        <a:rPr kumimoji="1" lang="ja-JP" altLang="en-US" dirty="0"/>
                        <a:t>〇</a:t>
                      </a:r>
                    </a:p>
                  </a:txBody>
                  <a:tcPr anchor="ctr"/>
                </a:tc>
                <a:tc>
                  <a:txBody>
                    <a:bodyPr/>
                    <a:lstStyle/>
                    <a:p>
                      <a:pPr algn="ctr"/>
                      <a:r>
                        <a:rPr kumimoji="1" lang="ja-JP" altLang="en-US" dirty="0"/>
                        <a:t>〇</a:t>
                      </a:r>
                    </a:p>
                  </a:txBody>
                  <a:tcPr anchor="ctr"/>
                </a:tc>
                <a:tc>
                  <a:txBody>
                    <a:bodyPr/>
                    <a:lstStyle/>
                    <a:p>
                      <a:pPr algn="ctr"/>
                      <a:r>
                        <a:rPr kumimoji="1" lang="ja-JP" altLang="en-US" dirty="0"/>
                        <a:t>〇</a:t>
                      </a:r>
                    </a:p>
                  </a:txBody>
                  <a:tcPr anchor="ctr"/>
                </a:tc>
                <a:tc>
                  <a:txBody>
                    <a:bodyPr/>
                    <a:lstStyle/>
                    <a:p>
                      <a:pPr algn="ctr"/>
                      <a:r>
                        <a:rPr kumimoji="1" lang="en-US" altLang="ja-JP" dirty="0"/>
                        <a:t>×</a:t>
                      </a:r>
                      <a:endParaRPr kumimoji="1" lang="ja-JP" altLang="en-US" dirty="0"/>
                    </a:p>
                  </a:txBody>
                  <a:tcPr anchor="ctr"/>
                </a:tc>
                <a:extLst>
                  <a:ext uri="{0D108BD9-81ED-4DB2-BD59-A6C34878D82A}">
                    <a16:rowId xmlns:a16="http://schemas.microsoft.com/office/drawing/2014/main" val="2627439787"/>
                  </a:ext>
                </a:extLst>
              </a:tr>
              <a:tr h="398745">
                <a:tc>
                  <a:txBody>
                    <a:bodyPr/>
                    <a:lstStyle/>
                    <a:p>
                      <a:pPr algn="ctr"/>
                      <a:r>
                        <a:rPr kumimoji="1" lang="ja-JP" altLang="en-US" sz="1200" dirty="0"/>
                        <a:t>市町村民税</a:t>
                      </a:r>
                    </a:p>
                  </a:txBody>
                  <a:tcPr anchor="ctr"/>
                </a:tc>
                <a:tc>
                  <a:txBody>
                    <a:bodyPr/>
                    <a:lstStyle/>
                    <a:p>
                      <a:pPr algn="ctr"/>
                      <a:r>
                        <a:rPr kumimoji="1" lang="en-US" altLang="ja-JP" dirty="0"/>
                        <a:t>×</a:t>
                      </a:r>
                      <a:endParaRPr kumimoji="1" lang="ja-JP" altLang="en-US" dirty="0"/>
                    </a:p>
                  </a:txBody>
                  <a:tcPr anchor="ctr"/>
                </a:tc>
                <a:tc>
                  <a:txBody>
                    <a:bodyPr/>
                    <a:lstStyle/>
                    <a:p>
                      <a:pPr algn="ctr"/>
                      <a:r>
                        <a:rPr kumimoji="1" lang="ja-JP" altLang="en-US" dirty="0"/>
                        <a:t>〇</a:t>
                      </a:r>
                    </a:p>
                  </a:txBody>
                  <a:tcPr anchor="ctr"/>
                </a:tc>
                <a:tc>
                  <a:txBody>
                    <a:bodyPr/>
                    <a:lstStyle/>
                    <a:p>
                      <a:pPr algn="ctr"/>
                      <a:r>
                        <a:rPr kumimoji="1" lang="ja-JP" altLang="en-US" dirty="0"/>
                        <a:t>〇</a:t>
                      </a:r>
                    </a:p>
                  </a:txBody>
                  <a:tcPr anchor="ctr"/>
                </a:tc>
                <a:tc>
                  <a:txBody>
                    <a:bodyPr/>
                    <a:lstStyle/>
                    <a:p>
                      <a:pPr algn="ctr"/>
                      <a:r>
                        <a:rPr kumimoji="1" lang="ja-JP" altLang="en-US" dirty="0"/>
                        <a:t>〇</a:t>
                      </a:r>
                    </a:p>
                  </a:txBody>
                  <a:tcPr anchor="ctr"/>
                </a:tc>
                <a:tc>
                  <a:txBody>
                    <a:bodyPr/>
                    <a:lstStyle/>
                    <a:p>
                      <a:pPr algn="ctr"/>
                      <a:r>
                        <a:rPr kumimoji="1" lang="ja-JP" altLang="en-US" dirty="0"/>
                        <a:t>〇</a:t>
                      </a:r>
                    </a:p>
                  </a:txBody>
                  <a:tcPr anchor="ctr"/>
                </a:tc>
                <a:extLst>
                  <a:ext uri="{0D108BD9-81ED-4DB2-BD59-A6C34878D82A}">
                    <a16:rowId xmlns:a16="http://schemas.microsoft.com/office/drawing/2014/main" val="3661160917"/>
                  </a:ext>
                </a:extLst>
              </a:tr>
              <a:tr h="398745">
                <a:tc>
                  <a:txBody>
                    <a:bodyPr/>
                    <a:lstStyle/>
                    <a:p>
                      <a:pPr algn="ctr"/>
                      <a:r>
                        <a:rPr kumimoji="1" lang="ja-JP" altLang="en-US" sz="1200" dirty="0"/>
                        <a:t>軽自動車税</a:t>
                      </a:r>
                    </a:p>
                  </a:txBody>
                  <a:tcPr anchor="ctr"/>
                </a:tc>
                <a:tc>
                  <a:txBody>
                    <a:bodyPr/>
                    <a:lstStyle/>
                    <a:p>
                      <a:pPr algn="ctr"/>
                      <a:r>
                        <a:rPr kumimoji="1" lang="en-US" altLang="ja-JP" dirty="0"/>
                        <a:t>×</a:t>
                      </a:r>
                      <a:endParaRPr kumimoji="1" lang="ja-JP" altLang="en-US" dirty="0"/>
                    </a:p>
                  </a:txBody>
                  <a:tcPr anchor="ctr"/>
                </a:tc>
                <a:tc>
                  <a:txBody>
                    <a:bodyPr/>
                    <a:lstStyle/>
                    <a:p>
                      <a:pPr algn="ctr"/>
                      <a:r>
                        <a:rPr kumimoji="1" lang="en-US" altLang="ja-JP" dirty="0"/>
                        <a:t>×</a:t>
                      </a:r>
                      <a:endParaRPr kumimoji="1" lang="ja-JP" altLang="en-US" dirty="0"/>
                    </a:p>
                  </a:txBody>
                  <a:tcPr anchor="ctr"/>
                </a:tc>
                <a:tc>
                  <a:txBody>
                    <a:bodyPr/>
                    <a:lstStyle/>
                    <a:p>
                      <a:pPr algn="ctr"/>
                      <a:r>
                        <a:rPr kumimoji="1" lang="en-US" altLang="ja-JP" dirty="0"/>
                        <a:t>×</a:t>
                      </a:r>
                      <a:endParaRPr kumimoji="1" lang="ja-JP" altLang="en-US" dirty="0"/>
                    </a:p>
                  </a:txBody>
                  <a:tcPr anchor="ctr"/>
                </a:tc>
                <a:tc>
                  <a:txBody>
                    <a:bodyPr/>
                    <a:lstStyle/>
                    <a:p>
                      <a:pPr algn="ctr"/>
                      <a:r>
                        <a:rPr kumimoji="1" lang="ja-JP" altLang="en-US" dirty="0"/>
                        <a:t>〇</a:t>
                      </a:r>
                    </a:p>
                  </a:txBody>
                  <a:tcPr anchor="ctr"/>
                </a:tc>
                <a:tc>
                  <a:txBody>
                    <a:bodyPr/>
                    <a:lstStyle/>
                    <a:p>
                      <a:pPr algn="ctr"/>
                      <a:r>
                        <a:rPr kumimoji="1" lang="en-US" altLang="ja-JP" dirty="0"/>
                        <a:t>×</a:t>
                      </a:r>
                      <a:endParaRPr kumimoji="1" lang="ja-JP" altLang="en-US" dirty="0"/>
                    </a:p>
                  </a:txBody>
                  <a:tcPr anchor="ctr"/>
                </a:tc>
                <a:extLst>
                  <a:ext uri="{0D108BD9-81ED-4DB2-BD59-A6C34878D82A}">
                    <a16:rowId xmlns:a16="http://schemas.microsoft.com/office/drawing/2014/main" val="1192175956"/>
                  </a:ext>
                </a:extLst>
              </a:tr>
              <a:tr h="398745">
                <a:tc>
                  <a:txBody>
                    <a:bodyPr/>
                    <a:lstStyle/>
                    <a:p>
                      <a:pPr algn="ctr"/>
                      <a:r>
                        <a:rPr kumimoji="1" lang="ja-JP" altLang="en-US" sz="1200" dirty="0"/>
                        <a:t>事業所税</a:t>
                      </a:r>
                    </a:p>
                  </a:txBody>
                  <a:tcPr anchor="ctr"/>
                </a:tc>
                <a:tc>
                  <a:txBody>
                    <a:bodyPr/>
                    <a:lstStyle/>
                    <a:p>
                      <a:pPr algn="ctr"/>
                      <a:r>
                        <a:rPr kumimoji="1" lang="en-US" altLang="ja-JP" dirty="0"/>
                        <a:t>×</a:t>
                      </a:r>
                      <a:endParaRPr kumimoji="1" lang="ja-JP" altLang="en-US" dirty="0"/>
                    </a:p>
                  </a:txBody>
                  <a:tcPr anchor="ctr"/>
                </a:tc>
                <a:tc>
                  <a:txBody>
                    <a:bodyPr/>
                    <a:lstStyle/>
                    <a:p>
                      <a:pPr algn="ctr"/>
                      <a:r>
                        <a:rPr kumimoji="1" lang="en-US" altLang="ja-JP" dirty="0"/>
                        <a:t>×</a:t>
                      </a:r>
                      <a:endParaRPr kumimoji="1" lang="ja-JP" altLang="en-US" dirty="0"/>
                    </a:p>
                  </a:txBody>
                  <a:tcPr anchor="ctr"/>
                </a:tc>
                <a:tc>
                  <a:txBody>
                    <a:bodyPr/>
                    <a:lstStyle/>
                    <a:p>
                      <a:pPr algn="ctr"/>
                      <a:r>
                        <a:rPr kumimoji="1" lang="en-US" altLang="ja-JP" dirty="0"/>
                        <a:t>×</a:t>
                      </a:r>
                      <a:endParaRPr kumimoji="1" lang="ja-JP" altLang="en-US" dirty="0"/>
                    </a:p>
                  </a:txBody>
                  <a:tcPr anchor="ctr"/>
                </a:tc>
                <a:tc>
                  <a:txBody>
                    <a:bodyPr/>
                    <a:lstStyle/>
                    <a:p>
                      <a:pPr algn="ctr"/>
                      <a:r>
                        <a:rPr kumimoji="1" lang="en-US" altLang="ja-JP" dirty="0"/>
                        <a:t>×</a:t>
                      </a:r>
                      <a:endParaRPr kumimoji="1" lang="ja-JP" altLang="en-US" dirty="0"/>
                    </a:p>
                  </a:txBody>
                  <a:tcPr anchor="ctr"/>
                </a:tc>
                <a:tc>
                  <a:txBody>
                    <a:bodyPr/>
                    <a:lstStyle/>
                    <a:p>
                      <a:pPr algn="ctr"/>
                      <a:r>
                        <a:rPr kumimoji="1" lang="en-US" altLang="ja-JP" dirty="0"/>
                        <a:t>×</a:t>
                      </a:r>
                      <a:endParaRPr kumimoji="1" lang="ja-JP" altLang="en-US" dirty="0"/>
                    </a:p>
                  </a:txBody>
                  <a:tcPr anchor="ctr"/>
                </a:tc>
                <a:extLst>
                  <a:ext uri="{0D108BD9-81ED-4DB2-BD59-A6C34878D82A}">
                    <a16:rowId xmlns:a16="http://schemas.microsoft.com/office/drawing/2014/main" val="1706505627"/>
                  </a:ext>
                </a:extLst>
              </a:tr>
            </a:tbl>
          </a:graphicData>
        </a:graphic>
      </p:graphicFrame>
      <p:sp>
        <p:nvSpPr>
          <p:cNvPr id="11" name="正方形/長方形 10">
            <a:extLst>
              <a:ext uri="{FF2B5EF4-FFF2-40B4-BE49-F238E27FC236}">
                <a16:creationId xmlns:a16="http://schemas.microsoft.com/office/drawing/2014/main" id="{B91F91BA-09BA-5DE6-1E32-C86625145632}"/>
              </a:ext>
            </a:extLst>
          </p:cNvPr>
          <p:cNvSpPr/>
          <p:nvPr/>
        </p:nvSpPr>
        <p:spPr>
          <a:xfrm rot="20591352">
            <a:off x="1620738" y="2828835"/>
            <a:ext cx="6680129" cy="1200329"/>
          </a:xfrm>
          <a:prstGeom prst="rect">
            <a:avLst/>
          </a:prstGeom>
          <a:noFill/>
        </p:spPr>
        <p:txBody>
          <a:bodyPr wrap="square" lIns="91440" tIns="45720" rIns="91440" bIns="45720">
            <a:spAutoFit/>
          </a:bodyPr>
          <a:lstStyle/>
          <a:p>
            <a:pPr algn="ctr"/>
            <a:r>
              <a:rPr lang="ja-JP" altLang="en-US" sz="7200" b="1" dirty="0">
                <a:ln w="22225">
                  <a:solidFill>
                    <a:schemeClr val="bg1"/>
                  </a:solidFill>
                  <a:prstDash val="solid"/>
                </a:ln>
                <a:solidFill>
                  <a:srgbClr val="FF0000"/>
                </a:solidFill>
              </a:rPr>
              <a:t>サンプル</a:t>
            </a:r>
            <a:r>
              <a:rPr lang="ja-JP" altLang="en-US" sz="7200" b="1" cap="none" spc="0" dirty="0">
                <a:ln w="22225">
                  <a:solidFill>
                    <a:schemeClr val="bg1"/>
                  </a:solidFill>
                  <a:prstDash val="solid"/>
                </a:ln>
                <a:solidFill>
                  <a:srgbClr val="FF0000"/>
                </a:solidFill>
                <a:effectLst/>
              </a:rPr>
              <a:t>見本</a:t>
            </a:r>
          </a:p>
        </p:txBody>
      </p:sp>
    </p:spTree>
    <p:extLst>
      <p:ext uri="{BB962C8B-B14F-4D97-AF65-F5344CB8AC3E}">
        <p14:creationId xmlns:p14="http://schemas.microsoft.com/office/powerpoint/2010/main" val="1609199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四角形: 角を丸くする 47">
            <a:extLst>
              <a:ext uri="{FF2B5EF4-FFF2-40B4-BE49-F238E27FC236}">
                <a16:creationId xmlns:a16="http://schemas.microsoft.com/office/drawing/2014/main" id="{9ABA67DE-C235-4B87-BD4D-F718635AC7E3}"/>
              </a:ext>
            </a:extLst>
          </p:cNvPr>
          <p:cNvSpPr/>
          <p:nvPr/>
        </p:nvSpPr>
        <p:spPr>
          <a:xfrm>
            <a:off x="415159" y="251430"/>
            <a:ext cx="9091447" cy="5973091"/>
          </a:xfrm>
          <a:prstGeom prst="roundRect">
            <a:avLst>
              <a:gd name="adj" fmla="val 1398"/>
            </a:avLst>
          </a:prstGeom>
          <a:solidFill>
            <a:schemeClr val="bg1"/>
          </a:solidFill>
          <a:ln w="38100">
            <a:solidFill>
              <a:srgbClr val="0033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四角形: 角を丸くする 48">
            <a:extLst>
              <a:ext uri="{FF2B5EF4-FFF2-40B4-BE49-F238E27FC236}">
                <a16:creationId xmlns:a16="http://schemas.microsoft.com/office/drawing/2014/main" id="{31E833CE-A234-4048-9D9D-C4AA1C2624E5}"/>
              </a:ext>
            </a:extLst>
          </p:cNvPr>
          <p:cNvSpPr/>
          <p:nvPr/>
        </p:nvSpPr>
        <p:spPr>
          <a:xfrm>
            <a:off x="414997" y="251430"/>
            <a:ext cx="9091609" cy="773909"/>
          </a:xfrm>
          <a:custGeom>
            <a:avLst/>
            <a:gdLst>
              <a:gd name="connsiteX0" fmla="*/ 0 w 9091447"/>
              <a:gd name="connsiteY0" fmla="*/ 81009 h 5794644"/>
              <a:gd name="connsiteX1" fmla="*/ 81009 w 9091447"/>
              <a:gd name="connsiteY1" fmla="*/ 0 h 5794644"/>
              <a:gd name="connsiteX2" fmla="*/ 9010438 w 9091447"/>
              <a:gd name="connsiteY2" fmla="*/ 0 h 5794644"/>
              <a:gd name="connsiteX3" fmla="*/ 9091447 w 9091447"/>
              <a:gd name="connsiteY3" fmla="*/ 81009 h 5794644"/>
              <a:gd name="connsiteX4" fmla="*/ 9091447 w 9091447"/>
              <a:gd name="connsiteY4" fmla="*/ 5713635 h 5794644"/>
              <a:gd name="connsiteX5" fmla="*/ 9010438 w 9091447"/>
              <a:gd name="connsiteY5" fmla="*/ 5794644 h 5794644"/>
              <a:gd name="connsiteX6" fmla="*/ 81009 w 9091447"/>
              <a:gd name="connsiteY6" fmla="*/ 5794644 h 5794644"/>
              <a:gd name="connsiteX7" fmla="*/ 0 w 9091447"/>
              <a:gd name="connsiteY7" fmla="*/ 5713635 h 5794644"/>
              <a:gd name="connsiteX8" fmla="*/ 0 w 9091447"/>
              <a:gd name="connsiteY8" fmla="*/ 81009 h 5794644"/>
              <a:gd name="connsiteX0" fmla="*/ 0 w 9091447"/>
              <a:gd name="connsiteY0" fmla="*/ 81009 h 5794644"/>
              <a:gd name="connsiteX1" fmla="*/ 81009 w 9091447"/>
              <a:gd name="connsiteY1" fmla="*/ 0 h 5794644"/>
              <a:gd name="connsiteX2" fmla="*/ 9010438 w 9091447"/>
              <a:gd name="connsiteY2" fmla="*/ 0 h 5794644"/>
              <a:gd name="connsiteX3" fmla="*/ 9091447 w 9091447"/>
              <a:gd name="connsiteY3" fmla="*/ 81009 h 5794644"/>
              <a:gd name="connsiteX4" fmla="*/ 9082688 w 9091447"/>
              <a:gd name="connsiteY4" fmla="*/ 765443 h 5794644"/>
              <a:gd name="connsiteX5" fmla="*/ 9091447 w 9091447"/>
              <a:gd name="connsiteY5" fmla="*/ 5713635 h 5794644"/>
              <a:gd name="connsiteX6" fmla="*/ 9010438 w 9091447"/>
              <a:gd name="connsiteY6" fmla="*/ 5794644 h 5794644"/>
              <a:gd name="connsiteX7" fmla="*/ 81009 w 9091447"/>
              <a:gd name="connsiteY7" fmla="*/ 5794644 h 5794644"/>
              <a:gd name="connsiteX8" fmla="*/ 0 w 9091447"/>
              <a:gd name="connsiteY8" fmla="*/ 5713635 h 5794644"/>
              <a:gd name="connsiteX9" fmla="*/ 0 w 9091447"/>
              <a:gd name="connsiteY9" fmla="*/ 81009 h 5794644"/>
              <a:gd name="connsiteX0" fmla="*/ 13328 w 9104775"/>
              <a:gd name="connsiteY0" fmla="*/ 81009 h 5794644"/>
              <a:gd name="connsiteX1" fmla="*/ 94337 w 9104775"/>
              <a:gd name="connsiteY1" fmla="*/ 0 h 5794644"/>
              <a:gd name="connsiteX2" fmla="*/ 9023766 w 9104775"/>
              <a:gd name="connsiteY2" fmla="*/ 0 h 5794644"/>
              <a:gd name="connsiteX3" fmla="*/ 9104775 w 9104775"/>
              <a:gd name="connsiteY3" fmla="*/ 81009 h 5794644"/>
              <a:gd name="connsiteX4" fmla="*/ 9096016 w 9104775"/>
              <a:gd name="connsiteY4" fmla="*/ 765443 h 5794644"/>
              <a:gd name="connsiteX5" fmla="*/ 9104775 w 9104775"/>
              <a:gd name="connsiteY5" fmla="*/ 5713635 h 5794644"/>
              <a:gd name="connsiteX6" fmla="*/ 9023766 w 9104775"/>
              <a:gd name="connsiteY6" fmla="*/ 5794644 h 5794644"/>
              <a:gd name="connsiteX7" fmla="*/ 94337 w 9104775"/>
              <a:gd name="connsiteY7" fmla="*/ 5794644 h 5794644"/>
              <a:gd name="connsiteX8" fmla="*/ 13328 w 9104775"/>
              <a:gd name="connsiteY8" fmla="*/ 5713635 h 5794644"/>
              <a:gd name="connsiteX9" fmla="*/ 0 w 9104775"/>
              <a:gd name="connsiteY9" fmla="*/ 778143 h 5794644"/>
              <a:gd name="connsiteX10" fmla="*/ 13328 w 9104775"/>
              <a:gd name="connsiteY10" fmla="*/ 81009 h 5794644"/>
              <a:gd name="connsiteX0" fmla="*/ 609598 w 9701045"/>
              <a:gd name="connsiteY0" fmla="*/ 81009 h 5794644"/>
              <a:gd name="connsiteX1" fmla="*/ 690607 w 9701045"/>
              <a:gd name="connsiteY1" fmla="*/ 0 h 5794644"/>
              <a:gd name="connsiteX2" fmla="*/ 9620036 w 9701045"/>
              <a:gd name="connsiteY2" fmla="*/ 0 h 5794644"/>
              <a:gd name="connsiteX3" fmla="*/ 9701045 w 9701045"/>
              <a:gd name="connsiteY3" fmla="*/ 81009 h 5794644"/>
              <a:gd name="connsiteX4" fmla="*/ 9692286 w 9701045"/>
              <a:gd name="connsiteY4" fmla="*/ 765443 h 5794644"/>
              <a:gd name="connsiteX5" fmla="*/ 9701045 w 9701045"/>
              <a:gd name="connsiteY5" fmla="*/ 5713635 h 5794644"/>
              <a:gd name="connsiteX6" fmla="*/ 9620036 w 9701045"/>
              <a:gd name="connsiteY6" fmla="*/ 5794644 h 5794644"/>
              <a:gd name="connsiteX7" fmla="*/ 690607 w 9701045"/>
              <a:gd name="connsiteY7" fmla="*/ 5794644 h 5794644"/>
              <a:gd name="connsiteX8" fmla="*/ 596270 w 9701045"/>
              <a:gd name="connsiteY8" fmla="*/ 778143 h 5794644"/>
              <a:gd name="connsiteX9" fmla="*/ 609598 w 9701045"/>
              <a:gd name="connsiteY9" fmla="*/ 81009 h 5794644"/>
              <a:gd name="connsiteX0" fmla="*/ 13328 w 9104775"/>
              <a:gd name="connsiteY0" fmla="*/ 81009 h 5794644"/>
              <a:gd name="connsiteX1" fmla="*/ 94337 w 9104775"/>
              <a:gd name="connsiteY1" fmla="*/ 0 h 5794644"/>
              <a:gd name="connsiteX2" fmla="*/ 9023766 w 9104775"/>
              <a:gd name="connsiteY2" fmla="*/ 0 h 5794644"/>
              <a:gd name="connsiteX3" fmla="*/ 9104775 w 9104775"/>
              <a:gd name="connsiteY3" fmla="*/ 81009 h 5794644"/>
              <a:gd name="connsiteX4" fmla="*/ 9096016 w 9104775"/>
              <a:gd name="connsiteY4" fmla="*/ 765443 h 5794644"/>
              <a:gd name="connsiteX5" fmla="*/ 9104775 w 9104775"/>
              <a:gd name="connsiteY5" fmla="*/ 5713635 h 5794644"/>
              <a:gd name="connsiteX6" fmla="*/ 9023766 w 9104775"/>
              <a:gd name="connsiteY6" fmla="*/ 5794644 h 5794644"/>
              <a:gd name="connsiteX7" fmla="*/ 0 w 9104775"/>
              <a:gd name="connsiteY7" fmla="*/ 778143 h 5794644"/>
              <a:gd name="connsiteX8" fmla="*/ 13328 w 9104775"/>
              <a:gd name="connsiteY8" fmla="*/ 81009 h 5794644"/>
              <a:gd name="connsiteX0" fmla="*/ 13328 w 9104775"/>
              <a:gd name="connsiteY0" fmla="*/ 81009 h 5713635"/>
              <a:gd name="connsiteX1" fmla="*/ 94337 w 9104775"/>
              <a:gd name="connsiteY1" fmla="*/ 0 h 5713635"/>
              <a:gd name="connsiteX2" fmla="*/ 9023766 w 9104775"/>
              <a:gd name="connsiteY2" fmla="*/ 0 h 5713635"/>
              <a:gd name="connsiteX3" fmla="*/ 9104775 w 9104775"/>
              <a:gd name="connsiteY3" fmla="*/ 81009 h 5713635"/>
              <a:gd name="connsiteX4" fmla="*/ 9096016 w 9104775"/>
              <a:gd name="connsiteY4" fmla="*/ 765443 h 5713635"/>
              <a:gd name="connsiteX5" fmla="*/ 9104775 w 9104775"/>
              <a:gd name="connsiteY5" fmla="*/ 5713635 h 5713635"/>
              <a:gd name="connsiteX6" fmla="*/ 0 w 9104775"/>
              <a:gd name="connsiteY6" fmla="*/ 778143 h 5713635"/>
              <a:gd name="connsiteX7" fmla="*/ 13328 w 9104775"/>
              <a:gd name="connsiteY7" fmla="*/ 81009 h 5713635"/>
              <a:gd name="connsiteX0" fmla="*/ 13328 w 9104775"/>
              <a:gd name="connsiteY0" fmla="*/ 81009 h 858361"/>
              <a:gd name="connsiteX1" fmla="*/ 94337 w 9104775"/>
              <a:gd name="connsiteY1" fmla="*/ 0 h 858361"/>
              <a:gd name="connsiteX2" fmla="*/ 9023766 w 9104775"/>
              <a:gd name="connsiteY2" fmla="*/ 0 h 858361"/>
              <a:gd name="connsiteX3" fmla="*/ 9104775 w 9104775"/>
              <a:gd name="connsiteY3" fmla="*/ 81009 h 858361"/>
              <a:gd name="connsiteX4" fmla="*/ 9096016 w 9104775"/>
              <a:gd name="connsiteY4" fmla="*/ 765443 h 858361"/>
              <a:gd name="connsiteX5" fmla="*/ 0 w 9104775"/>
              <a:gd name="connsiteY5" fmla="*/ 778143 h 858361"/>
              <a:gd name="connsiteX6" fmla="*/ 13328 w 9104775"/>
              <a:gd name="connsiteY6" fmla="*/ 81009 h 858361"/>
              <a:gd name="connsiteX0" fmla="*/ 13328 w 9104775"/>
              <a:gd name="connsiteY0" fmla="*/ 81009 h 817514"/>
              <a:gd name="connsiteX1" fmla="*/ 94337 w 9104775"/>
              <a:gd name="connsiteY1" fmla="*/ 0 h 817514"/>
              <a:gd name="connsiteX2" fmla="*/ 9023766 w 9104775"/>
              <a:gd name="connsiteY2" fmla="*/ 0 h 817514"/>
              <a:gd name="connsiteX3" fmla="*/ 9104775 w 9104775"/>
              <a:gd name="connsiteY3" fmla="*/ 81009 h 817514"/>
              <a:gd name="connsiteX4" fmla="*/ 9096016 w 9104775"/>
              <a:gd name="connsiteY4" fmla="*/ 765443 h 817514"/>
              <a:gd name="connsiteX5" fmla="*/ 0 w 9104775"/>
              <a:gd name="connsiteY5" fmla="*/ 778143 h 817514"/>
              <a:gd name="connsiteX6" fmla="*/ 13328 w 9104775"/>
              <a:gd name="connsiteY6" fmla="*/ 81009 h 817514"/>
              <a:gd name="connsiteX0" fmla="*/ 13328 w 9104775"/>
              <a:gd name="connsiteY0" fmla="*/ 81009 h 778143"/>
              <a:gd name="connsiteX1" fmla="*/ 94337 w 9104775"/>
              <a:gd name="connsiteY1" fmla="*/ 0 h 778143"/>
              <a:gd name="connsiteX2" fmla="*/ 9023766 w 9104775"/>
              <a:gd name="connsiteY2" fmla="*/ 0 h 778143"/>
              <a:gd name="connsiteX3" fmla="*/ 9104775 w 9104775"/>
              <a:gd name="connsiteY3" fmla="*/ 81009 h 778143"/>
              <a:gd name="connsiteX4" fmla="*/ 9096016 w 9104775"/>
              <a:gd name="connsiteY4" fmla="*/ 765443 h 778143"/>
              <a:gd name="connsiteX5" fmla="*/ 0 w 9104775"/>
              <a:gd name="connsiteY5" fmla="*/ 778143 h 778143"/>
              <a:gd name="connsiteX6" fmla="*/ 13328 w 9104775"/>
              <a:gd name="connsiteY6" fmla="*/ 81009 h 778143"/>
              <a:gd name="connsiteX0" fmla="*/ 2744 w 9094191"/>
              <a:gd name="connsiteY0" fmla="*/ 81009 h 776026"/>
              <a:gd name="connsiteX1" fmla="*/ 83753 w 9094191"/>
              <a:gd name="connsiteY1" fmla="*/ 0 h 776026"/>
              <a:gd name="connsiteX2" fmla="*/ 9013182 w 9094191"/>
              <a:gd name="connsiteY2" fmla="*/ 0 h 776026"/>
              <a:gd name="connsiteX3" fmla="*/ 9094191 w 9094191"/>
              <a:gd name="connsiteY3" fmla="*/ 81009 h 776026"/>
              <a:gd name="connsiteX4" fmla="*/ 9085432 w 9094191"/>
              <a:gd name="connsiteY4" fmla="*/ 765443 h 776026"/>
              <a:gd name="connsiteX5" fmla="*/ 0 w 9094191"/>
              <a:gd name="connsiteY5" fmla="*/ 776026 h 776026"/>
              <a:gd name="connsiteX6" fmla="*/ 2744 w 9094191"/>
              <a:gd name="connsiteY6" fmla="*/ 81009 h 776026"/>
              <a:gd name="connsiteX0" fmla="*/ 162 w 9091609"/>
              <a:gd name="connsiteY0" fmla="*/ 81009 h 773909"/>
              <a:gd name="connsiteX1" fmla="*/ 81171 w 9091609"/>
              <a:gd name="connsiteY1" fmla="*/ 0 h 773909"/>
              <a:gd name="connsiteX2" fmla="*/ 9010600 w 9091609"/>
              <a:gd name="connsiteY2" fmla="*/ 0 h 773909"/>
              <a:gd name="connsiteX3" fmla="*/ 9091609 w 9091609"/>
              <a:gd name="connsiteY3" fmla="*/ 81009 h 773909"/>
              <a:gd name="connsiteX4" fmla="*/ 9082850 w 9091609"/>
              <a:gd name="connsiteY4" fmla="*/ 765443 h 773909"/>
              <a:gd name="connsiteX5" fmla="*/ 1652 w 9091609"/>
              <a:gd name="connsiteY5" fmla="*/ 773909 h 773909"/>
              <a:gd name="connsiteX6" fmla="*/ 162 w 9091609"/>
              <a:gd name="connsiteY6" fmla="*/ 81009 h 77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91609" h="773909">
                <a:moveTo>
                  <a:pt x="162" y="81009"/>
                </a:moveTo>
                <a:cubicBezTo>
                  <a:pt x="162" y="36269"/>
                  <a:pt x="36431" y="0"/>
                  <a:pt x="81171" y="0"/>
                </a:cubicBezTo>
                <a:lnTo>
                  <a:pt x="9010600" y="0"/>
                </a:lnTo>
                <a:cubicBezTo>
                  <a:pt x="9055340" y="0"/>
                  <a:pt x="9091609" y="36269"/>
                  <a:pt x="9091609" y="81009"/>
                </a:cubicBezTo>
                <a:lnTo>
                  <a:pt x="9082850" y="765443"/>
                </a:lnTo>
                <a:lnTo>
                  <a:pt x="1652" y="773909"/>
                </a:lnTo>
                <a:cubicBezTo>
                  <a:pt x="2567" y="542237"/>
                  <a:pt x="-753" y="312681"/>
                  <a:pt x="162" y="81009"/>
                </a:cubicBezTo>
                <a:close/>
              </a:path>
            </a:pathLst>
          </a:custGeom>
          <a:solidFill>
            <a:srgbClr val="036EB8"/>
          </a:solidFill>
          <a:ln w="38100">
            <a:solidFill>
              <a:srgbClr val="0033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500" b="1" dirty="0">
                <a:solidFill>
                  <a:schemeClr val="bg1"/>
                </a:solidFill>
                <a:latin typeface="HGMaruGothicMPRO" panose="020F0600000000000000" pitchFamily="34" charset="-128"/>
                <a:ea typeface="HGMaruGothicMPRO" panose="020F0600000000000000" pitchFamily="34" charset="-128"/>
              </a:rPr>
              <a:t>調査結果①　わたしたち家族が払っている税金の種類</a:t>
            </a:r>
          </a:p>
        </p:txBody>
      </p:sp>
      <p:sp>
        <p:nvSpPr>
          <p:cNvPr id="33" name="テキスト ボックス 32">
            <a:extLst>
              <a:ext uri="{FF2B5EF4-FFF2-40B4-BE49-F238E27FC236}">
                <a16:creationId xmlns:a16="http://schemas.microsoft.com/office/drawing/2014/main" id="{1246B8E3-B81B-854B-BFC2-CBAA3C3CF1ED}"/>
              </a:ext>
            </a:extLst>
          </p:cNvPr>
          <p:cNvSpPr txBox="1"/>
          <p:nvPr/>
        </p:nvSpPr>
        <p:spPr>
          <a:xfrm>
            <a:off x="574431" y="3064315"/>
            <a:ext cx="461665" cy="895428"/>
          </a:xfrm>
          <a:prstGeom prst="rect">
            <a:avLst/>
          </a:prstGeom>
          <a:noFill/>
        </p:spPr>
        <p:txBody>
          <a:bodyPr vert="eaVert" wrap="square" rtlCol="0">
            <a:spAutoFit/>
          </a:bodyPr>
          <a:lstStyle/>
          <a:p>
            <a:r>
              <a:rPr kumimoji="1" lang="ja-JP" altLang="en-US" b="1">
                <a:solidFill>
                  <a:schemeClr val="bg1"/>
                </a:solidFill>
                <a:latin typeface="HGMaruGothicMPRO" panose="020F0600000000000000" pitchFamily="34" charset="-128"/>
                <a:ea typeface="HGMaruGothicMPRO" panose="020F0600000000000000" pitchFamily="34" charset="-128"/>
              </a:rPr>
              <a:t>調べ方</a:t>
            </a:r>
          </a:p>
        </p:txBody>
      </p:sp>
      <p:sp>
        <p:nvSpPr>
          <p:cNvPr id="35" name="テキスト ボックス 34">
            <a:extLst>
              <a:ext uri="{FF2B5EF4-FFF2-40B4-BE49-F238E27FC236}">
                <a16:creationId xmlns:a16="http://schemas.microsoft.com/office/drawing/2014/main" id="{CFBF7B41-8474-C24F-8842-195064D8D185}"/>
              </a:ext>
            </a:extLst>
          </p:cNvPr>
          <p:cNvSpPr txBox="1"/>
          <p:nvPr/>
        </p:nvSpPr>
        <p:spPr>
          <a:xfrm>
            <a:off x="574411" y="4816714"/>
            <a:ext cx="461665" cy="895428"/>
          </a:xfrm>
          <a:prstGeom prst="rect">
            <a:avLst/>
          </a:prstGeom>
          <a:noFill/>
        </p:spPr>
        <p:txBody>
          <a:bodyPr vert="eaVert" wrap="square" rtlCol="0">
            <a:spAutoFit/>
          </a:bodyPr>
          <a:lstStyle/>
          <a:p>
            <a:r>
              <a:rPr kumimoji="1" lang="ja-JP" altLang="en-US" b="1">
                <a:solidFill>
                  <a:schemeClr val="bg1"/>
                </a:solidFill>
                <a:latin typeface="HGMaruGothicMPRO" panose="020F0600000000000000" pitchFamily="34" charset="-128"/>
                <a:ea typeface="HGMaruGothicMPRO" panose="020F0600000000000000" pitchFamily="34" charset="-128"/>
              </a:rPr>
              <a:t>調べ方</a:t>
            </a:r>
          </a:p>
        </p:txBody>
      </p:sp>
      <p:sp>
        <p:nvSpPr>
          <p:cNvPr id="46" name="角丸四角形 19">
            <a:extLst>
              <a:ext uri="{FF2B5EF4-FFF2-40B4-BE49-F238E27FC236}">
                <a16:creationId xmlns:a16="http://schemas.microsoft.com/office/drawing/2014/main" id="{7B2D70EC-71FC-4FB0-857D-4C9AD02F09D0}"/>
              </a:ext>
            </a:extLst>
          </p:cNvPr>
          <p:cNvSpPr/>
          <p:nvPr/>
        </p:nvSpPr>
        <p:spPr>
          <a:xfrm rot="16200000">
            <a:off x="8337332" y="5233602"/>
            <a:ext cx="441433" cy="2695906"/>
          </a:xfrm>
          <a:prstGeom prst="round2SameRect">
            <a:avLst>
              <a:gd name="adj1" fmla="val 3097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47" name="テキスト ボックス 46">
            <a:extLst>
              <a:ext uri="{FF2B5EF4-FFF2-40B4-BE49-F238E27FC236}">
                <a16:creationId xmlns:a16="http://schemas.microsoft.com/office/drawing/2014/main" id="{1FE04987-33D7-46B1-9799-E666A3EB9363}"/>
              </a:ext>
            </a:extLst>
          </p:cNvPr>
          <p:cNvSpPr txBox="1"/>
          <p:nvPr/>
        </p:nvSpPr>
        <p:spPr>
          <a:xfrm>
            <a:off x="7357241" y="6445658"/>
            <a:ext cx="2548759" cy="261610"/>
          </a:xfrm>
          <a:prstGeom prst="rect">
            <a:avLst/>
          </a:prstGeom>
          <a:noFill/>
        </p:spPr>
        <p:txBody>
          <a:bodyPr wrap="none" rtlCol="0" anchor="ctr">
            <a:noAutofit/>
          </a:bodyPr>
          <a:lstStyle/>
          <a:p>
            <a:r>
              <a:rPr kumimoji="1" lang="ja-JP" altLang="en-US" sz="1300" b="1" dirty="0">
                <a:solidFill>
                  <a:srgbClr val="3E3A39"/>
                </a:solidFill>
                <a:latin typeface="HGMaruGothicMPRO" panose="020F0600000000000000" pitchFamily="34" charset="-128"/>
                <a:ea typeface="HGMaruGothicMPRO" panose="020F0600000000000000" pitchFamily="34" charset="-128"/>
              </a:rPr>
              <a:t>〇ねん　〇くみ　なまえ記入</a:t>
            </a:r>
          </a:p>
        </p:txBody>
      </p:sp>
      <p:sp>
        <p:nvSpPr>
          <p:cNvPr id="56" name="テキスト ボックス 55">
            <a:extLst>
              <a:ext uri="{FF2B5EF4-FFF2-40B4-BE49-F238E27FC236}">
                <a16:creationId xmlns:a16="http://schemas.microsoft.com/office/drawing/2014/main" id="{A69D94F0-E3FA-46C6-894C-F7AC8AC52464}"/>
              </a:ext>
            </a:extLst>
          </p:cNvPr>
          <p:cNvSpPr txBox="1"/>
          <p:nvPr/>
        </p:nvSpPr>
        <p:spPr>
          <a:xfrm>
            <a:off x="570241" y="1331363"/>
            <a:ext cx="461665" cy="895428"/>
          </a:xfrm>
          <a:prstGeom prst="rect">
            <a:avLst/>
          </a:prstGeom>
          <a:noFill/>
        </p:spPr>
        <p:txBody>
          <a:bodyPr vert="eaVert" wrap="square" rtlCol="0">
            <a:spAutoFit/>
          </a:bodyPr>
          <a:lstStyle/>
          <a:p>
            <a:r>
              <a:rPr kumimoji="1" lang="ja-JP" altLang="en-US" b="1">
                <a:solidFill>
                  <a:schemeClr val="bg1"/>
                </a:solidFill>
                <a:latin typeface="HGMaruGothicMPRO" panose="020F0600000000000000" pitchFamily="34" charset="-128"/>
                <a:ea typeface="HGMaruGothicMPRO" panose="020F0600000000000000" pitchFamily="34" charset="-128"/>
              </a:rPr>
              <a:t>調べ方</a:t>
            </a:r>
          </a:p>
        </p:txBody>
      </p:sp>
      <p:graphicFrame>
        <p:nvGraphicFramePr>
          <p:cNvPr id="3" name="表 3">
            <a:extLst>
              <a:ext uri="{FF2B5EF4-FFF2-40B4-BE49-F238E27FC236}">
                <a16:creationId xmlns:a16="http://schemas.microsoft.com/office/drawing/2014/main" id="{61B59FF6-3639-3042-66BA-3EE72B867195}"/>
              </a:ext>
            </a:extLst>
          </p:cNvPr>
          <p:cNvGraphicFramePr>
            <a:graphicFrameLocks noGrp="1"/>
          </p:cNvGraphicFramePr>
          <p:nvPr>
            <p:extLst>
              <p:ext uri="{D42A27DB-BD31-4B8C-83A1-F6EECF244321}">
                <p14:modId xmlns:p14="http://schemas.microsoft.com/office/powerpoint/2010/main" val="1301351190"/>
              </p:ext>
            </p:extLst>
          </p:nvPr>
        </p:nvGraphicFramePr>
        <p:xfrm>
          <a:off x="672860" y="1227665"/>
          <a:ext cx="8566032" cy="4784940"/>
        </p:xfrm>
        <a:graphic>
          <a:graphicData uri="http://schemas.openxmlformats.org/drawingml/2006/table">
            <a:tbl>
              <a:tblPr firstRow="1" bandRow="1">
                <a:tableStyleId>{5C22544A-7EE6-4342-B048-85BDC9FD1C3A}</a:tableStyleId>
              </a:tblPr>
              <a:tblGrid>
                <a:gridCol w="1427672">
                  <a:extLst>
                    <a:ext uri="{9D8B030D-6E8A-4147-A177-3AD203B41FA5}">
                      <a16:colId xmlns:a16="http://schemas.microsoft.com/office/drawing/2014/main" val="2967618947"/>
                    </a:ext>
                  </a:extLst>
                </a:gridCol>
                <a:gridCol w="1427672">
                  <a:extLst>
                    <a:ext uri="{9D8B030D-6E8A-4147-A177-3AD203B41FA5}">
                      <a16:colId xmlns:a16="http://schemas.microsoft.com/office/drawing/2014/main" val="2480979491"/>
                    </a:ext>
                  </a:extLst>
                </a:gridCol>
                <a:gridCol w="1427672">
                  <a:extLst>
                    <a:ext uri="{9D8B030D-6E8A-4147-A177-3AD203B41FA5}">
                      <a16:colId xmlns:a16="http://schemas.microsoft.com/office/drawing/2014/main" val="1675705557"/>
                    </a:ext>
                  </a:extLst>
                </a:gridCol>
                <a:gridCol w="1427672">
                  <a:extLst>
                    <a:ext uri="{9D8B030D-6E8A-4147-A177-3AD203B41FA5}">
                      <a16:colId xmlns:a16="http://schemas.microsoft.com/office/drawing/2014/main" val="71164259"/>
                    </a:ext>
                  </a:extLst>
                </a:gridCol>
                <a:gridCol w="1427672">
                  <a:extLst>
                    <a:ext uri="{9D8B030D-6E8A-4147-A177-3AD203B41FA5}">
                      <a16:colId xmlns:a16="http://schemas.microsoft.com/office/drawing/2014/main" val="994879565"/>
                    </a:ext>
                  </a:extLst>
                </a:gridCol>
                <a:gridCol w="1427672">
                  <a:extLst>
                    <a:ext uri="{9D8B030D-6E8A-4147-A177-3AD203B41FA5}">
                      <a16:colId xmlns:a16="http://schemas.microsoft.com/office/drawing/2014/main" val="690206319"/>
                    </a:ext>
                  </a:extLst>
                </a:gridCol>
              </a:tblGrid>
              <a:tr h="398745">
                <a:tc>
                  <a:txBody>
                    <a:bodyPr/>
                    <a:lstStyle/>
                    <a:p>
                      <a:pPr algn="ctr"/>
                      <a:r>
                        <a:rPr kumimoji="1" lang="ja-JP" altLang="en-US" dirty="0"/>
                        <a:t>税金の種類</a:t>
                      </a:r>
                    </a:p>
                  </a:txBody>
                  <a:tcPr anchor="ctr"/>
                </a:tc>
                <a:tc>
                  <a:txBody>
                    <a:bodyPr/>
                    <a:lstStyle/>
                    <a:p>
                      <a:pPr algn="ctr"/>
                      <a:endParaRPr kumimoji="1" lang="ja-JP" altLang="en-US" dirty="0"/>
                    </a:p>
                  </a:txBody>
                  <a:tcPr anchor="ctr"/>
                </a:tc>
                <a:tc>
                  <a:txBody>
                    <a:bodyPr/>
                    <a:lstStyle/>
                    <a:p>
                      <a:pPr algn="ctr"/>
                      <a:endParaRPr kumimoji="1" lang="ja-JP" altLang="en-US" dirty="0"/>
                    </a:p>
                  </a:txBody>
                  <a:tcPr anchor="ctr"/>
                </a:tc>
                <a:tc>
                  <a:txBody>
                    <a:bodyPr/>
                    <a:lstStyle/>
                    <a:p>
                      <a:pPr algn="ctr"/>
                      <a:endParaRPr kumimoji="1" lang="ja-JP" altLang="en-US" dirty="0"/>
                    </a:p>
                  </a:txBody>
                  <a:tcPr anchor="ctr"/>
                </a:tc>
                <a:tc>
                  <a:txBody>
                    <a:bodyPr/>
                    <a:lstStyle/>
                    <a:p>
                      <a:pPr algn="ctr"/>
                      <a:endParaRPr kumimoji="1" lang="ja-JP" altLang="en-US" dirty="0"/>
                    </a:p>
                  </a:txBody>
                  <a:tcPr anchor="ctr"/>
                </a:tc>
                <a:tc>
                  <a:txBody>
                    <a:bodyPr/>
                    <a:lstStyle/>
                    <a:p>
                      <a:pPr algn="ctr"/>
                      <a:endParaRPr kumimoji="1" lang="ja-JP" altLang="en-US" dirty="0"/>
                    </a:p>
                  </a:txBody>
                  <a:tcPr anchor="ctr"/>
                </a:tc>
                <a:extLst>
                  <a:ext uri="{0D108BD9-81ED-4DB2-BD59-A6C34878D82A}">
                    <a16:rowId xmlns:a16="http://schemas.microsoft.com/office/drawing/2014/main" val="3675396185"/>
                  </a:ext>
                </a:extLst>
              </a:tr>
              <a:tr h="398745">
                <a:tc>
                  <a:txBody>
                    <a:bodyPr/>
                    <a:lstStyle/>
                    <a:p>
                      <a:pPr algn="ctr"/>
                      <a:r>
                        <a:rPr kumimoji="1" lang="ja-JP" altLang="en-US" sz="1200" dirty="0"/>
                        <a:t>所得税</a:t>
                      </a:r>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extLst>
                  <a:ext uri="{0D108BD9-81ED-4DB2-BD59-A6C34878D82A}">
                    <a16:rowId xmlns:a16="http://schemas.microsoft.com/office/drawing/2014/main" val="1610251341"/>
                  </a:ext>
                </a:extLst>
              </a:tr>
              <a:tr h="398745">
                <a:tc>
                  <a:txBody>
                    <a:bodyPr/>
                    <a:lstStyle/>
                    <a:p>
                      <a:pPr algn="ctr"/>
                      <a:r>
                        <a:rPr kumimoji="1" lang="ja-JP" altLang="en-US" sz="1200" dirty="0"/>
                        <a:t>法人税</a:t>
                      </a:r>
                      <a:endParaRPr kumimoji="1" lang="en-US" altLang="ja-JP" sz="1200" dirty="0"/>
                    </a:p>
                  </a:txBody>
                  <a:tcPr anchor="ctr"/>
                </a:tc>
                <a:tc>
                  <a:txBody>
                    <a:bodyPr/>
                    <a:lstStyle/>
                    <a:p>
                      <a:pPr algn="ctr"/>
                      <a:endParaRPr kumimoji="1" lang="ja-JP" altLang="en-US" dirty="0"/>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extLst>
                  <a:ext uri="{0D108BD9-81ED-4DB2-BD59-A6C34878D82A}">
                    <a16:rowId xmlns:a16="http://schemas.microsoft.com/office/drawing/2014/main" val="2353978546"/>
                  </a:ext>
                </a:extLst>
              </a:tr>
              <a:tr h="398745">
                <a:tc>
                  <a:txBody>
                    <a:bodyPr/>
                    <a:lstStyle/>
                    <a:p>
                      <a:pPr algn="ctr"/>
                      <a:r>
                        <a:rPr kumimoji="1" lang="ja-JP" altLang="en-US" sz="1200" dirty="0"/>
                        <a:t>相続税</a:t>
                      </a:r>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extLst>
                  <a:ext uri="{0D108BD9-81ED-4DB2-BD59-A6C34878D82A}">
                    <a16:rowId xmlns:a16="http://schemas.microsoft.com/office/drawing/2014/main" val="1911146996"/>
                  </a:ext>
                </a:extLst>
              </a:tr>
              <a:tr h="398745">
                <a:tc>
                  <a:txBody>
                    <a:bodyPr/>
                    <a:lstStyle/>
                    <a:p>
                      <a:pPr algn="ctr"/>
                      <a:r>
                        <a:rPr kumimoji="1" lang="ja-JP" altLang="en-US" sz="1200" dirty="0"/>
                        <a:t>都道府県民税</a:t>
                      </a:r>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dirty="0"/>
                    </a:p>
                  </a:txBody>
                  <a:tcPr anchor="ctr"/>
                </a:tc>
                <a:tc>
                  <a:txBody>
                    <a:bodyPr/>
                    <a:lstStyle/>
                    <a:p>
                      <a:pPr algn="ctr"/>
                      <a:endParaRPr kumimoji="1" lang="ja-JP" altLang="en-US"/>
                    </a:p>
                  </a:txBody>
                  <a:tcPr anchor="ctr"/>
                </a:tc>
                <a:tc>
                  <a:txBody>
                    <a:bodyPr/>
                    <a:lstStyle/>
                    <a:p>
                      <a:pPr algn="ctr"/>
                      <a:endParaRPr kumimoji="1" lang="ja-JP" altLang="en-US"/>
                    </a:p>
                  </a:txBody>
                  <a:tcPr anchor="ctr"/>
                </a:tc>
                <a:extLst>
                  <a:ext uri="{0D108BD9-81ED-4DB2-BD59-A6C34878D82A}">
                    <a16:rowId xmlns:a16="http://schemas.microsoft.com/office/drawing/2014/main" val="721167206"/>
                  </a:ext>
                </a:extLst>
              </a:tr>
              <a:tr h="398745">
                <a:tc>
                  <a:txBody>
                    <a:bodyPr/>
                    <a:lstStyle/>
                    <a:p>
                      <a:pPr algn="ctr"/>
                      <a:r>
                        <a:rPr kumimoji="1" lang="ja-JP" altLang="en-US" sz="1200" dirty="0"/>
                        <a:t>事業税</a:t>
                      </a:r>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extLst>
                  <a:ext uri="{0D108BD9-81ED-4DB2-BD59-A6C34878D82A}">
                    <a16:rowId xmlns:a16="http://schemas.microsoft.com/office/drawing/2014/main" val="1491151035"/>
                  </a:ext>
                </a:extLst>
              </a:tr>
              <a:tr h="398745">
                <a:tc>
                  <a:txBody>
                    <a:bodyPr/>
                    <a:lstStyle/>
                    <a:p>
                      <a:pPr algn="ctr"/>
                      <a:r>
                        <a:rPr kumimoji="1" lang="ja-JP" altLang="en-US" sz="1200" dirty="0"/>
                        <a:t>自動車税</a:t>
                      </a:r>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dirty="0"/>
                    </a:p>
                  </a:txBody>
                  <a:tcPr anchor="ctr"/>
                </a:tc>
                <a:tc>
                  <a:txBody>
                    <a:bodyPr/>
                    <a:lstStyle/>
                    <a:p>
                      <a:pPr algn="ctr"/>
                      <a:endParaRPr kumimoji="1" lang="ja-JP" altLang="en-US"/>
                    </a:p>
                  </a:txBody>
                  <a:tcPr anchor="ctr"/>
                </a:tc>
                <a:extLst>
                  <a:ext uri="{0D108BD9-81ED-4DB2-BD59-A6C34878D82A}">
                    <a16:rowId xmlns:a16="http://schemas.microsoft.com/office/drawing/2014/main" val="2043583392"/>
                  </a:ext>
                </a:extLst>
              </a:tr>
              <a:tr h="398745">
                <a:tc>
                  <a:txBody>
                    <a:bodyPr/>
                    <a:lstStyle/>
                    <a:p>
                      <a:pPr algn="ctr"/>
                      <a:r>
                        <a:rPr kumimoji="1" lang="ja-JP" altLang="en-US" sz="1200" dirty="0"/>
                        <a:t>不動産取得税</a:t>
                      </a:r>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dirty="0"/>
                    </a:p>
                  </a:txBody>
                  <a:tcPr anchor="ctr"/>
                </a:tc>
                <a:tc>
                  <a:txBody>
                    <a:bodyPr/>
                    <a:lstStyle/>
                    <a:p>
                      <a:pPr algn="ctr"/>
                      <a:endParaRPr kumimoji="1" lang="ja-JP" altLang="en-US"/>
                    </a:p>
                  </a:txBody>
                  <a:tcPr anchor="ctr"/>
                </a:tc>
                <a:extLst>
                  <a:ext uri="{0D108BD9-81ED-4DB2-BD59-A6C34878D82A}">
                    <a16:rowId xmlns:a16="http://schemas.microsoft.com/office/drawing/2014/main" val="950461793"/>
                  </a:ext>
                </a:extLst>
              </a:tr>
              <a:tr h="398745">
                <a:tc>
                  <a:txBody>
                    <a:bodyPr/>
                    <a:lstStyle/>
                    <a:p>
                      <a:pPr algn="ctr"/>
                      <a:r>
                        <a:rPr kumimoji="1" lang="ja-JP" altLang="en-US" sz="1200" dirty="0"/>
                        <a:t>固定資産税</a:t>
                      </a:r>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dirty="0"/>
                    </a:p>
                  </a:txBody>
                  <a:tcPr anchor="ctr"/>
                </a:tc>
                <a:extLst>
                  <a:ext uri="{0D108BD9-81ED-4DB2-BD59-A6C34878D82A}">
                    <a16:rowId xmlns:a16="http://schemas.microsoft.com/office/drawing/2014/main" val="2627439787"/>
                  </a:ext>
                </a:extLst>
              </a:tr>
              <a:tr h="398745">
                <a:tc>
                  <a:txBody>
                    <a:bodyPr/>
                    <a:lstStyle/>
                    <a:p>
                      <a:pPr algn="ctr"/>
                      <a:r>
                        <a:rPr kumimoji="1" lang="ja-JP" altLang="en-US" sz="1200" dirty="0"/>
                        <a:t>市町村民税</a:t>
                      </a:r>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dirty="0"/>
                    </a:p>
                  </a:txBody>
                  <a:tcPr anchor="ctr"/>
                </a:tc>
                <a:extLst>
                  <a:ext uri="{0D108BD9-81ED-4DB2-BD59-A6C34878D82A}">
                    <a16:rowId xmlns:a16="http://schemas.microsoft.com/office/drawing/2014/main" val="3661160917"/>
                  </a:ext>
                </a:extLst>
              </a:tr>
              <a:tr h="398745">
                <a:tc>
                  <a:txBody>
                    <a:bodyPr/>
                    <a:lstStyle/>
                    <a:p>
                      <a:pPr algn="ctr"/>
                      <a:r>
                        <a:rPr kumimoji="1" lang="ja-JP" altLang="en-US" sz="1200" dirty="0"/>
                        <a:t>軽自動車税</a:t>
                      </a:r>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dirty="0"/>
                    </a:p>
                  </a:txBody>
                  <a:tcPr anchor="ctr"/>
                </a:tc>
                <a:extLst>
                  <a:ext uri="{0D108BD9-81ED-4DB2-BD59-A6C34878D82A}">
                    <a16:rowId xmlns:a16="http://schemas.microsoft.com/office/drawing/2014/main" val="1192175956"/>
                  </a:ext>
                </a:extLst>
              </a:tr>
              <a:tr h="398745">
                <a:tc>
                  <a:txBody>
                    <a:bodyPr/>
                    <a:lstStyle/>
                    <a:p>
                      <a:pPr algn="ctr"/>
                      <a:r>
                        <a:rPr kumimoji="1" lang="ja-JP" altLang="en-US" sz="1200" dirty="0"/>
                        <a:t>事業所税</a:t>
                      </a:r>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dirty="0"/>
                    </a:p>
                  </a:txBody>
                  <a:tcPr anchor="ctr"/>
                </a:tc>
                <a:extLst>
                  <a:ext uri="{0D108BD9-81ED-4DB2-BD59-A6C34878D82A}">
                    <a16:rowId xmlns:a16="http://schemas.microsoft.com/office/drawing/2014/main" val="1706505627"/>
                  </a:ext>
                </a:extLst>
              </a:tr>
            </a:tbl>
          </a:graphicData>
        </a:graphic>
      </p:graphicFrame>
    </p:spTree>
    <p:extLst>
      <p:ext uri="{BB962C8B-B14F-4D97-AF65-F5344CB8AC3E}">
        <p14:creationId xmlns:p14="http://schemas.microsoft.com/office/powerpoint/2010/main" val="1203321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四角形: 角を丸くする 47">
            <a:extLst>
              <a:ext uri="{FF2B5EF4-FFF2-40B4-BE49-F238E27FC236}">
                <a16:creationId xmlns:a16="http://schemas.microsoft.com/office/drawing/2014/main" id="{9ABA67DE-C235-4B87-BD4D-F718635AC7E3}"/>
              </a:ext>
            </a:extLst>
          </p:cNvPr>
          <p:cNvSpPr/>
          <p:nvPr/>
        </p:nvSpPr>
        <p:spPr>
          <a:xfrm>
            <a:off x="415159" y="251430"/>
            <a:ext cx="9091447" cy="5973091"/>
          </a:xfrm>
          <a:prstGeom prst="roundRect">
            <a:avLst>
              <a:gd name="adj" fmla="val 1398"/>
            </a:avLst>
          </a:prstGeom>
          <a:solidFill>
            <a:schemeClr val="bg1"/>
          </a:solidFill>
          <a:ln w="38100">
            <a:solidFill>
              <a:srgbClr val="0033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四角形: 角を丸くする 48">
            <a:extLst>
              <a:ext uri="{FF2B5EF4-FFF2-40B4-BE49-F238E27FC236}">
                <a16:creationId xmlns:a16="http://schemas.microsoft.com/office/drawing/2014/main" id="{31E833CE-A234-4048-9D9D-C4AA1C2624E5}"/>
              </a:ext>
            </a:extLst>
          </p:cNvPr>
          <p:cNvSpPr/>
          <p:nvPr/>
        </p:nvSpPr>
        <p:spPr>
          <a:xfrm>
            <a:off x="414997" y="251430"/>
            <a:ext cx="9091609" cy="773909"/>
          </a:xfrm>
          <a:custGeom>
            <a:avLst/>
            <a:gdLst>
              <a:gd name="connsiteX0" fmla="*/ 0 w 9091447"/>
              <a:gd name="connsiteY0" fmla="*/ 81009 h 5794644"/>
              <a:gd name="connsiteX1" fmla="*/ 81009 w 9091447"/>
              <a:gd name="connsiteY1" fmla="*/ 0 h 5794644"/>
              <a:gd name="connsiteX2" fmla="*/ 9010438 w 9091447"/>
              <a:gd name="connsiteY2" fmla="*/ 0 h 5794644"/>
              <a:gd name="connsiteX3" fmla="*/ 9091447 w 9091447"/>
              <a:gd name="connsiteY3" fmla="*/ 81009 h 5794644"/>
              <a:gd name="connsiteX4" fmla="*/ 9091447 w 9091447"/>
              <a:gd name="connsiteY4" fmla="*/ 5713635 h 5794644"/>
              <a:gd name="connsiteX5" fmla="*/ 9010438 w 9091447"/>
              <a:gd name="connsiteY5" fmla="*/ 5794644 h 5794644"/>
              <a:gd name="connsiteX6" fmla="*/ 81009 w 9091447"/>
              <a:gd name="connsiteY6" fmla="*/ 5794644 h 5794644"/>
              <a:gd name="connsiteX7" fmla="*/ 0 w 9091447"/>
              <a:gd name="connsiteY7" fmla="*/ 5713635 h 5794644"/>
              <a:gd name="connsiteX8" fmla="*/ 0 w 9091447"/>
              <a:gd name="connsiteY8" fmla="*/ 81009 h 5794644"/>
              <a:gd name="connsiteX0" fmla="*/ 0 w 9091447"/>
              <a:gd name="connsiteY0" fmla="*/ 81009 h 5794644"/>
              <a:gd name="connsiteX1" fmla="*/ 81009 w 9091447"/>
              <a:gd name="connsiteY1" fmla="*/ 0 h 5794644"/>
              <a:gd name="connsiteX2" fmla="*/ 9010438 w 9091447"/>
              <a:gd name="connsiteY2" fmla="*/ 0 h 5794644"/>
              <a:gd name="connsiteX3" fmla="*/ 9091447 w 9091447"/>
              <a:gd name="connsiteY3" fmla="*/ 81009 h 5794644"/>
              <a:gd name="connsiteX4" fmla="*/ 9082688 w 9091447"/>
              <a:gd name="connsiteY4" fmla="*/ 765443 h 5794644"/>
              <a:gd name="connsiteX5" fmla="*/ 9091447 w 9091447"/>
              <a:gd name="connsiteY5" fmla="*/ 5713635 h 5794644"/>
              <a:gd name="connsiteX6" fmla="*/ 9010438 w 9091447"/>
              <a:gd name="connsiteY6" fmla="*/ 5794644 h 5794644"/>
              <a:gd name="connsiteX7" fmla="*/ 81009 w 9091447"/>
              <a:gd name="connsiteY7" fmla="*/ 5794644 h 5794644"/>
              <a:gd name="connsiteX8" fmla="*/ 0 w 9091447"/>
              <a:gd name="connsiteY8" fmla="*/ 5713635 h 5794644"/>
              <a:gd name="connsiteX9" fmla="*/ 0 w 9091447"/>
              <a:gd name="connsiteY9" fmla="*/ 81009 h 5794644"/>
              <a:gd name="connsiteX0" fmla="*/ 13328 w 9104775"/>
              <a:gd name="connsiteY0" fmla="*/ 81009 h 5794644"/>
              <a:gd name="connsiteX1" fmla="*/ 94337 w 9104775"/>
              <a:gd name="connsiteY1" fmla="*/ 0 h 5794644"/>
              <a:gd name="connsiteX2" fmla="*/ 9023766 w 9104775"/>
              <a:gd name="connsiteY2" fmla="*/ 0 h 5794644"/>
              <a:gd name="connsiteX3" fmla="*/ 9104775 w 9104775"/>
              <a:gd name="connsiteY3" fmla="*/ 81009 h 5794644"/>
              <a:gd name="connsiteX4" fmla="*/ 9096016 w 9104775"/>
              <a:gd name="connsiteY4" fmla="*/ 765443 h 5794644"/>
              <a:gd name="connsiteX5" fmla="*/ 9104775 w 9104775"/>
              <a:gd name="connsiteY5" fmla="*/ 5713635 h 5794644"/>
              <a:gd name="connsiteX6" fmla="*/ 9023766 w 9104775"/>
              <a:gd name="connsiteY6" fmla="*/ 5794644 h 5794644"/>
              <a:gd name="connsiteX7" fmla="*/ 94337 w 9104775"/>
              <a:gd name="connsiteY7" fmla="*/ 5794644 h 5794644"/>
              <a:gd name="connsiteX8" fmla="*/ 13328 w 9104775"/>
              <a:gd name="connsiteY8" fmla="*/ 5713635 h 5794644"/>
              <a:gd name="connsiteX9" fmla="*/ 0 w 9104775"/>
              <a:gd name="connsiteY9" fmla="*/ 778143 h 5794644"/>
              <a:gd name="connsiteX10" fmla="*/ 13328 w 9104775"/>
              <a:gd name="connsiteY10" fmla="*/ 81009 h 5794644"/>
              <a:gd name="connsiteX0" fmla="*/ 609598 w 9701045"/>
              <a:gd name="connsiteY0" fmla="*/ 81009 h 5794644"/>
              <a:gd name="connsiteX1" fmla="*/ 690607 w 9701045"/>
              <a:gd name="connsiteY1" fmla="*/ 0 h 5794644"/>
              <a:gd name="connsiteX2" fmla="*/ 9620036 w 9701045"/>
              <a:gd name="connsiteY2" fmla="*/ 0 h 5794644"/>
              <a:gd name="connsiteX3" fmla="*/ 9701045 w 9701045"/>
              <a:gd name="connsiteY3" fmla="*/ 81009 h 5794644"/>
              <a:gd name="connsiteX4" fmla="*/ 9692286 w 9701045"/>
              <a:gd name="connsiteY4" fmla="*/ 765443 h 5794644"/>
              <a:gd name="connsiteX5" fmla="*/ 9701045 w 9701045"/>
              <a:gd name="connsiteY5" fmla="*/ 5713635 h 5794644"/>
              <a:gd name="connsiteX6" fmla="*/ 9620036 w 9701045"/>
              <a:gd name="connsiteY6" fmla="*/ 5794644 h 5794644"/>
              <a:gd name="connsiteX7" fmla="*/ 690607 w 9701045"/>
              <a:gd name="connsiteY7" fmla="*/ 5794644 h 5794644"/>
              <a:gd name="connsiteX8" fmla="*/ 596270 w 9701045"/>
              <a:gd name="connsiteY8" fmla="*/ 778143 h 5794644"/>
              <a:gd name="connsiteX9" fmla="*/ 609598 w 9701045"/>
              <a:gd name="connsiteY9" fmla="*/ 81009 h 5794644"/>
              <a:gd name="connsiteX0" fmla="*/ 13328 w 9104775"/>
              <a:gd name="connsiteY0" fmla="*/ 81009 h 5794644"/>
              <a:gd name="connsiteX1" fmla="*/ 94337 w 9104775"/>
              <a:gd name="connsiteY1" fmla="*/ 0 h 5794644"/>
              <a:gd name="connsiteX2" fmla="*/ 9023766 w 9104775"/>
              <a:gd name="connsiteY2" fmla="*/ 0 h 5794644"/>
              <a:gd name="connsiteX3" fmla="*/ 9104775 w 9104775"/>
              <a:gd name="connsiteY3" fmla="*/ 81009 h 5794644"/>
              <a:gd name="connsiteX4" fmla="*/ 9096016 w 9104775"/>
              <a:gd name="connsiteY4" fmla="*/ 765443 h 5794644"/>
              <a:gd name="connsiteX5" fmla="*/ 9104775 w 9104775"/>
              <a:gd name="connsiteY5" fmla="*/ 5713635 h 5794644"/>
              <a:gd name="connsiteX6" fmla="*/ 9023766 w 9104775"/>
              <a:gd name="connsiteY6" fmla="*/ 5794644 h 5794644"/>
              <a:gd name="connsiteX7" fmla="*/ 0 w 9104775"/>
              <a:gd name="connsiteY7" fmla="*/ 778143 h 5794644"/>
              <a:gd name="connsiteX8" fmla="*/ 13328 w 9104775"/>
              <a:gd name="connsiteY8" fmla="*/ 81009 h 5794644"/>
              <a:gd name="connsiteX0" fmla="*/ 13328 w 9104775"/>
              <a:gd name="connsiteY0" fmla="*/ 81009 h 5713635"/>
              <a:gd name="connsiteX1" fmla="*/ 94337 w 9104775"/>
              <a:gd name="connsiteY1" fmla="*/ 0 h 5713635"/>
              <a:gd name="connsiteX2" fmla="*/ 9023766 w 9104775"/>
              <a:gd name="connsiteY2" fmla="*/ 0 h 5713635"/>
              <a:gd name="connsiteX3" fmla="*/ 9104775 w 9104775"/>
              <a:gd name="connsiteY3" fmla="*/ 81009 h 5713635"/>
              <a:gd name="connsiteX4" fmla="*/ 9096016 w 9104775"/>
              <a:gd name="connsiteY4" fmla="*/ 765443 h 5713635"/>
              <a:gd name="connsiteX5" fmla="*/ 9104775 w 9104775"/>
              <a:gd name="connsiteY5" fmla="*/ 5713635 h 5713635"/>
              <a:gd name="connsiteX6" fmla="*/ 0 w 9104775"/>
              <a:gd name="connsiteY6" fmla="*/ 778143 h 5713635"/>
              <a:gd name="connsiteX7" fmla="*/ 13328 w 9104775"/>
              <a:gd name="connsiteY7" fmla="*/ 81009 h 5713635"/>
              <a:gd name="connsiteX0" fmla="*/ 13328 w 9104775"/>
              <a:gd name="connsiteY0" fmla="*/ 81009 h 858361"/>
              <a:gd name="connsiteX1" fmla="*/ 94337 w 9104775"/>
              <a:gd name="connsiteY1" fmla="*/ 0 h 858361"/>
              <a:gd name="connsiteX2" fmla="*/ 9023766 w 9104775"/>
              <a:gd name="connsiteY2" fmla="*/ 0 h 858361"/>
              <a:gd name="connsiteX3" fmla="*/ 9104775 w 9104775"/>
              <a:gd name="connsiteY3" fmla="*/ 81009 h 858361"/>
              <a:gd name="connsiteX4" fmla="*/ 9096016 w 9104775"/>
              <a:gd name="connsiteY4" fmla="*/ 765443 h 858361"/>
              <a:gd name="connsiteX5" fmla="*/ 0 w 9104775"/>
              <a:gd name="connsiteY5" fmla="*/ 778143 h 858361"/>
              <a:gd name="connsiteX6" fmla="*/ 13328 w 9104775"/>
              <a:gd name="connsiteY6" fmla="*/ 81009 h 858361"/>
              <a:gd name="connsiteX0" fmla="*/ 13328 w 9104775"/>
              <a:gd name="connsiteY0" fmla="*/ 81009 h 817514"/>
              <a:gd name="connsiteX1" fmla="*/ 94337 w 9104775"/>
              <a:gd name="connsiteY1" fmla="*/ 0 h 817514"/>
              <a:gd name="connsiteX2" fmla="*/ 9023766 w 9104775"/>
              <a:gd name="connsiteY2" fmla="*/ 0 h 817514"/>
              <a:gd name="connsiteX3" fmla="*/ 9104775 w 9104775"/>
              <a:gd name="connsiteY3" fmla="*/ 81009 h 817514"/>
              <a:gd name="connsiteX4" fmla="*/ 9096016 w 9104775"/>
              <a:gd name="connsiteY4" fmla="*/ 765443 h 817514"/>
              <a:gd name="connsiteX5" fmla="*/ 0 w 9104775"/>
              <a:gd name="connsiteY5" fmla="*/ 778143 h 817514"/>
              <a:gd name="connsiteX6" fmla="*/ 13328 w 9104775"/>
              <a:gd name="connsiteY6" fmla="*/ 81009 h 817514"/>
              <a:gd name="connsiteX0" fmla="*/ 13328 w 9104775"/>
              <a:gd name="connsiteY0" fmla="*/ 81009 h 778143"/>
              <a:gd name="connsiteX1" fmla="*/ 94337 w 9104775"/>
              <a:gd name="connsiteY1" fmla="*/ 0 h 778143"/>
              <a:gd name="connsiteX2" fmla="*/ 9023766 w 9104775"/>
              <a:gd name="connsiteY2" fmla="*/ 0 h 778143"/>
              <a:gd name="connsiteX3" fmla="*/ 9104775 w 9104775"/>
              <a:gd name="connsiteY3" fmla="*/ 81009 h 778143"/>
              <a:gd name="connsiteX4" fmla="*/ 9096016 w 9104775"/>
              <a:gd name="connsiteY4" fmla="*/ 765443 h 778143"/>
              <a:gd name="connsiteX5" fmla="*/ 0 w 9104775"/>
              <a:gd name="connsiteY5" fmla="*/ 778143 h 778143"/>
              <a:gd name="connsiteX6" fmla="*/ 13328 w 9104775"/>
              <a:gd name="connsiteY6" fmla="*/ 81009 h 778143"/>
              <a:gd name="connsiteX0" fmla="*/ 2744 w 9094191"/>
              <a:gd name="connsiteY0" fmla="*/ 81009 h 776026"/>
              <a:gd name="connsiteX1" fmla="*/ 83753 w 9094191"/>
              <a:gd name="connsiteY1" fmla="*/ 0 h 776026"/>
              <a:gd name="connsiteX2" fmla="*/ 9013182 w 9094191"/>
              <a:gd name="connsiteY2" fmla="*/ 0 h 776026"/>
              <a:gd name="connsiteX3" fmla="*/ 9094191 w 9094191"/>
              <a:gd name="connsiteY3" fmla="*/ 81009 h 776026"/>
              <a:gd name="connsiteX4" fmla="*/ 9085432 w 9094191"/>
              <a:gd name="connsiteY4" fmla="*/ 765443 h 776026"/>
              <a:gd name="connsiteX5" fmla="*/ 0 w 9094191"/>
              <a:gd name="connsiteY5" fmla="*/ 776026 h 776026"/>
              <a:gd name="connsiteX6" fmla="*/ 2744 w 9094191"/>
              <a:gd name="connsiteY6" fmla="*/ 81009 h 776026"/>
              <a:gd name="connsiteX0" fmla="*/ 162 w 9091609"/>
              <a:gd name="connsiteY0" fmla="*/ 81009 h 773909"/>
              <a:gd name="connsiteX1" fmla="*/ 81171 w 9091609"/>
              <a:gd name="connsiteY1" fmla="*/ 0 h 773909"/>
              <a:gd name="connsiteX2" fmla="*/ 9010600 w 9091609"/>
              <a:gd name="connsiteY2" fmla="*/ 0 h 773909"/>
              <a:gd name="connsiteX3" fmla="*/ 9091609 w 9091609"/>
              <a:gd name="connsiteY3" fmla="*/ 81009 h 773909"/>
              <a:gd name="connsiteX4" fmla="*/ 9082850 w 9091609"/>
              <a:gd name="connsiteY4" fmla="*/ 765443 h 773909"/>
              <a:gd name="connsiteX5" fmla="*/ 1652 w 9091609"/>
              <a:gd name="connsiteY5" fmla="*/ 773909 h 773909"/>
              <a:gd name="connsiteX6" fmla="*/ 162 w 9091609"/>
              <a:gd name="connsiteY6" fmla="*/ 81009 h 77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91609" h="773909">
                <a:moveTo>
                  <a:pt x="162" y="81009"/>
                </a:moveTo>
                <a:cubicBezTo>
                  <a:pt x="162" y="36269"/>
                  <a:pt x="36431" y="0"/>
                  <a:pt x="81171" y="0"/>
                </a:cubicBezTo>
                <a:lnTo>
                  <a:pt x="9010600" y="0"/>
                </a:lnTo>
                <a:cubicBezTo>
                  <a:pt x="9055340" y="0"/>
                  <a:pt x="9091609" y="36269"/>
                  <a:pt x="9091609" y="81009"/>
                </a:cubicBezTo>
                <a:lnTo>
                  <a:pt x="9082850" y="765443"/>
                </a:lnTo>
                <a:lnTo>
                  <a:pt x="1652" y="773909"/>
                </a:lnTo>
                <a:cubicBezTo>
                  <a:pt x="2567" y="542237"/>
                  <a:pt x="-753" y="312681"/>
                  <a:pt x="162" y="81009"/>
                </a:cubicBezTo>
                <a:close/>
              </a:path>
            </a:pathLst>
          </a:custGeom>
          <a:solidFill>
            <a:srgbClr val="036EB8"/>
          </a:solidFill>
          <a:ln w="38100">
            <a:solidFill>
              <a:srgbClr val="0033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500" b="1" dirty="0">
                <a:solidFill>
                  <a:schemeClr val="bg1"/>
                </a:solidFill>
                <a:latin typeface="HGMaruGothicMPRO" panose="020F0600000000000000" pitchFamily="34" charset="-128"/>
                <a:ea typeface="HGMaruGothicMPRO" panose="020F0600000000000000" pitchFamily="34" charset="-128"/>
              </a:rPr>
              <a:t>調査結果①　わたしたち家族が払っている税金の種類</a:t>
            </a:r>
          </a:p>
        </p:txBody>
      </p:sp>
      <p:sp>
        <p:nvSpPr>
          <p:cNvPr id="33" name="テキスト ボックス 32">
            <a:extLst>
              <a:ext uri="{FF2B5EF4-FFF2-40B4-BE49-F238E27FC236}">
                <a16:creationId xmlns:a16="http://schemas.microsoft.com/office/drawing/2014/main" id="{1246B8E3-B81B-854B-BFC2-CBAA3C3CF1ED}"/>
              </a:ext>
            </a:extLst>
          </p:cNvPr>
          <p:cNvSpPr txBox="1"/>
          <p:nvPr/>
        </p:nvSpPr>
        <p:spPr>
          <a:xfrm>
            <a:off x="574431" y="3064315"/>
            <a:ext cx="461665" cy="895428"/>
          </a:xfrm>
          <a:prstGeom prst="rect">
            <a:avLst/>
          </a:prstGeom>
          <a:noFill/>
        </p:spPr>
        <p:txBody>
          <a:bodyPr vert="eaVert" wrap="square" rtlCol="0">
            <a:spAutoFit/>
          </a:bodyPr>
          <a:lstStyle/>
          <a:p>
            <a:r>
              <a:rPr kumimoji="1" lang="ja-JP" altLang="en-US" b="1">
                <a:solidFill>
                  <a:schemeClr val="bg1"/>
                </a:solidFill>
                <a:latin typeface="HGMaruGothicMPRO" panose="020F0600000000000000" pitchFamily="34" charset="-128"/>
                <a:ea typeface="HGMaruGothicMPRO" panose="020F0600000000000000" pitchFamily="34" charset="-128"/>
              </a:rPr>
              <a:t>調べ方</a:t>
            </a:r>
          </a:p>
        </p:txBody>
      </p:sp>
      <p:sp>
        <p:nvSpPr>
          <p:cNvPr id="35" name="テキスト ボックス 34">
            <a:extLst>
              <a:ext uri="{FF2B5EF4-FFF2-40B4-BE49-F238E27FC236}">
                <a16:creationId xmlns:a16="http://schemas.microsoft.com/office/drawing/2014/main" id="{CFBF7B41-8474-C24F-8842-195064D8D185}"/>
              </a:ext>
            </a:extLst>
          </p:cNvPr>
          <p:cNvSpPr txBox="1"/>
          <p:nvPr/>
        </p:nvSpPr>
        <p:spPr>
          <a:xfrm>
            <a:off x="574411" y="4816714"/>
            <a:ext cx="461665" cy="895428"/>
          </a:xfrm>
          <a:prstGeom prst="rect">
            <a:avLst/>
          </a:prstGeom>
          <a:noFill/>
        </p:spPr>
        <p:txBody>
          <a:bodyPr vert="eaVert" wrap="square" rtlCol="0">
            <a:spAutoFit/>
          </a:bodyPr>
          <a:lstStyle/>
          <a:p>
            <a:r>
              <a:rPr kumimoji="1" lang="ja-JP" altLang="en-US" b="1">
                <a:solidFill>
                  <a:schemeClr val="bg1"/>
                </a:solidFill>
                <a:latin typeface="HGMaruGothicMPRO" panose="020F0600000000000000" pitchFamily="34" charset="-128"/>
                <a:ea typeface="HGMaruGothicMPRO" panose="020F0600000000000000" pitchFamily="34" charset="-128"/>
              </a:rPr>
              <a:t>調べ方</a:t>
            </a:r>
          </a:p>
        </p:txBody>
      </p:sp>
      <p:sp>
        <p:nvSpPr>
          <p:cNvPr id="46" name="角丸四角形 19">
            <a:extLst>
              <a:ext uri="{FF2B5EF4-FFF2-40B4-BE49-F238E27FC236}">
                <a16:creationId xmlns:a16="http://schemas.microsoft.com/office/drawing/2014/main" id="{7B2D70EC-71FC-4FB0-857D-4C9AD02F09D0}"/>
              </a:ext>
            </a:extLst>
          </p:cNvPr>
          <p:cNvSpPr/>
          <p:nvPr/>
        </p:nvSpPr>
        <p:spPr>
          <a:xfrm rot="16200000">
            <a:off x="8337332" y="5233602"/>
            <a:ext cx="441433" cy="2695906"/>
          </a:xfrm>
          <a:prstGeom prst="round2SameRect">
            <a:avLst>
              <a:gd name="adj1" fmla="val 3097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47" name="テキスト ボックス 46">
            <a:extLst>
              <a:ext uri="{FF2B5EF4-FFF2-40B4-BE49-F238E27FC236}">
                <a16:creationId xmlns:a16="http://schemas.microsoft.com/office/drawing/2014/main" id="{1FE04987-33D7-46B1-9799-E666A3EB9363}"/>
              </a:ext>
            </a:extLst>
          </p:cNvPr>
          <p:cNvSpPr txBox="1"/>
          <p:nvPr/>
        </p:nvSpPr>
        <p:spPr>
          <a:xfrm>
            <a:off x="7357241" y="6445658"/>
            <a:ext cx="2548759" cy="261610"/>
          </a:xfrm>
          <a:prstGeom prst="rect">
            <a:avLst/>
          </a:prstGeom>
          <a:noFill/>
        </p:spPr>
        <p:txBody>
          <a:bodyPr wrap="none" rtlCol="0" anchor="ctr">
            <a:noAutofit/>
          </a:bodyPr>
          <a:lstStyle/>
          <a:p>
            <a:r>
              <a:rPr kumimoji="1" lang="ja-JP" altLang="en-US" sz="1300" b="1" dirty="0">
                <a:solidFill>
                  <a:srgbClr val="3E3A39"/>
                </a:solidFill>
                <a:latin typeface="HGMaruGothicMPRO" panose="020F0600000000000000" pitchFamily="34" charset="-128"/>
                <a:ea typeface="HGMaruGothicMPRO" panose="020F0600000000000000" pitchFamily="34" charset="-128"/>
              </a:rPr>
              <a:t>〇ねん　〇くみ　なまえ記入</a:t>
            </a:r>
          </a:p>
        </p:txBody>
      </p:sp>
      <p:sp>
        <p:nvSpPr>
          <p:cNvPr id="56" name="テキスト ボックス 55">
            <a:extLst>
              <a:ext uri="{FF2B5EF4-FFF2-40B4-BE49-F238E27FC236}">
                <a16:creationId xmlns:a16="http://schemas.microsoft.com/office/drawing/2014/main" id="{A69D94F0-E3FA-46C6-894C-F7AC8AC52464}"/>
              </a:ext>
            </a:extLst>
          </p:cNvPr>
          <p:cNvSpPr txBox="1"/>
          <p:nvPr/>
        </p:nvSpPr>
        <p:spPr>
          <a:xfrm>
            <a:off x="570241" y="1331363"/>
            <a:ext cx="461665" cy="895428"/>
          </a:xfrm>
          <a:prstGeom prst="rect">
            <a:avLst/>
          </a:prstGeom>
          <a:noFill/>
        </p:spPr>
        <p:txBody>
          <a:bodyPr vert="eaVert" wrap="square" rtlCol="0">
            <a:spAutoFit/>
          </a:bodyPr>
          <a:lstStyle/>
          <a:p>
            <a:r>
              <a:rPr kumimoji="1" lang="ja-JP" altLang="en-US" b="1">
                <a:solidFill>
                  <a:schemeClr val="bg1"/>
                </a:solidFill>
                <a:latin typeface="HGMaruGothicMPRO" panose="020F0600000000000000" pitchFamily="34" charset="-128"/>
                <a:ea typeface="HGMaruGothicMPRO" panose="020F0600000000000000" pitchFamily="34" charset="-128"/>
              </a:rPr>
              <a:t>調べ方</a:t>
            </a:r>
          </a:p>
        </p:txBody>
      </p:sp>
      <p:graphicFrame>
        <p:nvGraphicFramePr>
          <p:cNvPr id="3" name="表 3">
            <a:extLst>
              <a:ext uri="{FF2B5EF4-FFF2-40B4-BE49-F238E27FC236}">
                <a16:creationId xmlns:a16="http://schemas.microsoft.com/office/drawing/2014/main" id="{61B59FF6-3639-3042-66BA-3EE72B867195}"/>
              </a:ext>
            </a:extLst>
          </p:cNvPr>
          <p:cNvGraphicFramePr>
            <a:graphicFrameLocks noGrp="1"/>
          </p:cNvGraphicFramePr>
          <p:nvPr>
            <p:extLst>
              <p:ext uri="{D42A27DB-BD31-4B8C-83A1-F6EECF244321}">
                <p14:modId xmlns:p14="http://schemas.microsoft.com/office/powerpoint/2010/main" val="3329480928"/>
              </p:ext>
            </p:extLst>
          </p:nvPr>
        </p:nvGraphicFramePr>
        <p:xfrm>
          <a:off x="677785" y="1161656"/>
          <a:ext cx="8566032" cy="4925916"/>
        </p:xfrm>
        <a:graphic>
          <a:graphicData uri="http://schemas.openxmlformats.org/drawingml/2006/table">
            <a:tbl>
              <a:tblPr firstRow="1" bandRow="1">
                <a:tableStyleId>{5C22544A-7EE6-4342-B048-85BDC9FD1C3A}</a:tableStyleId>
              </a:tblPr>
              <a:tblGrid>
                <a:gridCol w="1427672">
                  <a:extLst>
                    <a:ext uri="{9D8B030D-6E8A-4147-A177-3AD203B41FA5}">
                      <a16:colId xmlns:a16="http://schemas.microsoft.com/office/drawing/2014/main" val="2967618947"/>
                    </a:ext>
                  </a:extLst>
                </a:gridCol>
                <a:gridCol w="1427672">
                  <a:extLst>
                    <a:ext uri="{9D8B030D-6E8A-4147-A177-3AD203B41FA5}">
                      <a16:colId xmlns:a16="http://schemas.microsoft.com/office/drawing/2014/main" val="2480979491"/>
                    </a:ext>
                  </a:extLst>
                </a:gridCol>
                <a:gridCol w="1427672">
                  <a:extLst>
                    <a:ext uri="{9D8B030D-6E8A-4147-A177-3AD203B41FA5}">
                      <a16:colId xmlns:a16="http://schemas.microsoft.com/office/drawing/2014/main" val="1675705557"/>
                    </a:ext>
                  </a:extLst>
                </a:gridCol>
                <a:gridCol w="1427672">
                  <a:extLst>
                    <a:ext uri="{9D8B030D-6E8A-4147-A177-3AD203B41FA5}">
                      <a16:colId xmlns:a16="http://schemas.microsoft.com/office/drawing/2014/main" val="71164259"/>
                    </a:ext>
                  </a:extLst>
                </a:gridCol>
                <a:gridCol w="1427672">
                  <a:extLst>
                    <a:ext uri="{9D8B030D-6E8A-4147-A177-3AD203B41FA5}">
                      <a16:colId xmlns:a16="http://schemas.microsoft.com/office/drawing/2014/main" val="994879565"/>
                    </a:ext>
                  </a:extLst>
                </a:gridCol>
                <a:gridCol w="1427672">
                  <a:extLst>
                    <a:ext uri="{9D8B030D-6E8A-4147-A177-3AD203B41FA5}">
                      <a16:colId xmlns:a16="http://schemas.microsoft.com/office/drawing/2014/main" val="690206319"/>
                    </a:ext>
                  </a:extLst>
                </a:gridCol>
              </a:tblGrid>
              <a:tr h="378258">
                <a:tc>
                  <a:txBody>
                    <a:bodyPr/>
                    <a:lstStyle/>
                    <a:p>
                      <a:pPr algn="ctr"/>
                      <a:r>
                        <a:rPr kumimoji="1" lang="ja-JP" altLang="en-US" dirty="0"/>
                        <a:t>税金の種類</a:t>
                      </a:r>
                    </a:p>
                  </a:txBody>
                  <a:tcPr anchor="ctr"/>
                </a:tc>
                <a:tc>
                  <a:txBody>
                    <a:bodyPr/>
                    <a:lstStyle/>
                    <a:p>
                      <a:pPr algn="ctr"/>
                      <a:endParaRPr kumimoji="1" lang="ja-JP" altLang="en-US" dirty="0"/>
                    </a:p>
                  </a:txBody>
                  <a:tcPr anchor="ctr"/>
                </a:tc>
                <a:tc>
                  <a:txBody>
                    <a:bodyPr/>
                    <a:lstStyle/>
                    <a:p>
                      <a:pPr algn="ctr"/>
                      <a:endParaRPr kumimoji="1" lang="ja-JP" altLang="en-US" dirty="0"/>
                    </a:p>
                  </a:txBody>
                  <a:tcPr anchor="ctr"/>
                </a:tc>
                <a:tc>
                  <a:txBody>
                    <a:bodyPr/>
                    <a:lstStyle/>
                    <a:p>
                      <a:pPr algn="ctr"/>
                      <a:endParaRPr kumimoji="1" lang="ja-JP" altLang="en-US" dirty="0"/>
                    </a:p>
                  </a:txBody>
                  <a:tcPr anchor="ctr"/>
                </a:tc>
                <a:tc>
                  <a:txBody>
                    <a:bodyPr/>
                    <a:lstStyle/>
                    <a:p>
                      <a:pPr algn="ctr"/>
                      <a:endParaRPr kumimoji="1" lang="ja-JP" altLang="en-US" dirty="0"/>
                    </a:p>
                  </a:txBody>
                  <a:tcPr anchor="ctr"/>
                </a:tc>
                <a:tc>
                  <a:txBody>
                    <a:bodyPr/>
                    <a:lstStyle/>
                    <a:p>
                      <a:pPr algn="ctr"/>
                      <a:endParaRPr kumimoji="1" lang="ja-JP" altLang="en-US" dirty="0"/>
                    </a:p>
                  </a:txBody>
                  <a:tcPr anchor="ctr"/>
                </a:tc>
                <a:extLst>
                  <a:ext uri="{0D108BD9-81ED-4DB2-BD59-A6C34878D82A}">
                    <a16:rowId xmlns:a16="http://schemas.microsoft.com/office/drawing/2014/main" val="3675396185"/>
                  </a:ext>
                </a:extLst>
              </a:tr>
              <a:tr h="378258">
                <a:tc>
                  <a:txBody>
                    <a:bodyPr/>
                    <a:lstStyle/>
                    <a:p>
                      <a:pPr algn="ctr"/>
                      <a:r>
                        <a:rPr kumimoji="1" lang="ja-JP" altLang="en-US" sz="1200" dirty="0"/>
                        <a:t>都市計画税</a:t>
                      </a:r>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extLst>
                  <a:ext uri="{0D108BD9-81ED-4DB2-BD59-A6C34878D82A}">
                    <a16:rowId xmlns:a16="http://schemas.microsoft.com/office/drawing/2014/main" val="1610251341"/>
                  </a:ext>
                </a:extLst>
              </a:tr>
              <a:tr h="433710">
                <a:tc>
                  <a:txBody>
                    <a:bodyPr/>
                    <a:lstStyle/>
                    <a:p>
                      <a:pPr algn="ctr"/>
                      <a:r>
                        <a:rPr kumimoji="1" lang="ja-JP" altLang="en-US" sz="1200" dirty="0"/>
                        <a:t>消費税</a:t>
                      </a:r>
                      <a:endParaRPr kumimoji="1" lang="en-US" altLang="ja-JP" sz="1200" dirty="0"/>
                    </a:p>
                    <a:p>
                      <a:pPr algn="ctr"/>
                      <a:r>
                        <a:rPr kumimoji="1" lang="ja-JP" altLang="en-US" sz="1200" dirty="0"/>
                        <a:t>地方消費税</a:t>
                      </a:r>
                      <a:endParaRPr kumimoji="1" lang="en-US" altLang="ja-JP" sz="1200" dirty="0"/>
                    </a:p>
                  </a:txBody>
                  <a:tcPr anchor="ctr"/>
                </a:tc>
                <a:tc>
                  <a:txBody>
                    <a:bodyPr/>
                    <a:lstStyle/>
                    <a:p>
                      <a:pPr algn="ctr"/>
                      <a:endParaRPr kumimoji="1" lang="ja-JP" altLang="en-US" dirty="0"/>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extLst>
                  <a:ext uri="{0D108BD9-81ED-4DB2-BD59-A6C34878D82A}">
                    <a16:rowId xmlns:a16="http://schemas.microsoft.com/office/drawing/2014/main" val="2353978546"/>
                  </a:ext>
                </a:extLst>
              </a:tr>
              <a:tr h="378258">
                <a:tc>
                  <a:txBody>
                    <a:bodyPr/>
                    <a:lstStyle/>
                    <a:p>
                      <a:pPr algn="ctr"/>
                      <a:r>
                        <a:rPr kumimoji="1" lang="ja-JP" altLang="en-US" sz="1200" dirty="0"/>
                        <a:t>酒税</a:t>
                      </a:r>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extLst>
                  <a:ext uri="{0D108BD9-81ED-4DB2-BD59-A6C34878D82A}">
                    <a16:rowId xmlns:a16="http://schemas.microsoft.com/office/drawing/2014/main" val="1911146996"/>
                  </a:ext>
                </a:extLst>
              </a:tr>
              <a:tr h="433710">
                <a:tc>
                  <a:txBody>
                    <a:bodyPr/>
                    <a:lstStyle/>
                    <a:p>
                      <a:pPr algn="ctr"/>
                      <a:r>
                        <a:rPr kumimoji="1" lang="ja-JP" altLang="en-US" sz="1200" dirty="0"/>
                        <a:t>揮発油税</a:t>
                      </a:r>
                      <a:endParaRPr kumimoji="1" lang="en-US" altLang="ja-JP" sz="1200" dirty="0"/>
                    </a:p>
                    <a:p>
                      <a:pPr algn="ctr"/>
                      <a:r>
                        <a:rPr kumimoji="1" lang="ja-JP" altLang="en-US" sz="1200" dirty="0"/>
                        <a:t>地方揮発油税</a:t>
                      </a:r>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dirty="0"/>
                    </a:p>
                  </a:txBody>
                  <a:tcPr anchor="ctr"/>
                </a:tc>
                <a:tc>
                  <a:txBody>
                    <a:bodyPr/>
                    <a:lstStyle/>
                    <a:p>
                      <a:pPr algn="ctr"/>
                      <a:endParaRPr kumimoji="1" lang="ja-JP" altLang="en-US"/>
                    </a:p>
                  </a:txBody>
                  <a:tcPr anchor="ctr"/>
                </a:tc>
                <a:tc>
                  <a:txBody>
                    <a:bodyPr/>
                    <a:lstStyle/>
                    <a:p>
                      <a:pPr algn="ctr"/>
                      <a:endParaRPr kumimoji="1" lang="ja-JP" altLang="en-US"/>
                    </a:p>
                  </a:txBody>
                  <a:tcPr anchor="ctr"/>
                </a:tc>
                <a:extLst>
                  <a:ext uri="{0D108BD9-81ED-4DB2-BD59-A6C34878D82A}">
                    <a16:rowId xmlns:a16="http://schemas.microsoft.com/office/drawing/2014/main" val="721167206"/>
                  </a:ext>
                </a:extLst>
              </a:tr>
              <a:tr h="607194">
                <a:tc>
                  <a:txBody>
                    <a:bodyPr/>
                    <a:lstStyle/>
                    <a:p>
                      <a:pPr algn="ctr"/>
                      <a:r>
                        <a:rPr kumimoji="1" lang="ja-JP" altLang="en-US" sz="1200" dirty="0"/>
                        <a:t>たばこ税</a:t>
                      </a:r>
                      <a:endParaRPr kumimoji="1" lang="en-US" altLang="ja-JP" sz="1200" dirty="0"/>
                    </a:p>
                    <a:p>
                      <a:pPr algn="ctr"/>
                      <a:r>
                        <a:rPr kumimoji="1" lang="ja-JP" altLang="en-US" sz="1200" dirty="0"/>
                        <a:t>地方のたばこ税</a:t>
                      </a:r>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extLst>
                  <a:ext uri="{0D108BD9-81ED-4DB2-BD59-A6C34878D82A}">
                    <a16:rowId xmlns:a16="http://schemas.microsoft.com/office/drawing/2014/main" val="1491151035"/>
                  </a:ext>
                </a:extLst>
              </a:tr>
              <a:tr h="378258">
                <a:tc>
                  <a:txBody>
                    <a:bodyPr/>
                    <a:lstStyle/>
                    <a:p>
                      <a:pPr algn="ctr"/>
                      <a:r>
                        <a:rPr kumimoji="1" lang="ja-JP" altLang="en-US" sz="1200" dirty="0"/>
                        <a:t>自動車重量税</a:t>
                      </a:r>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dirty="0"/>
                    </a:p>
                  </a:txBody>
                  <a:tcPr anchor="ctr"/>
                </a:tc>
                <a:tc>
                  <a:txBody>
                    <a:bodyPr/>
                    <a:lstStyle/>
                    <a:p>
                      <a:pPr algn="ctr"/>
                      <a:endParaRPr kumimoji="1" lang="ja-JP" altLang="en-US"/>
                    </a:p>
                  </a:txBody>
                  <a:tcPr anchor="ctr"/>
                </a:tc>
                <a:extLst>
                  <a:ext uri="{0D108BD9-81ED-4DB2-BD59-A6C34878D82A}">
                    <a16:rowId xmlns:a16="http://schemas.microsoft.com/office/drawing/2014/main" val="2043583392"/>
                  </a:ext>
                </a:extLst>
              </a:tr>
              <a:tr h="378258">
                <a:tc>
                  <a:txBody>
                    <a:bodyPr/>
                    <a:lstStyle/>
                    <a:p>
                      <a:pPr algn="ctr"/>
                      <a:r>
                        <a:rPr kumimoji="1" lang="ja-JP" altLang="en-US" sz="1200" dirty="0"/>
                        <a:t>ゴルフ場利用税</a:t>
                      </a:r>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dirty="0"/>
                    </a:p>
                  </a:txBody>
                  <a:tcPr anchor="ctr"/>
                </a:tc>
                <a:tc>
                  <a:txBody>
                    <a:bodyPr/>
                    <a:lstStyle/>
                    <a:p>
                      <a:pPr algn="ctr"/>
                      <a:endParaRPr kumimoji="1" lang="ja-JP" altLang="en-US"/>
                    </a:p>
                  </a:txBody>
                  <a:tcPr anchor="ctr"/>
                </a:tc>
                <a:extLst>
                  <a:ext uri="{0D108BD9-81ED-4DB2-BD59-A6C34878D82A}">
                    <a16:rowId xmlns:a16="http://schemas.microsoft.com/office/drawing/2014/main" val="950461793"/>
                  </a:ext>
                </a:extLst>
              </a:tr>
              <a:tr h="378258">
                <a:tc>
                  <a:txBody>
                    <a:bodyPr/>
                    <a:lstStyle/>
                    <a:p>
                      <a:pPr algn="ctr"/>
                      <a:r>
                        <a:rPr kumimoji="1" lang="ja-JP" altLang="en-US" sz="1200" dirty="0"/>
                        <a:t>入湯税</a:t>
                      </a:r>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dirty="0"/>
                    </a:p>
                  </a:txBody>
                  <a:tcPr anchor="ctr"/>
                </a:tc>
                <a:extLst>
                  <a:ext uri="{0D108BD9-81ED-4DB2-BD59-A6C34878D82A}">
                    <a16:rowId xmlns:a16="http://schemas.microsoft.com/office/drawing/2014/main" val="2627439787"/>
                  </a:ext>
                </a:extLst>
              </a:tr>
              <a:tr h="378258">
                <a:tc>
                  <a:txBody>
                    <a:bodyPr/>
                    <a:lstStyle/>
                    <a:p>
                      <a:pPr algn="ctr"/>
                      <a:endParaRPr kumimoji="1" lang="ja-JP" altLang="en-US" sz="1200" dirty="0"/>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dirty="0"/>
                    </a:p>
                  </a:txBody>
                  <a:tcPr anchor="ctr"/>
                </a:tc>
                <a:extLst>
                  <a:ext uri="{0D108BD9-81ED-4DB2-BD59-A6C34878D82A}">
                    <a16:rowId xmlns:a16="http://schemas.microsoft.com/office/drawing/2014/main" val="3661160917"/>
                  </a:ext>
                </a:extLst>
              </a:tr>
              <a:tr h="378258">
                <a:tc>
                  <a:txBody>
                    <a:bodyPr/>
                    <a:lstStyle/>
                    <a:p>
                      <a:pPr algn="ctr"/>
                      <a:endParaRPr kumimoji="1" lang="ja-JP" altLang="en-US" sz="1200" dirty="0"/>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dirty="0"/>
                    </a:p>
                  </a:txBody>
                  <a:tcPr anchor="ctr"/>
                </a:tc>
                <a:extLst>
                  <a:ext uri="{0D108BD9-81ED-4DB2-BD59-A6C34878D82A}">
                    <a16:rowId xmlns:a16="http://schemas.microsoft.com/office/drawing/2014/main" val="1192175956"/>
                  </a:ext>
                </a:extLst>
              </a:tr>
              <a:tr h="378258">
                <a:tc>
                  <a:txBody>
                    <a:bodyPr/>
                    <a:lstStyle/>
                    <a:p>
                      <a:pPr algn="ctr"/>
                      <a:endParaRPr kumimoji="1" lang="ja-JP" altLang="en-US" sz="1200" dirty="0"/>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dirty="0"/>
                    </a:p>
                  </a:txBody>
                  <a:tcPr anchor="ctr"/>
                </a:tc>
                <a:extLst>
                  <a:ext uri="{0D108BD9-81ED-4DB2-BD59-A6C34878D82A}">
                    <a16:rowId xmlns:a16="http://schemas.microsoft.com/office/drawing/2014/main" val="1706505627"/>
                  </a:ext>
                </a:extLst>
              </a:tr>
            </a:tbl>
          </a:graphicData>
        </a:graphic>
      </p:graphicFrame>
    </p:spTree>
    <p:extLst>
      <p:ext uri="{BB962C8B-B14F-4D97-AF65-F5344CB8AC3E}">
        <p14:creationId xmlns:p14="http://schemas.microsoft.com/office/powerpoint/2010/main" val="4019103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四角形: 角を丸くする 47">
            <a:extLst>
              <a:ext uri="{FF2B5EF4-FFF2-40B4-BE49-F238E27FC236}">
                <a16:creationId xmlns:a16="http://schemas.microsoft.com/office/drawing/2014/main" id="{9ABA67DE-C235-4B87-BD4D-F718635AC7E3}"/>
              </a:ext>
            </a:extLst>
          </p:cNvPr>
          <p:cNvSpPr/>
          <p:nvPr/>
        </p:nvSpPr>
        <p:spPr>
          <a:xfrm>
            <a:off x="415159" y="251430"/>
            <a:ext cx="9091447" cy="5973091"/>
          </a:xfrm>
          <a:prstGeom prst="roundRect">
            <a:avLst>
              <a:gd name="adj" fmla="val 1398"/>
            </a:avLst>
          </a:prstGeom>
          <a:solidFill>
            <a:schemeClr val="bg1"/>
          </a:solidFill>
          <a:ln w="38100">
            <a:solidFill>
              <a:srgbClr val="0033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四角形: 角を丸くする 48">
            <a:extLst>
              <a:ext uri="{FF2B5EF4-FFF2-40B4-BE49-F238E27FC236}">
                <a16:creationId xmlns:a16="http://schemas.microsoft.com/office/drawing/2014/main" id="{31E833CE-A234-4048-9D9D-C4AA1C2624E5}"/>
              </a:ext>
            </a:extLst>
          </p:cNvPr>
          <p:cNvSpPr/>
          <p:nvPr/>
        </p:nvSpPr>
        <p:spPr>
          <a:xfrm>
            <a:off x="414997" y="251430"/>
            <a:ext cx="9091609" cy="773909"/>
          </a:xfrm>
          <a:custGeom>
            <a:avLst/>
            <a:gdLst>
              <a:gd name="connsiteX0" fmla="*/ 0 w 9091447"/>
              <a:gd name="connsiteY0" fmla="*/ 81009 h 5794644"/>
              <a:gd name="connsiteX1" fmla="*/ 81009 w 9091447"/>
              <a:gd name="connsiteY1" fmla="*/ 0 h 5794644"/>
              <a:gd name="connsiteX2" fmla="*/ 9010438 w 9091447"/>
              <a:gd name="connsiteY2" fmla="*/ 0 h 5794644"/>
              <a:gd name="connsiteX3" fmla="*/ 9091447 w 9091447"/>
              <a:gd name="connsiteY3" fmla="*/ 81009 h 5794644"/>
              <a:gd name="connsiteX4" fmla="*/ 9091447 w 9091447"/>
              <a:gd name="connsiteY4" fmla="*/ 5713635 h 5794644"/>
              <a:gd name="connsiteX5" fmla="*/ 9010438 w 9091447"/>
              <a:gd name="connsiteY5" fmla="*/ 5794644 h 5794644"/>
              <a:gd name="connsiteX6" fmla="*/ 81009 w 9091447"/>
              <a:gd name="connsiteY6" fmla="*/ 5794644 h 5794644"/>
              <a:gd name="connsiteX7" fmla="*/ 0 w 9091447"/>
              <a:gd name="connsiteY7" fmla="*/ 5713635 h 5794644"/>
              <a:gd name="connsiteX8" fmla="*/ 0 w 9091447"/>
              <a:gd name="connsiteY8" fmla="*/ 81009 h 5794644"/>
              <a:gd name="connsiteX0" fmla="*/ 0 w 9091447"/>
              <a:gd name="connsiteY0" fmla="*/ 81009 h 5794644"/>
              <a:gd name="connsiteX1" fmla="*/ 81009 w 9091447"/>
              <a:gd name="connsiteY1" fmla="*/ 0 h 5794644"/>
              <a:gd name="connsiteX2" fmla="*/ 9010438 w 9091447"/>
              <a:gd name="connsiteY2" fmla="*/ 0 h 5794644"/>
              <a:gd name="connsiteX3" fmla="*/ 9091447 w 9091447"/>
              <a:gd name="connsiteY3" fmla="*/ 81009 h 5794644"/>
              <a:gd name="connsiteX4" fmla="*/ 9082688 w 9091447"/>
              <a:gd name="connsiteY4" fmla="*/ 765443 h 5794644"/>
              <a:gd name="connsiteX5" fmla="*/ 9091447 w 9091447"/>
              <a:gd name="connsiteY5" fmla="*/ 5713635 h 5794644"/>
              <a:gd name="connsiteX6" fmla="*/ 9010438 w 9091447"/>
              <a:gd name="connsiteY6" fmla="*/ 5794644 h 5794644"/>
              <a:gd name="connsiteX7" fmla="*/ 81009 w 9091447"/>
              <a:gd name="connsiteY7" fmla="*/ 5794644 h 5794644"/>
              <a:gd name="connsiteX8" fmla="*/ 0 w 9091447"/>
              <a:gd name="connsiteY8" fmla="*/ 5713635 h 5794644"/>
              <a:gd name="connsiteX9" fmla="*/ 0 w 9091447"/>
              <a:gd name="connsiteY9" fmla="*/ 81009 h 5794644"/>
              <a:gd name="connsiteX0" fmla="*/ 13328 w 9104775"/>
              <a:gd name="connsiteY0" fmla="*/ 81009 h 5794644"/>
              <a:gd name="connsiteX1" fmla="*/ 94337 w 9104775"/>
              <a:gd name="connsiteY1" fmla="*/ 0 h 5794644"/>
              <a:gd name="connsiteX2" fmla="*/ 9023766 w 9104775"/>
              <a:gd name="connsiteY2" fmla="*/ 0 h 5794644"/>
              <a:gd name="connsiteX3" fmla="*/ 9104775 w 9104775"/>
              <a:gd name="connsiteY3" fmla="*/ 81009 h 5794644"/>
              <a:gd name="connsiteX4" fmla="*/ 9096016 w 9104775"/>
              <a:gd name="connsiteY4" fmla="*/ 765443 h 5794644"/>
              <a:gd name="connsiteX5" fmla="*/ 9104775 w 9104775"/>
              <a:gd name="connsiteY5" fmla="*/ 5713635 h 5794644"/>
              <a:gd name="connsiteX6" fmla="*/ 9023766 w 9104775"/>
              <a:gd name="connsiteY6" fmla="*/ 5794644 h 5794644"/>
              <a:gd name="connsiteX7" fmla="*/ 94337 w 9104775"/>
              <a:gd name="connsiteY7" fmla="*/ 5794644 h 5794644"/>
              <a:gd name="connsiteX8" fmla="*/ 13328 w 9104775"/>
              <a:gd name="connsiteY8" fmla="*/ 5713635 h 5794644"/>
              <a:gd name="connsiteX9" fmla="*/ 0 w 9104775"/>
              <a:gd name="connsiteY9" fmla="*/ 778143 h 5794644"/>
              <a:gd name="connsiteX10" fmla="*/ 13328 w 9104775"/>
              <a:gd name="connsiteY10" fmla="*/ 81009 h 5794644"/>
              <a:gd name="connsiteX0" fmla="*/ 609598 w 9701045"/>
              <a:gd name="connsiteY0" fmla="*/ 81009 h 5794644"/>
              <a:gd name="connsiteX1" fmla="*/ 690607 w 9701045"/>
              <a:gd name="connsiteY1" fmla="*/ 0 h 5794644"/>
              <a:gd name="connsiteX2" fmla="*/ 9620036 w 9701045"/>
              <a:gd name="connsiteY2" fmla="*/ 0 h 5794644"/>
              <a:gd name="connsiteX3" fmla="*/ 9701045 w 9701045"/>
              <a:gd name="connsiteY3" fmla="*/ 81009 h 5794644"/>
              <a:gd name="connsiteX4" fmla="*/ 9692286 w 9701045"/>
              <a:gd name="connsiteY4" fmla="*/ 765443 h 5794644"/>
              <a:gd name="connsiteX5" fmla="*/ 9701045 w 9701045"/>
              <a:gd name="connsiteY5" fmla="*/ 5713635 h 5794644"/>
              <a:gd name="connsiteX6" fmla="*/ 9620036 w 9701045"/>
              <a:gd name="connsiteY6" fmla="*/ 5794644 h 5794644"/>
              <a:gd name="connsiteX7" fmla="*/ 690607 w 9701045"/>
              <a:gd name="connsiteY7" fmla="*/ 5794644 h 5794644"/>
              <a:gd name="connsiteX8" fmla="*/ 596270 w 9701045"/>
              <a:gd name="connsiteY8" fmla="*/ 778143 h 5794644"/>
              <a:gd name="connsiteX9" fmla="*/ 609598 w 9701045"/>
              <a:gd name="connsiteY9" fmla="*/ 81009 h 5794644"/>
              <a:gd name="connsiteX0" fmla="*/ 13328 w 9104775"/>
              <a:gd name="connsiteY0" fmla="*/ 81009 h 5794644"/>
              <a:gd name="connsiteX1" fmla="*/ 94337 w 9104775"/>
              <a:gd name="connsiteY1" fmla="*/ 0 h 5794644"/>
              <a:gd name="connsiteX2" fmla="*/ 9023766 w 9104775"/>
              <a:gd name="connsiteY2" fmla="*/ 0 h 5794644"/>
              <a:gd name="connsiteX3" fmla="*/ 9104775 w 9104775"/>
              <a:gd name="connsiteY3" fmla="*/ 81009 h 5794644"/>
              <a:gd name="connsiteX4" fmla="*/ 9096016 w 9104775"/>
              <a:gd name="connsiteY4" fmla="*/ 765443 h 5794644"/>
              <a:gd name="connsiteX5" fmla="*/ 9104775 w 9104775"/>
              <a:gd name="connsiteY5" fmla="*/ 5713635 h 5794644"/>
              <a:gd name="connsiteX6" fmla="*/ 9023766 w 9104775"/>
              <a:gd name="connsiteY6" fmla="*/ 5794644 h 5794644"/>
              <a:gd name="connsiteX7" fmla="*/ 0 w 9104775"/>
              <a:gd name="connsiteY7" fmla="*/ 778143 h 5794644"/>
              <a:gd name="connsiteX8" fmla="*/ 13328 w 9104775"/>
              <a:gd name="connsiteY8" fmla="*/ 81009 h 5794644"/>
              <a:gd name="connsiteX0" fmla="*/ 13328 w 9104775"/>
              <a:gd name="connsiteY0" fmla="*/ 81009 h 5713635"/>
              <a:gd name="connsiteX1" fmla="*/ 94337 w 9104775"/>
              <a:gd name="connsiteY1" fmla="*/ 0 h 5713635"/>
              <a:gd name="connsiteX2" fmla="*/ 9023766 w 9104775"/>
              <a:gd name="connsiteY2" fmla="*/ 0 h 5713635"/>
              <a:gd name="connsiteX3" fmla="*/ 9104775 w 9104775"/>
              <a:gd name="connsiteY3" fmla="*/ 81009 h 5713635"/>
              <a:gd name="connsiteX4" fmla="*/ 9096016 w 9104775"/>
              <a:gd name="connsiteY4" fmla="*/ 765443 h 5713635"/>
              <a:gd name="connsiteX5" fmla="*/ 9104775 w 9104775"/>
              <a:gd name="connsiteY5" fmla="*/ 5713635 h 5713635"/>
              <a:gd name="connsiteX6" fmla="*/ 0 w 9104775"/>
              <a:gd name="connsiteY6" fmla="*/ 778143 h 5713635"/>
              <a:gd name="connsiteX7" fmla="*/ 13328 w 9104775"/>
              <a:gd name="connsiteY7" fmla="*/ 81009 h 5713635"/>
              <a:gd name="connsiteX0" fmla="*/ 13328 w 9104775"/>
              <a:gd name="connsiteY0" fmla="*/ 81009 h 858361"/>
              <a:gd name="connsiteX1" fmla="*/ 94337 w 9104775"/>
              <a:gd name="connsiteY1" fmla="*/ 0 h 858361"/>
              <a:gd name="connsiteX2" fmla="*/ 9023766 w 9104775"/>
              <a:gd name="connsiteY2" fmla="*/ 0 h 858361"/>
              <a:gd name="connsiteX3" fmla="*/ 9104775 w 9104775"/>
              <a:gd name="connsiteY3" fmla="*/ 81009 h 858361"/>
              <a:gd name="connsiteX4" fmla="*/ 9096016 w 9104775"/>
              <a:gd name="connsiteY4" fmla="*/ 765443 h 858361"/>
              <a:gd name="connsiteX5" fmla="*/ 0 w 9104775"/>
              <a:gd name="connsiteY5" fmla="*/ 778143 h 858361"/>
              <a:gd name="connsiteX6" fmla="*/ 13328 w 9104775"/>
              <a:gd name="connsiteY6" fmla="*/ 81009 h 858361"/>
              <a:gd name="connsiteX0" fmla="*/ 13328 w 9104775"/>
              <a:gd name="connsiteY0" fmla="*/ 81009 h 817514"/>
              <a:gd name="connsiteX1" fmla="*/ 94337 w 9104775"/>
              <a:gd name="connsiteY1" fmla="*/ 0 h 817514"/>
              <a:gd name="connsiteX2" fmla="*/ 9023766 w 9104775"/>
              <a:gd name="connsiteY2" fmla="*/ 0 h 817514"/>
              <a:gd name="connsiteX3" fmla="*/ 9104775 w 9104775"/>
              <a:gd name="connsiteY3" fmla="*/ 81009 h 817514"/>
              <a:gd name="connsiteX4" fmla="*/ 9096016 w 9104775"/>
              <a:gd name="connsiteY4" fmla="*/ 765443 h 817514"/>
              <a:gd name="connsiteX5" fmla="*/ 0 w 9104775"/>
              <a:gd name="connsiteY5" fmla="*/ 778143 h 817514"/>
              <a:gd name="connsiteX6" fmla="*/ 13328 w 9104775"/>
              <a:gd name="connsiteY6" fmla="*/ 81009 h 817514"/>
              <a:gd name="connsiteX0" fmla="*/ 13328 w 9104775"/>
              <a:gd name="connsiteY0" fmla="*/ 81009 h 778143"/>
              <a:gd name="connsiteX1" fmla="*/ 94337 w 9104775"/>
              <a:gd name="connsiteY1" fmla="*/ 0 h 778143"/>
              <a:gd name="connsiteX2" fmla="*/ 9023766 w 9104775"/>
              <a:gd name="connsiteY2" fmla="*/ 0 h 778143"/>
              <a:gd name="connsiteX3" fmla="*/ 9104775 w 9104775"/>
              <a:gd name="connsiteY3" fmla="*/ 81009 h 778143"/>
              <a:gd name="connsiteX4" fmla="*/ 9096016 w 9104775"/>
              <a:gd name="connsiteY4" fmla="*/ 765443 h 778143"/>
              <a:gd name="connsiteX5" fmla="*/ 0 w 9104775"/>
              <a:gd name="connsiteY5" fmla="*/ 778143 h 778143"/>
              <a:gd name="connsiteX6" fmla="*/ 13328 w 9104775"/>
              <a:gd name="connsiteY6" fmla="*/ 81009 h 778143"/>
              <a:gd name="connsiteX0" fmla="*/ 2744 w 9094191"/>
              <a:gd name="connsiteY0" fmla="*/ 81009 h 776026"/>
              <a:gd name="connsiteX1" fmla="*/ 83753 w 9094191"/>
              <a:gd name="connsiteY1" fmla="*/ 0 h 776026"/>
              <a:gd name="connsiteX2" fmla="*/ 9013182 w 9094191"/>
              <a:gd name="connsiteY2" fmla="*/ 0 h 776026"/>
              <a:gd name="connsiteX3" fmla="*/ 9094191 w 9094191"/>
              <a:gd name="connsiteY3" fmla="*/ 81009 h 776026"/>
              <a:gd name="connsiteX4" fmla="*/ 9085432 w 9094191"/>
              <a:gd name="connsiteY4" fmla="*/ 765443 h 776026"/>
              <a:gd name="connsiteX5" fmla="*/ 0 w 9094191"/>
              <a:gd name="connsiteY5" fmla="*/ 776026 h 776026"/>
              <a:gd name="connsiteX6" fmla="*/ 2744 w 9094191"/>
              <a:gd name="connsiteY6" fmla="*/ 81009 h 776026"/>
              <a:gd name="connsiteX0" fmla="*/ 162 w 9091609"/>
              <a:gd name="connsiteY0" fmla="*/ 81009 h 773909"/>
              <a:gd name="connsiteX1" fmla="*/ 81171 w 9091609"/>
              <a:gd name="connsiteY1" fmla="*/ 0 h 773909"/>
              <a:gd name="connsiteX2" fmla="*/ 9010600 w 9091609"/>
              <a:gd name="connsiteY2" fmla="*/ 0 h 773909"/>
              <a:gd name="connsiteX3" fmla="*/ 9091609 w 9091609"/>
              <a:gd name="connsiteY3" fmla="*/ 81009 h 773909"/>
              <a:gd name="connsiteX4" fmla="*/ 9082850 w 9091609"/>
              <a:gd name="connsiteY4" fmla="*/ 765443 h 773909"/>
              <a:gd name="connsiteX5" fmla="*/ 1652 w 9091609"/>
              <a:gd name="connsiteY5" fmla="*/ 773909 h 773909"/>
              <a:gd name="connsiteX6" fmla="*/ 162 w 9091609"/>
              <a:gd name="connsiteY6" fmla="*/ 81009 h 77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91609" h="773909">
                <a:moveTo>
                  <a:pt x="162" y="81009"/>
                </a:moveTo>
                <a:cubicBezTo>
                  <a:pt x="162" y="36269"/>
                  <a:pt x="36431" y="0"/>
                  <a:pt x="81171" y="0"/>
                </a:cubicBezTo>
                <a:lnTo>
                  <a:pt x="9010600" y="0"/>
                </a:lnTo>
                <a:cubicBezTo>
                  <a:pt x="9055340" y="0"/>
                  <a:pt x="9091609" y="36269"/>
                  <a:pt x="9091609" y="81009"/>
                </a:cubicBezTo>
                <a:lnTo>
                  <a:pt x="9082850" y="765443"/>
                </a:lnTo>
                <a:lnTo>
                  <a:pt x="1652" y="773909"/>
                </a:lnTo>
                <a:cubicBezTo>
                  <a:pt x="2567" y="542237"/>
                  <a:pt x="-753" y="312681"/>
                  <a:pt x="162" y="81009"/>
                </a:cubicBezTo>
                <a:close/>
              </a:path>
            </a:pathLst>
          </a:custGeom>
          <a:solidFill>
            <a:srgbClr val="036EB8"/>
          </a:solidFill>
          <a:ln w="38100">
            <a:solidFill>
              <a:srgbClr val="0033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500" b="1" dirty="0">
                <a:solidFill>
                  <a:schemeClr val="bg1"/>
                </a:solidFill>
                <a:latin typeface="HGMaruGothicMPRO" panose="020F0600000000000000" pitchFamily="34" charset="-128"/>
                <a:ea typeface="HGMaruGothicMPRO" panose="020F0600000000000000" pitchFamily="34" charset="-128"/>
              </a:rPr>
              <a:t>調査結果①　わたしたち家族が払っている税金の種類</a:t>
            </a:r>
          </a:p>
        </p:txBody>
      </p:sp>
      <p:sp>
        <p:nvSpPr>
          <p:cNvPr id="33" name="テキスト ボックス 32">
            <a:extLst>
              <a:ext uri="{FF2B5EF4-FFF2-40B4-BE49-F238E27FC236}">
                <a16:creationId xmlns:a16="http://schemas.microsoft.com/office/drawing/2014/main" id="{1246B8E3-B81B-854B-BFC2-CBAA3C3CF1ED}"/>
              </a:ext>
            </a:extLst>
          </p:cNvPr>
          <p:cNvSpPr txBox="1"/>
          <p:nvPr/>
        </p:nvSpPr>
        <p:spPr>
          <a:xfrm>
            <a:off x="574431" y="3064315"/>
            <a:ext cx="461665" cy="895428"/>
          </a:xfrm>
          <a:prstGeom prst="rect">
            <a:avLst/>
          </a:prstGeom>
          <a:noFill/>
        </p:spPr>
        <p:txBody>
          <a:bodyPr vert="eaVert" wrap="square" rtlCol="0">
            <a:spAutoFit/>
          </a:bodyPr>
          <a:lstStyle/>
          <a:p>
            <a:r>
              <a:rPr kumimoji="1" lang="ja-JP" altLang="en-US" b="1">
                <a:solidFill>
                  <a:schemeClr val="bg1"/>
                </a:solidFill>
                <a:latin typeface="HGMaruGothicMPRO" panose="020F0600000000000000" pitchFamily="34" charset="-128"/>
                <a:ea typeface="HGMaruGothicMPRO" panose="020F0600000000000000" pitchFamily="34" charset="-128"/>
              </a:rPr>
              <a:t>調べ方</a:t>
            </a:r>
          </a:p>
        </p:txBody>
      </p:sp>
      <p:sp>
        <p:nvSpPr>
          <p:cNvPr id="35" name="テキスト ボックス 34">
            <a:extLst>
              <a:ext uri="{FF2B5EF4-FFF2-40B4-BE49-F238E27FC236}">
                <a16:creationId xmlns:a16="http://schemas.microsoft.com/office/drawing/2014/main" id="{CFBF7B41-8474-C24F-8842-195064D8D185}"/>
              </a:ext>
            </a:extLst>
          </p:cNvPr>
          <p:cNvSpPr txBox="1"/>
          <p:nvPr/>
        </p:nvSpPr>
        <p:spPr>
          <a:xfrm>
            <a:off x="574411" y="4816714"/>
            <a:ext cx="461665" cy="895428"/>
          </a:xfrm>
          <a:prstGeom prst="rect">
            <a:avLst/>
          </a:prstGeom>
          <a:noFill/>
        </p:spPr>
        <p:txBody>
          <a:bodyPr vert="eaVert" wrap="square" rtlCol="0">
            <a:spAutoFit/>
          </a:bodyPr>
          <a:lstStyle/>
          <a:p>
            <a:r>
              <a:rPr kumimoji="1" lang="ja-JP" altLang="en-US" b="1">
                <a:solidFill>
                  <a:schemeClr val="bg1"/>
                </a:solidFill>
                <a:latin typeface="HGMaruGothicMPRO" panose="020F0600000000000000" pitchFamily="34" charset="-128"/>
                <a:ea typeface="HGMaruGothicMPRO" panose="020F0600000000000000" pitchFamily="34" charset="-128"/>
              </a:rPr>
              <a:t>調べ方</a:t>
            </a:r>
          </a:p>
        </p:txBody>
      </p:sp>
      <p:sp>
        <p:nvSpPr>
          <p:cNvPr id="46" name="角丸四角形 19">
            <a:extLst>
              <a:ext uri="{FF2B5EF4-FFF2-40B4-BE49-F238E27FC236}">
                <a16:creationId xmlns:a16="http://schemas.microsoft.com/office/drawing/2014/main" id="{7B2D70EC-71FC-4FB0-857D-4C9AD02F09D0}"/>
              </a:ext>
            </a:extLst>
          </p:cNvPr>
          <p:cNvSpPr/>
          <p:nvPr/>
        </p:nvSpPr>
        <p:spPr>
          <a:xfrm rot="16200000">
            <a:off x="8337332" y="5233602"/>
            <a:ext cx="441433" cy="2695906"/>
          </a:xfrm>
          <a:prstGeom prst="round2SameRect">
            <a:avLst>
              <a:gd name="adj1" fmla="val 3097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47" name="テキスト ボックス 46">
            <a:extLst>
              <a:ext uri="{FF2B5EF4-FFF2-40B4-BE49-F238E27FC236}">
                <a16:creationId xmlns:a16="http://schemas.microsoft.com/office/drawing/2014/main" id="{1FE04987-33D7-46B1-9799-E666A3EB9363}"/>
              </a:ext>
            </a:extLst>
          </p:cNvPr>
          <p:cNvSpPr txBox="1"/>
          <p:nvPr/>
        </p:nvSpPr>
        <p:spPr>
          <a:xfrm>
            <a:off x="7357241" y="6445658"/>
            <a:ext cx="2548759" cy="261610"/>
          </a:xfrm>
          <a:prstGeom prst="rect">
            <a:avLst/>
          </a:prstGeom>
          <a:noFill/>
        </p:spPr>
        <p:txBody>
          <a:bodyPr wrap="none" rtlCol="0" anchor="ctr">
            <a:noAutofit/>
          </a:bodyPr>
          <a:lstStyle/>
          <a:p>
            <a:r>
              <a:rPr kumimoji="1" lang="ja-JP" altLang="en-US" sz="1300" b="1" dirty="0">
                <a:solidFill>
                  <a:srgbClr val="3E3A39"/>
                </a:solidFill>
                <a:latin typeface="HGMaruGothicMPRO" panose="020F0600000000000000" pitchFamily="34" charset="-128"/>
                <a:ea typeface="HGMaruGothicMPRO" panose="020F0600000000000000" pitchFamily="34" charset="-128"/>
              </a:rPr>
              <a:t>〇ねん　〇くみ　なまえ記入</a:t>
            </a:r>
          </a:p>
        </p:txBody>
      </p:sp>
      <p:sp>
        <p:nvSpPr>
          <p:cNvPr id="56" name="テキスト ボックス 55">
            <a:extLst>
              <a:ext uri="{FF2B5EF4-FFF2-40B4-BE49-F238E27FC236}">
                <a16:creationId xmlns:a16="http://schemas.microsoft.com/office/drawing/2014/main" id="{A69D94F0-E3FA-46C6-894C-F7AC8AC52464}"/>
              </a:ext>
            </a:extLst>
          </p:cNvPr>
          <p:cNvSpPr txBox="1"/>
          <p:nvPr/>
        </p:nvSpPr>
        <p:spPr>
          <a:xfrm>
            <a:off x="570241" y="1331363"/>
            <a:ext cx="461665" cy="895428"/>
          </a:xfrm>
          <a:prstGeom prst="rect">
            <a:avLst/>
          </a:prstGeom>
          <a:noFill/>
        </p:spPr>
        <p:txBody>
          <a:bodyPr vert="eaVert" wrap="square" rtlCol="0">
            <a:spAutoFit/>
          </a:bodyPr>
          <a:lstStyle/>
          <a:p>
            <a:r>
              <a:rPr kumimoji="1" lang="ja-JP" altLang="en-US" b="1">
                <a:solidFill>
                  <a:schemeClr val="bg1"/>
                </a:solidFill>
                <a:latin typeface="HGMaruGothicMPRO" panose="020F0600000000000000" pitchFamily="34" charset="-128"/>
                <a:ea typeface="HGMaruGothicMPRO" panose="020F0600000000000000" pitchFamily="34" charset="-128"/>
              </a:rPr>
              <a:t>調べ方</a:t>
            </a:r>
          </a:p>
        </p:txBody>
      </p:sp>
      <p:graphicFrame>
        <p:nvGraphicFramePr>
          <p:cNvPr id="3" name="表 3">
            <a:extLst>
              <a:ext uri="{FF2B5EF4-FFF2-40B4-BE49-F238E27FC236}">
                <a16:creationId xmlns:a16="http://schemas.microsoft.com/office/drawing/2014/main" id="{61B59FF6-3639-3042-66BA-3EE72B867195}"/>
              </a:ext>
            </a:extLst>
          </p:cNvPr>
          <p:cNvGraphicFramePr>
            <a:graphicFrameLocks noGrp="1"/>
          </p:cNvGraphicFramePr>
          <p:nvPr>
            <p:extLst>
              <p:ext uri="{D42A27DB-BD31-4B8C-83A1-F6EECF244321}">
                <p14:modId xmlns:p14="http://schemas.microsoft.com/office/powerpoint/2010/main" val="3449337680"/>
              </p:ext>
            </p:extLst>
          </p:nvPr>
        </p:nvGraphicFramePr>
        <p:xfrm>
          <a:off x="672860" y="1227665"/>
          <a:ext cx="8566032" cy="4784940"/>
        </p:xfrm>
        <a:graphic>
          <a:graphicData uri="http://schemas.openxmlformats.org/drawingml/2006/table">
            <a:tbl>
              <a:tblPr firstRow="1" bandRow="1">
                <a:tableStyleId>{5C22544A-7EE6-4342-B048-85BDC9FD1C3A}</a:tableStyleId>
              </a:tblPr>
              <a:tblGrid>
                <a:gridCol w="1427672">
                  <a:extLst>
                    <a:ext uri="{9D8B030D-6E8A-4147-A177-3AD203B41FA5}">
                      <a16:colId xmlns:a16="http://schemas.microsoft.com/office/drawing/2014/main" val="2967618947"/>
                    </a:ext>
                  </a:extLst>
                </a:gridCol>
                <a:gridCol w="1427672">
                  <a:extLst>
                    <a:ext uri="{9D8B030D-6E8A-4147-A177-3AD203B41FA5}">
                      <a16:colId xmlns:a16="http://schemas.microsoft.com/office/drawing/2014/main" val="2480979491"/>
                    </a:ext>
                  </a:extLst>
                </a:gridCol>
                <a:gridCol w="1427672">
                  <a:extLst>
                    <a:ext uri="{9D8B030D-6E8A-4147-A177-3AD203B41FA5}">
                      <a16:colId xmlns:a16="http://schemas.microsoft.com/office/drawing/2014/main" val="1675705557"/>
                    </a:ext>
                  </a:extLst>
                </a:gridCol>
                <a:gridCol w="1427672">
                  <a:extLst>
                    <a:ext uri="{9D8B030D-6E8A-4147-A177-3AD203B41FA5}">
                      <a16:colId xmlns:a16="http://schemas.microsoft.com/office/drawing/2014/main" val="71164259"/>
                    </a:ext>
                  </a:extLst>
                </a:gridCol>
                <a:gridCol w="1427672">
                  <a:extLst>
                    <a:ext uri="{9D8B030D-6E8A-4147-A177-3AD203B41FA5}">
                      <a16:colId xmlns:a16="http://schemas.microsoft.com/office/drawing/2014/main" val="994879565"/>
                    </a:ext>
                  </a:extLst>
                </a:gridCol>
                <a:gridCol w="1427672">
                  <a:extLst>
                    <a:ext uri="{9D8B030D-6E8A-4147-A177-3AD203B41FA5}">
                      <a16:colId xmlns:a16="http://schemas.microsoft.com/office/drawing/2014/main" val="690206319"/>
                    </a:ext>
                  </a:extLst>
                </a:gridCol>
              </a:tblGrid>
              <a:tr h="398745">
                <a:tc>
                  <a:txBody>
                    <a:bodyPr/>
                    <a:lstStyle/>
                    <a:p>
                      <a:pPr algn="ctr"/>
                      <a:r>
                        <a:rPr kumimoji="1" lang="ja-JP" altLang="en-US" dirty="0"/>
                        <a:t>税金の種類</a:t>
                      </a:r>
                    </a:p>
                  </a:txBody>
                  <a:tcPr anchor="ctr"/>
                </a:tc>
                <a:tc>
                  <a:txBody>
                    <a:bodyPr/>
                    <a:lstStyle/>
                    <a:p>
                      <a:pPr algn="ctr"/>
                      <a:endParaRPr kumimoji="1" lang="ja-JP" altLang="en-US" dirty="0"/>
                    </a:p>
                  </a:txBody>
                  <a:tcPr anchor="ctr"/>
                </a:tc>
                <a:tc>
                  <a:txBody>
                    <a:bodyPr/>
                    <a:lstStyle/>
                    <a:p>
                      <a:pPr algn="ctr"/>
                      <a:endParaRPr kumimoji="1" lang="ja-JP" altLang="en-US" dirty="0"/>
                    </a:p>
                  </a:txBody>
                  <a:tcPr anchor="ctr"/>
                </a:tc>
                <a:tc>
                  <a:txBody>
                    <a:bodyPr/>
                    <a:lstStyle/>
                    <a:p>
                      <a:pPr algn="ctr"/>
                      <a:endParaRPr kumimoji="1" lang="ja-JP" altLang="en-US" dirty="0"/>
                    </a:p>
                  </a:txBody>
                  <a:tcPr anchor="ctr"/>
                </a:tc>
                <a:tc>
                  <a:txBody>
                    <a:bodyPr/>
                    <a:lstStyle/>
                    <a:p>
                      <a:pPr algn="ctr"/>
                      <a:endParaRPr kumimoji="1" lang="ja-JP" altLang="en-US" dirty="0"/>
                    </a:p>
                  </a:txBody>
                  <a:tcPr anchor="ctr"/>
                </a:tc>
                <a:tc>
                  <a:txBody>
                    <a:bodyPr/>
                    <a:lstStyle/>
                    <a:p>
                      <a:pPr algn="ctr"/>
                      <a:endParaRPr kumimoji="1" lang="ja-JP" altLang="en-US" dirty="0"/>
                    </a:p>
                  </a:txBody>
                  <a:tcPr anchor="ctr"/>
                </a:tc>
                <a:extLst>
                  <a:ext uri="{0D108BD9-81ED-4DB2-BD59-A6C34878D82A}">
                    <a16:rowId xmlns:a16="http://schemas.microsoft.com/office/drawing/2014/main" val="3675396185"/>
                  </a:ext>
                </a:extLst>
              </a:tr>
              <a:tr h="398745">
                <a:tc>
                  <a:txBody>
                    <a:bodyPr/>
                    <a:lstStyle/>
                    <a:p>
                      <a:pPr algn="ctr"/>
                      <a:endParaRPr kumimoji="1" lang="ja-JP" altLang="en-US" sz="1200" dirty="0"/>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extLst>
                  <a:ext uri="{0D108BD9-81ED-4DB2-BD59-A6C34878D82A}">
                    <a16:rowId xmlns:a16="http://schemas.microsoft.com/office/drawing/2014/main" val="1610251341"/>
                  </a:ext>
                </a:extLst>
              </a:tr>
              <a:tr h="398745">
                <a:tc>
                  <a:txBody>
                    <a:bodyPr/>
                    <a:lstStyle/>
                    <a:p>
                      <a:pPr algn="ctr"/>
                      <a:endParaRPr kumimoji="1" lang="en-US" altLang="ja-JP" sz="1200" dirty="0"/>
                    </a:p>
                  </a:txBody>
                  <a:tcPr anchor="ctr"/>
                </a:tc>
                <a:tc>
                  <a:txBody>
                    <a:bodyPr/>
                    <a:lstStyle/>
                    <a:p>
                      <a:pPr algn="ctr"/>
                      <a:endParaRPr kumimoji="1" lang="ja-JP" altLang="en-US" dirty="0"/>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extLst>
                  <a:ext uri="{0D108BD9-81ED-4DB2-BD59-A6C34878D82A}">
                    <a16:rowId xmlns:a16="http://schemas.microsoft.com/office/drawing/2014/main" val="2353978546"/>
                  </a:ext>
                </a:extLst>
              </a:tr>
              <a:tr h="398745">
                <a:tc>
                  <a:txBody>
                    <a:bodyPr/>
                    <a:lstStyle/>
                    <a:p>
                      <a:pPr algn="ctr"/>
                      <a:endParaRPr kumimoji="1" lang="ja-JP" altLang="en-US" sz="1200" dirty="0"/>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extLst>
                  <a:ext uri="{0D108BD9-81ED-4DB2-BD59-A6C34878D82A}">
                    <a16:rowId xmlns:a16="http://schemas.microsoft.com/office/drawing/2014/main" val="1911146996"/>
                  </a:ext>
                </a:extLst>
              </a:tr>
              <a:tr h="398745">
                <a:tc>
                  <a:txBody>
                    <a:bodyPr/>
                    <a:lstStyle/>
                    <a:p>
                      <a:pPr algn="ctr"/>
                      <a:endParaRPr kumimoji="1" lang="ja-JP" altLang="en-US" sz="1200" dirty="0"/>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dirty="0"/>
                    </a:p>
                  </a:txBody>
                  <a:tcPr anchor="ctr"/>
                </a:tc>
                <a:tc>
                  <a:txBody>
                    <a:bodyPr/>
                    <a:lstStyle/>
                    <a:p>
                      <a:pPr algn="ctr"/>
                      <a:endParaRPr kumimoji="1" lang="ja-JP" altLang="en-US"/>
                    </a:p>
                  </a:txBody>
                  <a:tcPr anchor="ctr"/>
                </a:tc>
                <a:tc>
                  <a:txBody>
                    <a:bodyPr/>
                    <a:lstStyle/>
                    <a:p>
                      <a:pPr algn="ctr"/>
                      <a:endParaRPr kumimoji="1" lang="ja-JP" altLang="en-US"/>
                    </a:p>
                  </a:txBody>
                  <a:tcPr anchor="ctr"/>
                </a:tc>
                <a:extLst>
                  <a:ext uri="{0D108BD9-81ED-4DB2-BD59-A6C34878D82A}">
                    <a16:rowId xmlns:a16="http://schemas.microsoft.com/office/drawing/2014/main" val="721167206"/>
                  </a:ext>
                </a:extLst>
              </a:tr>
              <a:tr h="398745">
                <a:tc>
                  <a:txBody>
                    <a:bodyPr/>
                    <a:lstStyle/>
                    <a:p>
                      <a:pPr algn="ctr"/>
                      <a:endParaRPr kumimoji="1" lang="ja-JP" altLang="en-US" sz="1200" dirty="0"/>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extLst>
                  <a:ext uri="{0D108BD9-81ED-4DB2-BD59-A6C34878D82A}">
                    <a16:rowId xmlns:a16="http://schemas.microsoft.com/office/drawing/2014/main" val="1491151035"/>
                  </a:ext>
                </a:extLst>
              </a:tr>
              <a:tr h="398745">
                <a:tc>
                  <a:txBody>
                    <a:bodyPr/>
                    <a:lstStyle/>
                    <a:p>
                      <a:pPr algn="ctr"/>
                      <a:endParaRPr kumimoji="1" lang="ja-JP" altLang="en-US" sz="1200" dirty="0"/>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dirty="0"/>
                    </a:p>
                  </a:txBody>
                  <a:tcPr anchor="ctr"/>
                </a:tc>
                <a:tc>
                  <a:txBody>
                    <a:bodyPr/>
                    <a:lstStyle/>
                    <a:p>
                      <a:pPr algn="ctr"/>
                      <a:endParaRPr kumimoji="1" lang="ja-JP" altLang="en-US"/>
                    </a:p>
                  </a:txBody>
                  <a:tcPr anchor="ctr"/>
                </a:tc>
                <a:extLst>
                  <a:ext uri="{0D108BD9-81ED-4DB2-BD59-A6C34878D82A}">
                    <a16:rowId xmlns:a16="http://schemas.microsoft.com/office/drawing/2014/main" val="2043583392"/>
                  </a:ext>
                </a:extLst>
              </a:tr>
              <a:tr h="398745">
                <a:tc>
                  <a:txBody>
                    <a:bodyPr/>
                    <a:lstStyle/>
                    <a:p>
                      <a:pPr algn="ctr"/>
                      <a:endParaRPr kumimoji="1" lang="ja-JP" altLang="en-US" sz="1200" dirty="0"/>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dirty="0"/>
                    </a:p>
                  </a:txBody>
                  <a:tcPr anchor="ctr"/>
                </a:tc>
                <a:tc>
                  <a:txBody>
                    <a:bodyPr/>
                    <a:lstStyle/>
                    <a:p>
                      <a:pPr algn="ctr"/>
                      <a:endParaRPr kumimoji="1" lang="ja-JP" altLang="en-US"/>
                    </a:p>
                  </a:txBody>
                  <a:tcPr anchor="ctr"/>
                </a:tc>
                <a:extLst>
                  <a:ext uri="{0D108BD9-81ED-4DB2-BD59-A6C34878D82A}">
                    <a16:rowId xmlns:a16="http://schemas.microsoft.com/office/drawing/2014/main" val="950461793"/>
                  </a:ext>
                </a:extLst>
              </a:tr>
              <a:tr h="398745">
                <a:tc>
                  <a:txBody>
                    <a:bodyPr/>
                    <a:lstStyle/>
                    <a:p>
                      <a:pPr algn="ctr"/>
                      <a:endParaRPr kumimoji="1" lang="ja-JP" altLang="en-US" sz="1200" dirty="0"/>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dirty="0"/>
                    </a:p>
                  </a:txBody>
                  <a:tcPr anchor="ctr"/>
                </a:tc>
                <a:extLst>
                  <a:ext uri="{0D108BD9-81ED-4DB2-BD59-A6C34878D82A}">
                    <a16:rowId xmlns:a16="http://schemas.microsoft.com/office/drawing/2014/main" val="2627439787"/>
                  </a:ext>
                </a:extLst>
              </a:tr>
              <a:tr h="398745">
                <a:tc>
                  <a:txBody>
                    <a:bodyPr/>
                    <a:lstStyle/>
                    <a:p>
                      <a:pPr algn="ctr"/>
                      <a:endParaRPr kumimoji="1" lang="ja-JP" altLang="en-US" sz="1200" dirty="0"/>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dirty="0"/>
                    </a:p>
                  </a:txBody>
                  <a:tcPr anchor="ctr"/>
                </a:tc>
                <a:extLst>
                  <a:ext uri="{0D108BD9-81ED-4DB2-BD59-A6C34878D82A}">
                    <a16:rowId xmlns:a16="http://schemas.microsoft.com/office/drawing/2014/main" val="3661160917"/>
                  </a:ext>
                </a:extLst>
              </a:tr>
              <a:tr h="398745">
                <a:tc>
                  <a:txBody>
                    <a:bodyPr/>
                    <a:lstStyle/>
                    <a:p>
                      <a:pPr algn="ctr"/>
                      <a:endParaRPr kumimoji="1" lang="ja-JP" altLang="en-US" sz="1200" dirty="0"/>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dirty="0"/>
                    </a:p>
                  </a:txBody>
                  <a:tcPr anchor="ctr"/>
                </a:tc>
                <a:extLst>
                  <a:ext uri="{0D108BD9-81ED-4DB2-BD59-A6C34878D82A}">
                    <a16:rowId xmlns:a16="http://schemas.microsoft.com/office/drawing/2014/main" val="1192175956"/>
                  </a:ext>
                </a:extLst>
              </a:tr>
              <a:tr h="398745">
                <a:tc>
                  <a:txBody>
                    <a:bodyPr/>
                    <a:lstStyle/>
                    <a:p>
                      <a:pPr algn="ctr"/>
                      <a:endParaRPr kumimoji="1" lang="ja-JP" altLang="en-US" sz="1200" dirty="0"/>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dirty="0"/>
                    </a:p>
                  </a:txBody>
                  <a:tcPr anchor="ctr"/>
                </a:tc>
                <a:extLst>
                  <a:ext uri="{0D108BD9-81ED-4DB2-BD59-A6C34878D82A}">
                    <a16:rowId xmlns:a16="http://schemas.microsoft.com/office/drawing/2014/main" val="1706505627"/>
                  </a:ext>
                </a:extLst>
              </a:tr>
            </a:tbl>
          </a:graphicData>
        </a:graphic>
      </p:graphicFrame>
    </p:spTree>
    <p:extLst>
      <p:ext uri="{BB962C8B-B14F-4D97-AF65-F5344CB8AC3E}">
        <p14:creationId xmlns:p14="http://schemas.microsoft.com/office/powerpoint/2010/main" val="4273272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四角形: 角を丸くする 47">
            <a:extLst>
              <a:ext uri="{FF2B5EF4-FFF2-40B4-BE49-F238E27FC236}">
                <a16:creationId xmlns:a16="http://schemas.microsoft.com/office/drawing/2014/main" id="{9ABA67DE-C235-4B87-BD4D-F718635AC7E3}"/>
              </a:ext>
            </a:extLst>
          </p:cNvPr>
          <p:cNvSpPr/>
          <p:nvPr/>
        </p:nvSpPr>
        <p:spPr>
          <a:xfrm>
            <a:off x="415159" y="251430"/>
            <a:ext cx="9091447" cy="5973091"/>
          </a:xfrm>
          <a:prstGeom prst="roundRect">
            <a:avLst>
              <a:gd name="adj" fmla="val 1398"/>
            </a:avLst>
          </a:prstGeom>
          <a:solidFill>
            <a:schemeClr val="bg1"/>
          </a:solidFill>
          <a:ln w="38100">
            <a:solidFill>
              <a:srgbClr val="0033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四角形: 角を丸くする 48">
            <a:extLst>
              <a:ext uri="{FF2B5EF4-FFF2-40B4-BE49-F238E27FC236}">
                <a16:creationId xmlns:a16="http://schemas.microsoft.com/office/drawing/2014/main" id="{31E833CE-A234-4048-9D9D-C4AA1C2624E5}"/>
              </a:ext>
            </a:extLst>
          </p:cNvPr>
          <p:cNvSpPr/>
          <p:nvPr/>
        </p:nvSpPr>
        <p:spPr>
          <a:xfrm>
            <a:off x="414997" y="251430"/>
            <a:ext cx="9091609" cy="773909"/>
          </a:xfrm>
          <a:custGeom>
            <a:avLst/>
            <a:gdLst>
              <a:gd name="connsiteX0" fmla="*/ 0 w 9091447"/>
              <a:gd name="connsiteY0" fmla="*/ 81009 h 5794644"/>
              <a:gd name="connsiteX1" fmla="*/ 81009 w 9091447"/>
              <a:gd name="connsiteY1" fmla="*/ 0 h 5794644"/>
              <a:gd name="connsiteX2" fmla="*/ 9010438 w 9091447"/>
              <a:gd name="connsiteY2" fmla="*/ 0 h 5794644"/>
              <a:gd name="connsiteX3" fmla="*/ 9091447 w 9091447"/>
              <a:gd name="connsiteY3" fmla="*/ 81009 h 5794644"/>
              <a:gd name="connsiteX4" fmla="*/ 9091447 w 9091447"/>
              <a:gd name="connsiteY4" fmla="*/ 5713635 h 5794644"/>
              <a:gd name="connsiteX5" fmla="*/ 9010438 w 9091447"/>
              <a:gd name="connsiteY5" fmla="*/ 5794644 h 5794644"/>
              <a:gd name="connsiteX6" fmla="*/ 81009 w 9091447"/>
              <a:gd name="connsiteY6" fmla="*/ 5794644 h 5794644"/>
              <a:gd name="connsiteX7" fmla="*/ 0 w 9091447"/>
              <a:gd name="connsiteY7" fmla="*/ 5713635 h 5794644"/>
              <a:gd name="connsiteX8" fmla="*/ 0 w 9091447"/>
              <a:gd name="connsiteY8" fmla="*/ 81009 h 5794644"/>
              <a:gd name="connsiteX0" fmla="*/ 0 w 9091447"/>
              <a:gd name="connsiteY0" fmla="*/ 81009 h 5794644"/>
              <a:gd name="connsiteX1" fmla="*/ 81009 w 9091447"/>
              <a:gd name="connsiteY1" fmla="*/ 0 h 5794644"/>
              <a:gd name="connsiteX2" fmla="*/ 9010438 w 9091447"/>
              <a:gd name="connsiteY2" fmla="*/ 0 h 5794644"/>
              <a:gd name="connsiteX3" fmla="*/ 9091447 w 9091447"/>
              <a:gd name="connsiteY3" fmla="*/ 81009 h 5794644"/>
              <a:gd name="connsiteX4" fmla="*/ 9082688 w 9091447"/>
              <a:gd name="connsiteY4" fmla="*/ 765443 h 5794644"/>
              <a:gd name="connsiteX5" fmla="*/ 9091447 w 9091447"/>
              <a:gd name="connsiteY5" fmla="*/ 5713635 h 5794644"/>
              <a:gd name="connsiteX6" fmla="*/ 9010438 w 9091447"/>
              <a:gd name="connsiteY6" fmla="*/ 5794644 h 5794644"/>
              <a:gd name="connsiteX7" fmla="*/ 81009 w 9091447"/>
              <a:gd name="connsiteY7" fmla="*/ 5794644 h 5794644"/>
              <a:gd name="connsiteX8" fmla="*/ 0 w 9091447"/>
              <a:gd name="connsiteY8" fmla="*/ 5713635 h 5794644"/>
              <a:gd name="connsiteX9" fmla="*/ 0 w 9091447"/>
              <a:gd name="connsiteY9" fmla="*/ 81009 h 5794644"/>
              <a:gd name="connsiteX0" fmla="*/ 13328 w 9104775"/>
              <a:gd name="connsiteY0" fmla="*/ 81009 h 5794644"/>
              <a:gd name="connsiteX1" fmla="*/ 94337 w 9104775"/>
              <a:gd name="connsiteY1" fmla="*/ 0 h 5794644"/>
              <a:gd name="connsiteX2" fmla="*/ 9023766 w 9104775"/>
              <a:gd name="connsiteY2" fmla="*/ 0 h 5794644"/>
              <a:gd name="connsiteX3" fmla="*/ 9104775 w 9104775"/>
              <a:gd name="connsiteY3" fmla="*/ 81009 h 5794644"/>
              <a:gd name="connsiteX4" fmla="*/ 9096016 w 9104775"/>
              <a:gd name="connsiteY4" fmla="*/ 765443 h 5794644"/>
              <a:gd name="connsiteX5" fmla="*/ 9104775 w 9104775"/>
              <a:gd name="connsiteY5" fmla="*/ 5713635 h 5794644"/>
              <a:gd name="connsiteX6" fmla="*/ 9023766 w 9104775"/>
              <a:gd name="connsiteY6" fmla="*/ 5794644 h 5794644"/>
              <a:gd name="connsiteX7" fmla="*/ 94337 w 9104775"/>
              <a:gd name="connsiteY7" fmla="*/ 5794644 h 5794644"/>
              <a:gd name="connsiteX8" fmla="*/ 13328 w 9104775"/>
              <a:gd name="connsiteY8" fmla="*/ 5713635 h 5794644"/>
              <a:gd name="connsiteX9" fmla="*/ 0 w 9104775"/>
              <a:gd name="connsiteY9" fmla="*/ 778143 h 5794644"/>
              <a:gd name="connsiteX10" fmla="*/ 13328 w 9104775"/>
              <a:gd name="connsiteY10" fmla="*/ 81009 h 5794644"/>
              <a:gd name="connsiteX0" fmla="*/ 609598 w 9701045"/>
              <a:gd name="connsiteY0" fmla="*/ 81009 h 5794644"/>
              <a:gd name="connsiteX1" fmla="*/ 690607 w 9701045"/>
              <a:gd name="connsiteY1" fmla="*/ 0 h 5794644"/>
              <a:gd name="connsiteX2" fmla="*/ 9620036 w 9701045"/>
              <a:gd name="connsiteY2" fmla="*/ 0 h 5794644"/>
              <a:gd name="connsiteX3" fmla="*/ 9701045 w 9701045"/>
              <a:gd name="connsiteY3" fmla="*/ 81009 h 5794644"/>
              <a:gd name="connsiteX4" fmla="*/ 9692286 w 9701045"/>
              <a:gd name="connsiteY4" fmla="*/ 765443 h 5794644"/>
              <a:gd name="connsiteX5" fmla="*/ 9701045 w 9701045"/>
              <a:gd name="connsiteY5" fmla="*/ 5713635 h 5794644"/>
              <a:gd name="connsiteX6" fmla="*/ 9620036 w 9701045"/>
              <a:gd name="connsiteY6" fmla="*/ 5794644 h 5794644"/>
              <a:gd name="connsiteX7" fmla="*/ 690607 w 9701045"/>
              <a:gd name="connsiteY7" fmla="*/ 5794644 h 5794644"/>
              <a:gd name="connsiteX8" fmla="*/ 596270 w 9701045"/>
              <a:gd name="connsiteY8" fmla="*/ 778143 h 5794644"/>
              <a:gd name="connsiteX9" fmla="*/ 609598 w 9701045"/>
              <a:gd name="connsiteY9" fmla="*/ 81009 h 5794644"/>
              <a:gd name="connsiteX0" fmla="*/ 13328 w 9104775"/>
              <a:gd name="connsiteY0" fmla="*/ 81009 h 5794644"/>
              <a:gd name="connsiteX1" fmla="*/ 94337 w 9104775"/>
              <a:gd name="connsiteY1" fmla="*/ 0 h 5794644"/>
              <a:gd name="connsiteX2" fmla="*/ 9023766 w 9104775"/>
              <a:gd name="connsiteY2" fmla="*/ 0 h 5794644"/>
              <a:gd name="connsiteX3" fmla="*/ 9104775 w 9104775"/>
              <a:gd name="connsiteY3" fmla="*/ 81009 h 5794644"/>
              <a:gd name="connsiteX4" fmla="*/ 9096016 w 9104775"/>
              <a:gd name="connsiteY4" fmla="*/ 765443 h 5794644"/>
              <a:gd name="connsiteX5" fmla="*/ 9104775 w 9104775"/>
              <a:gd name="connsiteY5" fmla="*/ 5713635 h 5794644"/>
              <a:gd name="connsiteX6" fmla="*/ 9023766 w 9104775"/>
              <a:gd name="connsiteY6" fmla="*/ 5794644 h 5794644"/>
              <a:gd name="connsiteX7" fmla="*/ 0 w 9104775"/>
              <a:gd name="connsiteY7" fmla="*/ 778143 h 5794644"/>
              <a:gd name="connsiteX8" fmla="*/ 13328 w 9104775"/>
              <a:gd name="connsiteY8" fmla="*/ 81009 h 5794644"/>
              <a:gd name="connsiteX0" fmla="*/ 13328 w 9104775"/>
              <a:gd name="connsiteY0" fmla="*/ 81009 h 5713635"/>
              <a:gd name="connsiteX1" fmla="*/ 94337 w 9104775"/>
              <a:gd name="connsiteY1" fmla="*/ 0 h 5713635"/>
              <a:gd name="connsiteX2" fmla="*/ 9023766 w 9104775"/>
              <a:gd name="connsiteY2" fmla="*/ 0 h 5713635"/>
              <a:gd name="connsiteX3" fmla="*/ 9104775 w 9104775"/>
              <a:gd name="connsiteY3" fmla="*/ 81009 h 5713635"/>
              <a:gd name="connsiteX4" fmla="*/ 9096016 w 9104775"/>
              <a:gd name="connsiteY4" fmla="*/ 765443 h 5713635"/>
              <a:gd name="connsiteX5" fmla="*/ 9104775 w 9104775"/>
              <a:gd name="connsiteY5" fmla="*/ 5713635 h 5713635"/>
              <a:gd name="connsiteX6" fmla="*/ 0 w 9104775"/>
              <a:gd name="connsiteY6" fmla="*/ 778143 h 5713635"/>
              <a:gd name="connsiteX7" fmla="*/ 13328 w 9104775"/>
              <a:gd name="connsiteY7" fmla="*/ 81009 h 5713635"/>
              <a:gd name="connsiteX0" fmla="*/ 13328 w 9104775"/>
              <a:gd name="connsiteY0" fmla="*/ 81009 h 858361"/>
              <a:gd name="connsiteX1" fmla="*/ 94337 w 9104775"/>
              <a:gd name="connsiteY1" fmla="*/ 0 h 858361"/>
              <a:gd name="connsiteX2" fmla="*/ 9023766 w 9104775"/>
              <a:gd name="connsiteY2" fmla="*/ 0 h 858361"/>
              <a:gd name="connsiteX3" fmla="*/ 9104775 w 9104775"/>
              <a:gd name="connsiteY3" fmla="*/ 81009 h 858361"/>
              <a:gd name="connsiteX4" fmla="*/ 9096016 w 9104775"/>
              <a:gd name="connsiteY4" fmla="*/ 765443 h 858361"/>
              <a:gd name="connsiteX5" fmla="*/ 0 w 9104775"/>
              <a:gd name="connsiteY5" fmla="*/ 778143 h 858361"/>
              <a:gd name="connsiteX6" fmla="*/ 13328 w 9104775"/>
              <a:gd name="connsiteY6" fmla="*/ 81009 h 858361"/>
              <a:gd name="connsiteX0" fmla="*/ 13328 w 9104775"/>
              <a:gd name="connsiteY0" fmla="*/ 81009 h 817514"/>
              <a:gd name="connsiteX1" fmla="*/ 94337 w 9104775"/>
              <a:gd name="connsiteY1" fmla="*/ 0 h 817514"/>
              <a:gd name="connsiteX2" fmla="*/ 9023766 w 9104775"/>
              <a:gd name="connsiteY2" fmla="*/ 0 h 817514"/>
              <a:gd name="connsiteX3" fmla="*/ 9104775 w 9104775"/>
              <a:gd name="connsiteY3" fmla="*/ 81009 h 817514"/>
              <a:gd name="connsiteX4" fmla="*/ 9096016 w 9104775"/>
              <a:gd name="connsiteY4" fmla="*/ 765443 h 817514"/>
              <a:gd name="connsiteX5" fmla="*/ 0 w 9104775"/>
              <a:gd name="connsiteY5" fmla="*/ 778143 h 817514"/>
              <a:gd name="connsiteX6" fmla="*/ 13328 w 9104775"/>
              <a:gd name="connsiteY6" fmla="*/ 81009 h 817514"/>
              <a:gd name="connsiteX0" fmla="*/ 13328 w 9104775"/>
              <a:gd name="connsiteY0" fmla="*/ 81009 h 778143"/>
              <a:gd name="connsiteX1" fmla="*/ 94337 w 9104775"/>
              <a:gd name="connsiteY1" fmla="*/ 0 h 778143"/>
              <a:gd name="connsiteX2" fmla="*/ 9023766 w 9104775"/>
              <a:gd name="connsiteY2" fmla="*/ 0 h 778143"/>
              <a:gd name="connsiteX3" fmla="*/ 9104775 w 9104775"/>
              <a:gd name="connsiteY3" fmla="*/ 81009 h 778143"/>
              <a:gd name="connsiteX4" fmla="*/ 9096016 w 9104775"/>
              <a:gd name="connsiteY4" fmla="*/ 765443 h 778143"/>
              <a:gd name="connsiteX5" fmla="*/ 0 w 9104775"/>
              <a:gd name="connsiteY5" fmla="*/ 778143 h 778143"/>
              <a:gd name="connsiteX6" fmla="*/ 13328 w 9104775"/>
              <a:gd name="connsiteY6" fmla="*/ 81009 h 778143"/>
              <a:gd name="connsiteX0" fmla="*/ 2744 w 9094191"/>
              <a:gd name="connsiteY0" fmla="*/ 81009 h 776026"/>
              <a:gd name="connsiteX1" fmla="*/ 83753 w 9094191"/>
              <a:gd name="connsiteY1" fmla="*/ 0 h 776026"/>
              <a:gd name="connsiteX2" fmla="*/ 9013182 w 9094191"/>
              <a:gd name="connsiteY2" fmla="*/ 0 h 776026"/>
              <a:gd name="connsiteX3" fmla="*/ 9094191 w 9094191"/>
              <a:gd name="connsiteY3" fmla="*/ 81009 h 776026"/>
              <a:gd name="connsiteX4" fmla="*/ 9085432 w 9094191"/>
              <a:gd name="connsiteY4" fmla="*/ 765443 h 776026"/>
              <a:gd name="connsiteX5" fmla="*/ 0 w 9094191"/>
              <a:gd name="connsiteY5" fmla="*/ 776026 h 776026"/>
              <a:gd name="connsiteX6" fmla="*/ 2744 w 9094191"/>
              <a:gd name="connsiteY6" fmla="*/ 81009 h 776026"/>
              <a:gd name="connsiteX0" fmla="*/ 162 w 9091609"/>
              <a:gd name="connsiteY0" fmla="*/ 81009 h 773909"/>
              <a:gd name="connsiteX1" fmla="*/ 81171 w 9091609"/>
              <a:gd name="connsiteY1" fmla="*/ 0 h 773909"/>
              <a:gd name="connsiteX2" fmla="*/ 9010600 w 9091609"/>
              <a:gd name="connsiteY2" fmla="*/ 0 h 773909"/>
              <a:gd name="connsiteX3" fmla="*/ 9091609 w 9091609"/>
              <a:gd name="connsiteY3" fmla="*/ 81009 h 773909"/>
              <a:gd name="connsiteX4" fmla="*/ 9082850 w 9091609"/>
              <a:gd name="connsiteY4" fmla="*/ 765443 h 773909"/>
              <a:gd name="connsiteX5" fmla="*/ 1652 w 9091609"/>
              <a:gd name="connsiteY5" fmla="*/ 773909 h 773909"/>
              <a:gd name="connsiteX6" fmla="*/ 162 w 9091609"/>
              <a:gd name="connsiteY6" fmla="*/ 81009 h 77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91609" h="773909">
                <a:moveTo>
                  <a:pt x="162" y="81009"/>
                </a:moveTo>
                <a:cubicBezTo>
                  <a:pt x="162" y="36269"/>
                  <a:pt x="36431" y="0"/>
                  <a:pt x="81171" y="0"/>
                </a:cubicBezTo>
                <a:lnTo>
                  <a:pt x="9010600" y="0"/>
                </a:lnTo>
                <a:cubicBezTo>
                  <a:pt x="9055340" y="0"/>
                  <a:pt x="9091609" y="36269"/>
                  <a:pt x="9091609" y="81009"/>
                </a:cubicBezTo>
                <a:lnTo>
                  <a:pt x="9082850" y="765443"/>
                </a:lnTo>
                <a:lnTo>
                  <a:pt x="1652" y="773909"/>
                </a:lnTo>
                <a:cubicBezTo>
                  <a:pt x="2567" y="542237"/>
                  <a:pt x="-753" y="312681"/>
                  <a:pt x="162" y="81009"/>
                </a:cubicBezTo>
                <a:close/>
              </a:path>
            </a:pathLst>
          </a:custGeom>
          <a:solidFill>
            <a:srgbClr val="036EB8"/>
          </a:solidFill>
          <a:ln w="38100">
            <a:solidFill>
              <a:srgbClr val="0033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HGMaruGothicMPRO" panose="020F0600000000000000" pitchFamily="34" charset="-128"/>
                <a:ea typeface="HGMaruGothicMPRO" panose="020F0600000000000000" pitchFamily="34" charset="-128"/>
              </a:rPr>
              <a:t>調査結果② わたしたち家族が払っている税金の種類のまとめ表</a:t>
            </a:r>
          </a:p>
        </p:txBody>
      </p:sp>
      <p:sp>
        <p:nvSpPr>
          <p:cNvPr id="33" name="テキスト ボックス 32">
            <a:extLst>
              <a:ext uri="{FF2B5EF4-FFF2-40B4-BE49-F238E27FC236}">
                <a16:creationId xmlns:a16="http://schemas.microsoft.com/office/drawing/2014/main" id="{1246B8E3-B81B-854B-BFC2-CBAA3C3CF1ED}"/>
              </a:ext>
            </a:extLst>
          </p:cNvPr>
          <p:cNvSpPr txBox="1"/>
          <p:nvPr/>
        </p:nvSpPr>
        <p:spPr>
          <a:xfrm>
            <a:off x="574431" y="3064315"/>
            <a:ext cx="461665" cy="895428"/>
          </a:xfrm>
          <a:prstGeom prst="rect">
            <a:avLst/>
          </a:prstGeom>
          <a:noFill/>
        </p:spPr>
        <p:txBody>
          <a:bodyPr vert="eaVert" wrap="square" rtlCol="0">
            <a:spAutoFit/>
          </a:bodyPr>
          <a:lstStyle/>
          <a:p>
            <a:r>
              <a:rPr kumimoji="1" lang="ja-JP" altLang="en-US" b="1">
                <a:solidFill>
                  <a:schemeClr val="bg1"/>
                </a:solidFill>
                <a:latin typeface="HGMaruGothicMPRO" panose="020F0600000000000000" pitchFamily="34" charset="-128"/>
                <a:ea typeface="HGMaruGothicMPRO" panose="020F0600000000000000" pitchFamily="34" charset="-128"/>
              </a:rPr>
              <a:t>調べ方</a:t>
            </a:r>
          </a:p>
        </p:txBody>
      </p:sp>
      <p:sp>
        <p:nvSpPr>
          <p:cNvPr id="35" name="テキスト ボックス 34">
            <a:extLst>
              <a:ext uri="{FF2B5EF4-FFF2-40B4-BE49-F238E27FC236}">
                <a16:creationId xmlns:a16="http://schemas.microsoft.com/office/drawing/2014/main" id="{CFBF7B41-8474-C24F-8842-195064D8D185}"/>
              </a:ext>
            </a:extLst>
          </p:cNvPr>
          <p:cNvSpPr txBox="1"/>
          <p:nvPr/>
        </p:nvSpPr>
        <p:spPr>
          <a:xfrm>
            <a:off x="574411" y="4816714"/>
            <a:ext cx="461665" cy="895428"/>
          </a:xfrm>
          <a:prstGeom prst="rect">
            <a:avLst/>
          </a:prstGeom>
          <a:noFill/>
        </p:spPr>
        <p:txBody>
          <a:bodyPr vert="eaVert" wrap="square" rtlCol="0">
            <a:spAutoFit/>
          </a:bodyPr>
          <a:lstStyle/>
          <a:p>
            <a:r>
              <a:rPr kumimoji="1" lang="ja-JP" altLang="en-US" b="1">
                <a:solidFill>
                  <a:schemeClr val="bg1"/>
                </a:solidFill>
                <a:latin typeface="HGMaruGothicMPRO" panose="020F0600000000000000" pitchFamily="34" charset="-128"/>
                <a:ea typeface="HGMaruGothicMPRO" panose="020F0600000000000000" pitchFamily="34" charset="-128"/>
              </a:rPr>
              <a:t>調べ方</a:t>
            </a:r>
          </a:p>
        </p:txBody>
      </p:sp>
      <p:sp>
        <p:nvSpPr>
          <p:cNvPr id="46" name="角丸四角形 19">
            <a:extLst>
              <a:ext uri="{FF2B5EF4-FFF2-40B4-BE49-F238E27FC236}">
                <a16:creationId xmlns:a16="http://schemas.microsoft.com/office/drawing/2014/main" id="{7B2D70EC-71FC-4FB0-857D-4C9AD02F09D0}"/>
              </a:ext>
            </a:extLst>
          </p:cNvPr>
          <p:cNvSpPr/>
          <p:nvPr/>
        </p:nvSpPr>
        <p:spPr>
          <a:xfrm rot="16200000">
            <a:off x="8337332" y="5233602"/>
            <a:ext cx="441433" cy="2695906"/>
          </a:xfrm>
          <a:prstGeom prst="round2SameRect">
            <a:avLst>
              <a:gd name="adj1" fmla="val 3097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47" name="テキスト ボックス 46">
            <a:extLst>
              <a:ext uri="{FF2B5EF4-FFF2-40B4-BE49-F238E27FC236}">
                <a16:creationId xmlns:a16="http://schemas.microsoft.com/office/drawing/2014/main" id="{1FE04987-33D7-46B1-9799-E666A3EB9363}"/>
              </a:ext>
            </a:extLst>
          </p:cNvPr>
          <p:cNvSpPr txBox="1"/>
          <p:nvPr/>
        </p:nvSpPr>
        <p:spPr>
          <a:xfrm>
            <a:off x="7357241" y="6445658"/>
            <a:ext cx="2548759" cy="261610"/>
          </a:xfrm>
          <a:prstGeom prst="rect">
            <a:avLst/>
          </a:prstGeom>
          <a:noFill/>
        </p:spPr>
        <p:txBody>
          <a:bodyPr wrap="none" rtlCol="0" anchor="ctr">
            <a:noAutofit/>
          </a:bodyPr>
          <a:lstStyle/>
          <a:p>
            <a:r>
              <a:rPr kumimoji="1" lang="ja-JP" altLang="en-US" sz="1300" b="1" dirty="0">
                <a:solidFill>
                  <a:srgbClr val="3E3A39"/>
                </a:solidFill>
                <a:latin typeface="HGMaruGothicMPRO" panose="020F0600000000000000" pitchFamily="34" charset="-128"/>
                <a:ea typeface="HGMaruGothicMPRO" panose="020F0600000000000000" pitchFamily="34" charset="-128"/>
              </a:rPr>
              <a:t>〇ねん　〇くみ　なまえ記入</a:t>
            </a:r>
          </a:p>
        </p:txBody>
      </p:sp>
      <p:sp>
        <p:nvSpPr>
          <p:cNvPr id="56" name="テキスト ボックス 55">
            <a:extLst>
              <a:ext uri="{FF2B5EF4-FFF2-40B4-BE49-F238E27FC236}">
                <a16:creationId xmlns:a16="http://schemas.microsoft.com/office/drawing/2014/main" id="{A69D94F0-E3FA-46C6-894C-F7AC8AC52464}"/>
              </a:ext>
            </a:extLst>
          </p:cNvPr>
          <p:cNvSpPr txBox="1"/>
          <p:nvPr/>
        </p:nvSpPr>
        <p:spPr>
          <a:xfrm>
            <a:off x="570241" y="1331363"/>
            <a:ext cx="461665" cy="895428"/>
          </a:xfrm>
          <a:prstGeom prst="rect">
            <a:avLst/>
          </a:prstGeom>
          <a:noFill/>
        </p:spPr>
        <p:txBody>
          <a:bodyPr vert="eaVert" wrap="square" rtlCol="0">
            <a:spAutoFit/>
          </a:bodyPr>
          <a:lstStyle/>
          <a:p>
            <a:r>
              <a:rPr kumimoji="1" lang="ja-JP" altLang="en-US" b="1">
                <a:solidFill>
                  <a:schemeClr val="bg1"/>
                </a:solidFill>
                <a:latin typeface="HGMaruGothicMPRO" panose="020F0600000000000000" pitchFamily="34" charset="-128"/>
                <a:ea typeface="HGMaruGothicMPRO" panose="020F0600000000000000" pitchFamily="34" charset="-128"/>
              </a:rPr>
              <a:t>調べ方</a:t>
            </a:r>
          </a:p>
        </p:txBody>
      </p:sp>
      <p:graphicFrame>
        <p:nvGraphicFramePr>
          <p:cNvPr id="3" name="表 3">
            <a:extLst>
              <a:ext uri="{FF2B5EF4-FFF2-40B4-BE49-F238E27FC236}">
                <a16:creationId xmlns:a16="http://schemas.microsoft.com/office/drawing/2014/main" id="{61B59FF6-3639-3042-66BA-3EE72B867195}"/>
              </a:ext>
            </a:extLst>
          </p:cNvPr>
          <p:cNvGraphicFramePr>
            <a:graphicFrameLocks noGrp="1"/>
          </p:cNvGraphicFramePr>
          <p:nvPr>
            <p:extLst>
              <p:ext uri="{D42A27DB-BD31-4B8C-83A1-F6EECF244321}">
                <p14:modId xmlns:p14="http://schemas.microsoft.com/office/powerpoint/2010/main" val="2709586500"/>
              </p:ext>
            </p:extLst>
          </p:nvPr>
        </p:nvGraphicFramePr>
        <p:xfrm>
          <a:off x="669984" y="1075948"/>
          <a:ext cx="8566032" cy="5092665"/>
        </p:xfrm>
        <a:graphic>
          <a:graphicData uri="http://schemas.openxmlformats.org/drawingml/2006/table">
            <a:tbl>
              <a:tblPr firstRow="1" bandRow="1">
                <a:tableStyleId>{5C22544A-7EE6-4342-B048-85BDC9FD1C3A}</a:tableStyleId>
              </a:tblPr>
              <a:tblGrid>
                <a:gridCol w="1427672">
                  <a:extLst>
                    <a:ext uri="{9D8B030D-6E8A-4147-A177-3AD203B41FA5}">
                      <a16:colId xmlns:a16="http://schemas.microsoft.com/office/drawing/2014/main" val="2967618947"/>
                    </a:ext>
                  </a:extLst>
                </a:gridCol>
                <a:gridCol w="1755476">
                  <a:extLst>
                    <a:ext uri="{9D8B030D-6E8A-4147-A177-3AD203B41FA5}">
                      <a16:colId xmlns:a16="http://schemas.microsoft.com/office/drawing/2014/main" val="2480979491"/>
                    </a:ext>
                  </a:extLst>
                </a:gridCol>
                <a:gridCol w="1112807">
                  <a:extLst>
                    <a:ext uri="{9D8B030D-6E8A-4147-A177-3AD203B41FA5}">
                      <a16:colId xmlns:a16="http://schemas.microsoft.com/office/drawing/2014/main" val="1675705557"/>
                    </a:ext>
                  </a:extLst>
                </a:gridCol>
                <a:gridCol w="4270077">
                  <a:extLst>
                    <a:ext uri="{9D8B030D-6E8A-4147-A177-3AD203B41FA5}">
                      <a16:colId xmlns:a16="http://schemas.microsoft.com/office/drawing/2014/main" val="71164259"/>
                    </a:ext>
                  </a:extLst>
                </a:gridCol>
              </a:tblGrid>
              <a:tr h="398745">
                <a:tc>
                  <a:txBody>
                    <a:bodyPr/>
                    <a:lstStyle/>
                    <a:p>
                      <a:pPr algn="ctr"/>
                      <a:r>
                        <a:rPr kumimoji="1" lang="ja-JP" altLang="en-US" sz="1200" dirty="0"/>
                        <a:t>税金の種類</a:t>
                      </a:r>
                    </a:p>
                  </a:txBody>
                  <a:tcPr anchor="ctr"/>
                </a:tc>
                <a:tc>
                  <a:txBody>
                    <a:bodyPr/>
                    <a:lstStyle/>
                    <a:p>
                      <a:pPr algn="ctr"/>
                      <a:r>
                        <a:rPr kumimoji="1" lang="ja-JP" altLang="en-US" sz="1200" dirty="0"/>
                        <a:t>税金の納め先</a:t>
                      </a:r>
                    </a:p>
                  </a:txBody>
                  <a:tcPr anchor="ctr"/>
                </a:tc>
                <a:tc>
                  <a:txBody>
                    <a:bodyPr/>
                    <a:lstStyle/>
                    <a:p>
                      <a:pPr algn="ctr"/>
                      <a:r>
                        <a:rPr kumimoji="1" lang="ja-JP" altLang="en-US" sz="900" dirty="0"/>
                        <a:t>納めている人</a:t>
                      </a:r>
                      <a:endParaRPr kumimoji="1" lang="en-US" altLang="ja-JP" sz="900" dirty="0"/>
                    </a:p>
                    <a:p>
                      <a:pPr algn="ctr"/>
                      <a:r>
                        <a:rPr kumimoji="1" lang="ja-JP" altLang="en-US" sz="900" dirty="0"/>
                        <a:t>（払っている人）</a:t>
                      </a:r>
                    </a:p>
                  </a:txBody>
                  <a:tcPr anchor="ctr"/>
                </a:tc>
                <a:tc>
                  <a:txBody>
                    <a:bodyPr/>
                    <a:lstStyle/>
                    <a:p>
                      <a:pPr algn="ctr"/>
                      <a:r>
                        <a:rPr kumimoji="1" lang="ja-JP" altLang="en-US" sz="1200" dirty="0"/>
                        <a:t>どんな税金でどんなときに納めて（払って）いるのか</a:t>
                      </a:r>
                    </a:p>
                  </a:txBody>
                  <a:tcPr anchor="ctr"/>
                </a:tc>
                <a:extLst>
                  <a:ext uri="{0D108BD9-81ED-4DB2-BD59-A6C34878D82A}">
                    <a16:rowId xmlns:a16="http://schemas.microsoft.com/office/drawing/2014/main" val="3675396185"/>
                  </a:ext>
                </a:extLst>
              </a:tr>
              <a:tr h="398745">
                <a:tc>
                  <a:txBody>
                    <a:bodyPr/>
                    <a:lstStyle/>
                    <a:p>
                      <a:pPr algn="ctr"/>
                      <a:r>
                        <a:rPr kumimoji="1" lang="ja-JP" altLang="en-US" sz="1200" dirty="0"/>
                        <a:t>所得税</a:t>
                      </a:r>
                    </a:p>
                  </a:txBody>
                  <a:tcPr anchor="ctr"/>
                </a:tc>
                <a:tc>
                  <a:txBody>
                    <a:bodyPr/>
                    <a:lstStyle/>
                    <a:p>
                      <a:pPr algn="ctr"/>
                      <a:r>
                        <a:rPr kumimoji="1" lang="ja-JP" altLang="en-US" sz="1200" dirty="0"/>
                        <a:t>国（国税）</a:t>
                      </a:r>
                      <a:endParaRPr kumimoji="1" lang="en-US" altLang="ja-JP" sz="1200" dirty="0"/>
                    </a:p>
                    <a:p>
                      <a:pPr algn="ctr"/>
                      <a:r>
                        <a:rPr kumimoji="1" lang="ja-JP" altLang="en-US" sz="1200" dirty="0"/>
                        <a:t>都道府県（地方税）</a:t>
                      </a:r>
                      <a:endParaRPr kumimoji="1" lang="en-US" altLang="ja-JP" sz="1200" dirty="0"/>
                    </a:p>
                    <a:p>
                      <a:pPr algn="ctr"/>
                      <a:r>
                        <a:rPr kumimoji="1" lang="ja-JP" altLang="en-US" sz="1200" dirty="0"/>
                        <a:t>市区町村（地方税）</a:t>
                      </a:r>
                      <a:endParaRPr kumimoji="1" lang="en-US" altLang="ja-JP" sz="1200" dirty="0"/>
                    </a:p>
                  </a:txBody>
                  <a:tcPr anchor="ctr"/>
                </a:tc>
                <a:tc>
                  <a:txBody>
                    <a:bodyPr/>
                    <a:lstStyle/>
                    <a:p>
                      <a:pPr algn="ctr"/>
                      <a:r>
                        <a:rPr kumimoji="1" lang="ja-JP" altLang="en-US" sz="1200" dirty="0"/>
                        <a:t>お父さん</a:t>
                      </a:r>
                      <a:endParaRPr kumimoji="1" lang="en-US" altLang="ja-JP" sz="1200" dirty="0"/>
                    </a:p>
                    <a:p>
                      <a:pPr algn="ctr"/>
                      <a:r>
                        <a:rPr kumimoji="1" lang="ja-JP" altLang="en-US" sz="1200" dirty="0"/>
                        <a:t>お母さん</a:t>
                      </a:r>
                    </a:p>
                  </a:txBody>
                  <a:tcPr anchor="ctr"/>
                </a:tc>
                <a:tc>
                  <a:txBody>
                    <a:bodyPr/>
                    <a:lstStyle/>
                    <a:p>
                      <a:pPr algn="l"/>
                      <a:r>
                        <a:rPr kumimoji="1" lang="ja-JP" altLang="en-US" sz="1100" dirty="0"/>
                        <a:t>個人が</a:t>
                      </a:r>
                      <a:r>
                        <a:rPr kumimoji="1" lang="en-US" altLang="ja-JP" sz="1100" dirty="0"/>
                        <a:t>1</a:t>
                      </a:r>
                      <a:r>
                        <a:rPr kumimoji="1" lang="ja-JP" altLang="en-US" sz="1100" dirty="0"/>
                        <a:t>年間に働いて得た給料などの所得にかかる税金です。お父さん、お母さんは毎月会社から受け取っている給料から、決められた金額の所得税を納めていて、年末に払い過ぎたお金や足りないお金を清算するそうです。おじいちゃんとおばあちゃんは年金を受け取っているけど、決められた収入よりも少ないので所得税は納めなくていいそうです。</a:t>
                      </a:r>
                    </a:p>
                  </a:txBody>
                  <a:tcPr anchor="ctr"/>
                </a:tc>
                <a:extLst>
                  <a:ext uri="{0D108BD9-81ED-4DB2-BD59-A6C34878D82A}">
                    <a16:rowId xmlns:a16="http://schemas.microsoft.com/office/drawing/2014/main" val="1610251341"/>
                  </a:ext>
                </a:extLst>
              </a:tr>
              <a:tr h="398745">
                <a:tc>
                  <a:txBody>
                    <a:bodyPr/>
                    <a:lstStyle/>
                    <a:p>
                      <a:pPr algn="ctr"/>
                      <a:r>
                        <a:rPr kumimoji="1" lang="ja-JP" altLang="en-US" sz="1200" dirty="0"/>
                        <a:t>県民税</a:t>
                      </a:r>
                      <a:endParaRPr kumimoji="1" lang="en-US" altLang="ja-JP" sz="1200" dirty="0"/>
                    </a:p>
                  </a:txBody>
                  <a:tcPr anchor="ctr"/>
                </a:tc>
                <a:tc>
                  <a:txBody>
                    <a:bodyPr/>
                    <a:lstStyle/>
                    <a:p>
                      <a:pPr algn="ctr"/>
                      <a:r>
                        <a:rPr kumimoji="1" lang="ja-JP" altLang="en-US" sz="1200" dirty="0"/>
                        <a:t>国（国税）</a:t>
                      </a:r>
                      <a:endParaRPr kumimoji="1" lang="en-US" altLang="ja-JP" sz="1200" dirty="0"/>
                    </a:p>
                    <a:p>
                      <a:pPr algn="ctr"/>
                      <a:r>
                        <a:rPr kumimoji="1" lang="ja-JP" altLang="en-US" sz="1200" dirty="0"/>
                        <a:t>都道府県（地方税）</a:t>
                      </a:r>
                      <a:endParaRPr kumimoji="1" lang="en-US" altLang="ja-JP" sz="1200" dirty="0"/>
                    </a:p>
                    <a:p>
                      <a:pPr algn="ctr"/>
                      <a:r>
                        <a:rPr kumimoji="1" lang="ja-JP" altLang="en-US" sz="1200" dirty="0"/>
                        <a:t>市区町村（地方税）</a:t>
                      </a:r>
                      <a:endParaRPr kumimoji="1" lang="en-US" altLang="ja-JP" sz="1200" dirty="0"/>
                    </a:p>
                  </a:txBody>
                  <a:tcPr anchor="ctr"/>
                </a:tc>
                <a:tc>
                  <a:txBody>
                    <a:bodyPr/>
                    <a:lstStyle/>
                    <a:p>
                      <a:pPr algn="ctr"/>
                      <a:r>
                        <a:rPr kumimoji="1" lang="ja-JP" altLang="en-US" sz="1200" dirty="0"/>
                        <a:t>お父さん</a:t>
                      </a:r>
                      <a:endParaRPr kumimoji="1" lang="en-US" altLang="ja-JP" sz="1200" dirty="0"/>
                    </a:p>
                    <a:p>
                      <a:pPr algn="ctr"/>
                      <a:r>
                        <a:rPr kumimoji="1" lang="ja-JP" altLang="en-US" sz="1200" dirty="0"/>
                        <a:t>お母さん</a:t>
                      </a:r>
                    </a:p>
                    <a:p>
                      <a:pPr algn="ctr"/>
                      <a:endParaRPr kumimoji="1" lang="ja-JP" altLang="en-US" sz="1200" dirty="0"/>
                    </a:p>
                  </a:txBody>
                  <a:tcPr anchor="ctr"/>
                </a:tc>
                <a:tc>
                  <a:txBody>
                    <a:bodyPr/>
                    <a:lstStyle/>
                    <a:p>
                      <a:pPr algn="l"/>
                      <a:r>
                        <a:rPr kumimoji="1" lang="ja-JP" altLang="en-US" sz="1100" dirty="0"/>
                        <a:t>住んでいる県（都道府県）に対する税金で、市町村民税と合わせて「住民税」とも言われています。所得税と同じように、個人の</a:t>
                      </a:r>
                      <a:r>
                        <a:rPr kumimoji="1" lang="en-US" altLang="ja-JP" sz="1100" dirty="0"/>
                        <a:t>1</a:t>
                      </a:r>
                      <a:r>
                        <a:rPr kumimoji="1" lang="ja-JP" altLang="en-US" sz="1100" dirty="0"/>
                        <a:t>年間の給料などの所得にかかる税金でお父さん、お母さんは給料の中から納めていますが、所得の金額に応じて納める分と所得の金額に関係なく同じ金額を納める分があります。</a:t>
                      </a:r>
                    </a:p>
                  </a:txBody>
                  <a:tcPr anchor="ctr"/>
                </a:tc>
                <a:extLst>
                  <a:ext uri="{0D108BD9-81ED-4DB2-BD59-A6C34878D82A}">
                    <a16:rowId xmlns:a16="http://schemas.microsoft.com/office/drawing/2014/main" val="2353978546"/>
                  </a:ext>
                </a:extLst>
              </a:tr>
              <a:tr h="398745">
                <a:tc>
                  <a:txBody>
                    <a:bodyPr/>
                    <a:lstStyle/>
                    <a:p>
                      <a:pPr algn="ctr"/>
                      <a:r>
                        <a:rPr kumimoji="1" lang="ja-JP" altLang="en-US" sz="1200" dirty="0"/>
                        <a:t>市民税</a:t>
                      </a:r>
                    </a:p>
                  </a:txBody>
                  <a:tcPr anchor="ctr"/>
                </a:tc>
                <a:tc>
                  <a:txBody>
                    <a:bodyPr/>
                    <a:lstStyle/>
                    <a:p>
                      <a:pPr algn="ctr"/>
                      <a:r>
                        <a:rPr kumimoji="1" lang="ja-JP" altLang="en-US" sz="1200" dirty="0"/>
                        <a:t>国（国税）</a:t>
                      </a:r>
                      <a:endParaRPr kumimoji="1" lang="en-US" altLang="ja-JP" sz="1200" dirty="0"/>
                    </a:p>
                    <a:p>
                      <a:pPr algn="ctr"/>
                      <a:r>
                        <a:rPr kumimoji="1" lang="ja-JP" altLang="en-US" sz="1200" dirty="0"/>
                        <a:t>都道府県（地方税）</a:t>
                      </a:r>
                      <a:endParaRPr kumimoji="1" lang="en-US" altLang="ja-JP" sz="1200" dirty="0"/>
                    </a:p>
                    <a:p>
                      <a:pPr algn="ctr"/>
                      <a:r>
                        <a:rPr kumimoji="1" lang="ja-JP" altLang="en-US" sz="1200" dirty="0"/>
                        <a:t>市区町村（地方税）</a:t>
                      </a:r>
                      <a:endParaRPr kumimoji="1" lang="en-US" altLang="ja-JP" sz="1200" dirty="0"/>
                    </a:p>
                    <a:p>
                      <a:pPr algn="ctr"/>
                      <a:endParaRPr kumimoji="1" lang="ja-JP" altLang="en-US" sz="1200" dirty="0"/>
                    </a:p>
                  </a:txBody>
                  <a:tcPr anchor="ctr"/>
                </a:tc>
                <a:tc>
                  <a:txBody>
                    <a:bodyPr/>
                    <a:lstStyle/>
                    <a:p>
                      <a:pPr algn="ctr"/>
                      <a:r>
                        <a:rPr kumimoji="1" lang="ja-JP" altLang="en-US" sz="1200" dirty="0"/>
                        <a:t>お父さん</a:t>
                      </a:r>
                      <a:endParaRPr kumimoji="1" lang="en-US" altLang="ja-JP" sz="1200" dirty="0"/>
                    </a:p>
                    <a:p>
                      <a:pPr algn="ctr"/>
                      <a:r>
                        <a:rPr kumimoji="1" lang="ja-JP" altLang="en-US" sz="1200" dirty="0"/>
                        <a:t>お母さん</a:t>
                      </a:r>
                    </a:p>
                    <a:p>
                      <a:pPr algn="ctr"/>
                      <a:endParaRPr kumimoji="1" lang="ja-JP" altLang="en-US" sz="1200" dirty="0"/>
                    </a:p>
                  </a:txBody>
                  <a:tcPr anchor="ctr"/>
                </a:tc>
                <a:tc>
                  <a:txBody>
                    <a:bodyPr/>
                    <a:lstStyle/>
                    <a:p>
                      <a:pPr algn="l"/>
                      <a:r>
                        <a:rPr kumimoji="1" lang="ja-JP" altLang="en-US" sz="1100" dirty="0"/>
                        <a:t>住んでいる市（市区町村）に納める税金で、都道府県民税とあわせて「住民税」とも言われています。県民税と同じで</a:t>
                      </a:r>
                      <a:r>
                        <a:rPr kumimoji="1" lang="en-US" altLang="ja-JP" sz="1100" dirty="0"/>
                        <a:t>1</a:t>
                      </a:r>
                      <a:r>
                        <a:rPr kumimoji="1" lang="ja-JP" altLang="en-US" sz="1100" dirty="0"/>
                        <a:t>年間の所得にかかる税金で、お父さんとお母さんは給料から毎月決められた住民税を納めていて、所得の金額に応じて納める分と所得の金額に関係なく同じ額を納める分があります。</a:t>
                      </a:r>
                    </a:p>
                  </a:txBody>
                  <a:tcPr anchor="ctr"/>
                </a:tc>
                <a:extLst>
                  <a:ext uri="{0D108BD9-81ED-4DB2-BD59-A6C34878D82A}">
                    <a16:rowId xmlns:a16="http://schemas.microsoft.com/office/drawing/2014/main" val="1911146996"/>
                  </a:ext>
                </a:extLst>
              </a:tr>
              <a:tr h="398745">
                <a:tc>
                  <a:txBody>
                    <a:bodyPr/>
                    <a:lstStyle/>
                    <a:p>
                      <a:pPr algn="ctr"/>
                      <a:r>
                        <a:rPr kumimoji="1" lang="ja-JP" altLang="en-US" sz="1200" dirty="0"/>
                        <a:t>消費税</a:t>
                      </a:r>
                    </a:p>
                  </a:txBody>
                  <a:tcPr anchor="ctr"/>
                </a:tc>
                <a:tc>
                  <a:txBody>
                    <a:bodyPr/>
                    <a:lstStyle/>
                    <a:p>
                      <a:pPr algn="ctr"/>
                      <a:r>
                        <a:rPr kumimoji="1" lang="ja-JP" altLang="en-US" sz="1200" dirty="0"/>
                        <a:t>国（国税）</a:t>
                      </a:r>
                      <a:endParaRPr kumimoji="1" lang="en-US" altLang="ja-JP" sz="1200" dirty="0"/>
                    </a:p>
                    <a:p>
                      <a:pPr algn="ctr"/>
                      <a:r>
                        <a:rPr kumimoji="1" lang="ja-JP" altLang="en-US" sz="1200" dirty="0"/>
                        <a:t>都道府県（地方税）</a:t>
                      </a:r>
                      <a:endParaRPr kumimoji="1" lang="en-US" altLang="ja-JP" sz="1200" dirty="0"/>
                    </a:p>
                    <a:p>
                      <a:pPr algn="ctr"/>
                      <a:r>
                        <a:rPr kumimoji="1" lang="ja-JP" altLang="en-US" sz="1200" dirty="0"/>
                        <a:t>市区町村（地方税）</a:t>
                      </a:r>
                      <a:endParaRPr kumimoji="1" lang="en-US" altLang="ja-JP" sz="1200" dirty="0"/>
                    </a:p>
                  </a:txBody>
                  <a:tcPr anchor="ctr"/>
                </a:tc>
                <a:tc>
                  <a:txBody>
                    <a:bodyPr/>
                    <a:lstStyle/>
                    <a:p>
                      <a:pPr algn="ctr"/>
                      <a:r>
                        <a:rPr kumimoji="1" lang="ja-JP" altLang="en-US" sz="1200" dirty="0"/>
                        <a:t>家族全員</a:t>
                      </a:r>
                    </a:p>
                  </a:txBody>
                  <a:tcPr anchor="ctr"/>
                </a:tc>
                <a:tc>
                  <a:txBody>
                    <a:bodyPr/>
                    <a:lstStyle/>
                    <a:p>
                      <a:pPr algn="l"/>
                      <a:r>
                        <a:rPr kumimoji="1" lang="ja-JP" altLang="en-US" sz="1100" dirty="0"/>
                        <a:t>商品を買ったときやサービスの提供をうけたときに、地方消費税とあわせてかかる税金です。家族のみんながそれぞれお買い物をしたりしたときにお店や会社に商品やサービスの料金と一緒に支払っています。わたしもお小遣いで、本を買ったときにお店に本の代金と一緒に消費税を払っています。集めれた消費税は、お店や会社があとでまとめて国に納めるそうです。</a:t>
                      </a:r>
                    </a:p>
                  </a:txBody>
                  <a:tcPr anchor="ctr"/>
                </a:tc>
                <a:extLst>
                  <a:ext uri="{0D108BD9-81ED-4DB2-BD59-A6C34878D82A}">
                    <a16:rowId xmlns:a16="http://schemas.microsoft.com/office/drawing/2014/main" val="721167206"/>
                  </a:ext>
                </a:extLst>
              </a:tr>
              <a:tr h="398745">
                <a:tc>
                  <a:txBody>
                    <a:bodyPr/>
                    <a:lstStyle/>
                    <a:p>
                      <a:pPr algn="ctr"/>
                      <a:endParaRPr kumimoji="1" lang="ja-JP" altLang="en-US" sz="1200" dirty="0"/>
                    </a:p>
                  </a:txBody>
                  <a:tcPr anchor="ctr"/>
                </a:tc>
                <a:tc>
                  <a:txBody>
                    <a:bodyPr/>
                    <a:lstStyle/>
                    <a:p>
                      <a:pPr algn="ctr"/>
                      <a:r>
                        <a:rPr kumimoji="1" lang="ja-JP" altLang="en-US" sz="1200" dirty="0"/>
                        <a:t>国（国税）</a:t>
                      </a:r>
                      <a:endParaRPr kumimoji="1" lang="en-US" altLang="ja-JP" sz="1200" dirty="0"/>
                    </a:p>
                    <a:p>
                      <a:pPr algn="ctr"/>
                      <a:r>
                        <a:rPr kumimoji="1" lang="ja-JP" altLang="en-US" sz="1200" dirty="0"/>
                        <a:t>都道府県（地方税）</a:t>
                      </a:r>
                      <a:endParaRPr kumimoji="1" lang="en-US" altLang="ja-JP" sz="1200" dirty="0"/>
                    </a:p>
                    <a:p>
                      <a:pPr algn="ctr"/>
                      <a:r>
                        <a:rPr kumimoji="1" lang="ja-JP" altLang="en-US" sz="1200" dirty="0"/>
                        <a:t>市区町村（地方税）</a:t>
                      </a:r>
                      <a:endParaRPr kumimoji="1" lang="en-US" altLang="ja-JP" sz="1200" dirty="0"/>
                    </a:p>
                  </a:txBody>
                  <a:tcPr anchor="ctr"/>
                </a:tc>
                <a:tc>
                  <a:txBody>
                    <a:bodyPr/>
                    <a:lstStyle/>
                    <a:p>
                      <a:pPr algn="ctr"/>
                      <a:endParaRPr kumimoji="1" lang="ja-JP" altLang="en-US" sz="1200" dirty="0"/>
                    </a:p>
                  </a:txBody>
                  <a:tcPr anchor="ctr"/>
                </a:tc>
                <a:tc>
                  <a:txBody>
                    <a:bodyPr/>
                    <a:lstStyle/>
                    <a:p>
                      <a:pPr algn="l"/>
                      <a:endParaRPr kumimoji="1" lang="ja-JP" altLang="en-US" sz="1100" dirty="0"/>
                    </a:p>
                  </a:txBody>
                  <a:tcPr anchor="ctr"/>
                </a:tc>
                <a:extLst>
                  <a:ext uri="{0D108BD9-81ED-4DB2-BD59-A6C34878D82A}">
                    <a16:rowId xmlns:a16="http://schemas.microsoft.com/office/drawing/2014/main" val="2508690671"/>
                  </a:ext>
                </a:extLst>
              </a:tr>
            </a:tbl>
          </a:graphicData>
        </a:graphic>
      </p:graphicFrame>
      <p:sp>
        <p:nvSpPr>
          <p:cNvPr id="2" name="楕円 1">
            <a:extLst>
              <a:ext uri="{FF2B5EF4-FFF2-40B4-BE49-F238E27FC236}">
                <a16:creationId xmlns:a16="http://schemas.microsoft.com/office/drawing/2014/main" id="{900CC86D-82EF-6ACB-1B1B-DC2095A2F1AA}"/>
              </a:ext>
            </a:extLst>
          </p:cNvPr>
          <p:cNvSpPr/>
          <p:nvPr/>
        </p:nvSpPr>
        <p:spPr>
          <a:xfrm>
            <a:off x="2501659" y="1722982"/>
            <a:ext cx="767751" cy="22207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楕円 10">
            <a:extLst>
              <a:ext uri="{FF2B5EF4-FFF2-40B4-BE49-F238E27FC236}">
                <a16:creationId xmlns:a16="http://schemas.microsoft.com/office/drawing/2014/main" id="{0C4DE4DA-0ED8-1970-DD45-A0DFB726750E}"/>
              </a:ext>
            </a:extLst>
          </p:cNvPr>
          <p:cNvSpPr/>
          <p:nvPr/>
        </p:nvSpPr>
        <p:spPr>
          <a:xfrm>
            <a:off x="2156602" y="2911394"/>
            <a:ext cx="1526877" cy="22207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楕円 11">
            <a:extLst>
              <a:ext uri="{FF2B5EF4-FFF2-40B4-BE49-F238E27FC236}">
                <a16:creationId xmlns:a16="http://schemas.microsoft.com/office/drawing/2014/main" id="{4AA00718-82E9-7DF3-E023-3490275E3F8D}"/>
              </a:ext>
            </a:extLst>
          </p:cNvPr>
          <p:cNvSpPr/>
          <p:nvPr/>
        </p:nvSpPr>
        <p:spPr>
          <a:xfrm>
            <a:off x="2156601" y="3928017"/>
            <a:ext cx="1526877" cy="22207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楕円 12">
            <a:extLst>
              <a:ext uri="{FF2B5EF4-FFF2-40B4-BE49-F238E27FC236}">
                <a16:creationId xmlns:a16="http://schemas.microsoft.com/office/drawing/2014/main" id="{439204F6-AA44-2FF8-3A75-E06ACAD499EC}"/>
              </a:ext>
            </a:extLst>
          </p:cNvPr>
          <p:cNvSpPr/>
          <p:nvPr/>
        </p:nvSpPr>
        <p:spPr>
          <a:xfrm>
            <a:off x="2501659" y="4668388"/>
            <a:ext cx="828137" cy="22207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正方形/長方形 3">
            <a:extLst>
              <a:ext uri="{FF2B5EF4-FFF2-40B4-BE49-F238E27FC236}">
                <a16:creationId xmlns:a16="http://schemas.microsoft.com/office/drawing/2014/main" id="{510BF7E7-EC5A-C7DD-FD5E-BED1D01BD797}"/>
              </a:ext>
            </a:extLst>
          </p:cNvPr>
          <p:cNvSpPr/>
          <p:nvPr/>
        </p:nvSpPr>
        <p:spPr>
          <a:xfrm rot="20591352">
            <a:off x="1620736" y="2828835"/>
            <a:ext cx="6680129" cy="1200329"/>
          </a:xfrm>
          <a:prstGeom prst="rect">
            <a:avLst/>
          </a:prstGeom>
          <a:noFill/>
        </p:spPr>
        <p:txBody>
          <a:bodyPr wrap="square" lIns="91440" tIns="45720" rIns="91440" bIns="45720">
            <a:spAutoFit/>
          </a:bodyPr>
          <a:lstStyle/>
          <a:p>
            <a:pPr algn="ctr"/>
            <a:r>
              <a:rPr lang="ja-JP" altLang="en-US" sz="7200" b="1" dirty="0">
                <a:ln w="22225">
                  <a:solidFill>
                    <a:schemeClr val="bg1"/>
                  </a:solidFill>
                  <a:prstDash val="solid"/>
                </a:ln>
                <a:solidFill>
                  <a:srgbClr val="FF0000"/>
                </a:solidFill>
              </a:rPr>
              <a:t>サンプル</a:t>
            </a:r>
            <a:r>
              <a:rPr lang="ja-JP" altLang="en-US" sz="7200" b="1" cap="none" spc="0" dirty="0">
                <a:ln w="22225">
                  <a:solidFill>
                    <a:schemeClr val="bg1"/>
                  </a:solidFill>
                  <a:prstDash val="solid"/>
                </a:ln>
                <a:solidFill>
                  <a:srgbClr val="FF0000"/>
                </a:solidFill>
                <a:effectLst/>
              </a:rPr>
              <a:t>見本</a:t>
            </a:r>
          </a:p>
        </p:txBody>
      </p:sp>
    </p:spTree>
    <p:extLst>
      <p:ext uri="{BB962C8B-B14F-4D97-AF65-F5344CB8AC3E}">
        <p14:creationId xmlns:p14="http://schemas.microsoft.com/office/powerpoint/2010/main" val="4134769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四角形: 角を丸くする 47">
            <a:extLst>
              <a:ext uri="{FF2B5EF4-FFF2-40B4-BE49-F238E27FC236}">
                <a16:creationId xmlns:a16="http://schemas.microsoft.com/office/drawing/2014/main" id="{9ABA67DE-C235-4B87-BD4D-F718635AC7E3}"/>
              </a:ext>
            </a:extLst>
          </p:cNvPr>
          <p:cNvSpPr/>
          <p:nvPr/>
        </p:nvSpPr>
        <p:spPr>
          <a:xfrm>
            <a:off x="415159" y="251430"/>
            <a:ext cx="9091447" cy="5973091"/>
          </a:xfrm>
          <a:prstGeom prst="roundRect">
            <a:avLst>
              <a:gd name="adj" fmla="val 1398"/>
            </a:avLst>
          </a:prstGeom>
          <a:solidFill>
            <a:schemeClr val="bg1"/>
          </a:solidFill>
          <a:ln w="38100">
            <a:solidFill>
              <a:srgbClr val="0033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四角形: 角を丸くする 48">
            <a:extLst>
              <a:ext uri="{FF2B5EF4-FFF2-40B4-BE49-F238E27FC236}">
                <a16:creationId xmlns:a16="http://schemas.microsoft.com/office/drawing/2014/main" id="{31E833CE-A234-4048-9D9D-C4AA1C2624E5}"/>
              </a:ext>
            </a:extLst>
          </p:cNvPr>
          <p:cNvSpPr/>
          <p:nvPr/>
        </p:nvSpPr>
        <p:spPr>
          <a:xfrm>
            <a:off x="414997" y="251430"/>
            <a:ext cx="9091609" cy="773909"/>
          </a:xfrm>
          <a:custGeom>
            <a:avLst/>
            <a:gdLst>
              <a:gd name="connsiteX0" fmla="*/ 0 w 9091447"/>
              <a:gd name="connsiteY0" fmla="*/ 81009 h 5794644"/>
              <a:gd name="connsiteX1" fmla="*/ 81009 w 9091447"/>
              <a:gd name="connsiteY1" fmla="*/ 0 h 5794644"/>
              <a:gd name="connsiteX2" fmla="*/ 9010438 w 9091447"/>
              <a:gd name="connsiteY2" fmla="*/ 0 h 5794644"/>
              <a:gd name="connsiteX3" fmla="*/ 9091447 w 9091447"/>
              <a:gd name="connsiteY3" fmla="*/ 81009 h 5794644"/>
              <a:gd name="connsiteX4" fmla="*/ 9091447 w 9091447"/>
              <a:gd name="connsiteY4" fmla="*/ 5713635 h 5794644"/>
              <a:gd name="connsiteX5" fmla="*/ 9010438 w 9091447"/>
              <a:gd name="connsiteY5" fmla="*/ 5794644 h 5794644"/>
              <a:gd name="connsiteX6" fmla="*/ 81009 w 9091447"/>
              <a:gd name="connsiteY6" fmla="*/ 5794644 h 5794644"/>
              <a:gd name="connsiteX7" fmla="*/ 0 w 9091447"/>
              <a:gd name="connsiteY7" fmla="*/ 5713635 h 5794644"/>
              <a:gd name="connsiteX8" fmla="*/ 0 w 9091447"/>
              <a:gd name="connsiteY8" fmla="*/ 81009 h 5794644"/>
              <a:gd name="connsiteX0" fmla="*/ 0 w 9091447"/>
              <a:gd name="connsiteY0" fmla="*/ 81009 h 5794644"/>
              <a:gd name="connsiteX1" fmla="*/ 81009 w 9091447"/>
              <a:gd name="connsiteY1" fmla="*/ 0 h 5794644"/>
              <a:gd name="connsiteX2" fmla="*/ 9010438 w 9091447"/>
              <a:gd name="connsiteY2" fmla="*/ 0 h 5794644"/>
              <a:gd name="connsiteX3" fmla="*/ 9091447 w 9091447"/>
              <a:gd name="connsiteY3" fmla="*/ 81009 h 5794644"/>
              <a:gd name="connsiteX4" fmla="*/ 9082688 w 9091447"/>
              <a:gd name="connsiteY4" fmla="*/ 765443 h 5794644"/>
              <a:gd name="connsiteX5" fmla="*/ 9091447 w 9091447"/>
              <a:gd name="connsiteY5" fmla="*/ 5713635 h 5794644"/>
              <a:gd name="connsiteX6" fmla="*/ 9010438 w 9091447"/>
              <a:gd name="connsiteY6" fmla="*/ 5794644 h 5794644"/>
              <a:gd name="connsiteX7" fmla="*/ 81009 w 9091447"/>
              <a:gd name="connsiteY7" fmla="*/ 5794644 h 5794644"/>
              <a:gd name="connsiteX8" fmla="*/ 0 w 9091447"/>
              <a:gd name="connsiteY8" fmla="*/ 5713635 h 5794644"/>
              <a:gd name="connsiteX9" fmla="*/ 0 w 9091447"/>
              <a:gd name="connsiteY9" fmla="*/ 81009 h 5794644"/>
              <a:gd name="connsiteX0" fmla="*/ 13328 w 9104775"/>
              <a:gd name="connsiteY0" fmla="*/ 81009 h 5794644"/>
              <a:gd name="connsiteX1" fmla="*/ 94337 w 9104775"/>
              <a:gd name="connsiteY1" fmla="*/ 0 h 5794644"/>
              <a:gd name="connsiteX2" fmla="*/ 9023766 w 9104775"/>
              <a:gd name="connsiteY2" fmla="*/ 0 h 5794644"/>
              <a:gd name="connsiteX3" fmla="*/ 9104775 w 9104775"/>
              <a:gd name="connsiteY3" fmla="*/ 81009 h 5794644"/>
              <a:gd name="connsiteX4" fmla="*/ 9096016 w 9104775"/>
              <a:gd name="connsiteY4" fmla="*/ 765443 h 5794644"/>
              <a:gd name="connsiteX5" fmla="*/ 9104775 w 9104775"/>
              <a:gd name="connsiteY5" fmla="*/ 5713635 h 5794644"/>
              <a:gd name="connsiteX6" fmla="*/ 9023766 w 9104775"/>
              <a:gd name="connsiteY6" fmla="*/ 5794644 h 5794644"/>
              <a:gd name="connsiteX7" fmla="*/ 94337 w 9104775"/>
              <a:gd name="connsiteY7" fmla="*/ 5794644 h 5794644"/>
              <a:gd name="connsiteX8" fmla="*/ 13328 w 9104775"/>
              <a:gd name="connsiteY8" fmla="*/ 5713635 h 5794644"/>
              <a:gd name="connsiteX9" fmla="*/ 0 w 9104775"/>
              <a:gd name="connsiteY9" fmla="*/ 778143 h 5794644"/>
              <a:gd name="connsiteX10" fmla="*/ 13328 w 9104775"/>
              <a:gd name="connsiteY10" fmla="*/ 81009 h 5794644"/>
              <a:gd name="connsiteX0" fmla="*/ 609598 w 9701045"/>
              <a:gd name="connsiteY0" fmla="*/ 81009 h 5794644"/>
              <a:gd name="connsiteX1" fmla="*/ 690607 w 9701045"/>
              <a:gd name="connsiteY1" fmla="*/ 0 h 5794644"/>
              <a:gd name="connsiteX2" fmla="*/ 9620036 w 9701045"/>
              <a:gd name="connsiteY2" fmla="*/ 0 h 5794644"/>
              <a:gd name="connsiteX3" fmla="*/ 9701045 w 9701045"/>
              <a:gd name="connsiteY3" fmla="*/ 81009 h 5794644"/>
              <a:gd name="connsiteX4" fmla="*/ 9692286 w 9701045"/>
              <a:gd name="connsiteY4" fmla="*/ 765443 h 5794644"/>
              <a:gd name="connsiteX5" fmla="*/ 9701045 w 9701045"/>
              <a:gd name="connsiteY5" fmla="*/ 5713635 h 5794644"/>
              <a:gd name="connsiteX6" fmla="*/ 9620036 w 9701045"/>
              <a:gd name="connsiteY6" fmla="*/ 5794644 h 5794644"/>
              <a:gd name="connsiteX7" fmla="*/ 690607 w 9701045"/>
              <a:gd name="connsiteY7" fmla="*/ 5794644 h 5794644"/>
              <a:gd name="connsiteX8" fmla="*/ 596270 w 9701045"/>
              <a:gd name="connsiteY8" fmla="*/ 778143 h 5794644"/>
              <a:gd name="connsiteX9" fmla="*/ 609598 w 9701045"/>
              <a:gd name="connsiteY9" fmla="*/ 81009 h 5794644"/>
              <a:gd name="connsiteX0" fmla="*/ 13328 w 9104775"/>
              <a:gd name="connsiteY0" fmla="*/ 81009 h 5794644"/>
              <a:gd name="connsiteX1" fmla="*/ 94337 w 9104775"/>
              <a:gd name="connsiteY1" fmla="*/ 0 h 5794644"/>
              <a:gd name="connsiteX2" fmla="*/ 9023766 w 9104775"/>
              <a:gd name="connsiteY2" fmla="*/ 0 h 5794644"/>
              <a:gd name="connsiteX3" fmla="*/ 9104775 w 9104775"/>
              <a:gd name="connsiteY3" fmla="*/ 81009 h 5794644"/>
              <a:gd name="connsiteX4" fmla="*/ 9096016 w 9104775"/>
              <a:gd name="connsiteY4" fmla="*/ 765443 h 5794644"/>
              <a:gd name="connsiteX5" fmla="*/ 9104775 w 9104775"/>
              <a:gd name="connsiteY5" fmla="*/ 5713635 h 5794644"/>
              <a:gd name="connsiteX6" fmla="*/ 9023766 w 9104775"/>
              <a:gd name="connsiteY6" fmla="*/ 5794644 h 5794644"/>
              <a:gd name="connsiteX7" fmla="*/ 0 w 9104775"/>
              <a:gd name="connsiteY7" fmla="*/ 778143 h 5794644"/>
              <a:gd name="connsiteX8" fmla="*/ 13328 w 9104775"/>
              <a:gd name="connsiteY8" fmla="*/ 81009 h 5794644"/>
              <a:gd name="connsiteX0" fmla="*/ 13328 w 9104775"/>
              <a:gd name="connsiteY0" fmla="*/ 81009 h 5713635"/>
              <a:gd name="connsiteX1" fmla="*/ 94337 w 9104775"/>
              <a:gd name="connsiteY1" fmla="*/ 0 h 5713635"/>
              <a:gd name="connsiteX2" fmla="*/ 9023766 w 9104775"/>
              <a:gd name="connsiteY2" fmla="*/ 0 h 5713635"/>
              <a:gd name="connsiteX3" fmla="*/ 9104775 w 9104775"/>
              <a:gd name="connsiteY3" fmla="*/ 81009 h 5713635"/>
              <a:gd name="connsiteX4" fmla="*/ 9096016 w 9104775"/>
              <a:gd name="connsiteY4" fmla="*/ 765443 h 5713635"/>
              <a:gd name="connsiteX5" fmla="*/ 9104775 w 9104775"/>
              <a:gd name="connsiteY5" fmla="*/ 5713635 h 5713635"/>
              <a:gd name="connsiteX6" fmla="*/ 0 w 9104775"/>
              <a:gd name="connsiteY6" fmla="*/ 778143 h 5713635"/>
              <a:gd name="connsiteX7" fmla="*/ 13328 w 9104775"/>
              <a:gd name="connsiteY7" fmla="*/ 81009 h 5713635"/>
              <a:gd name="connsiteX0" fmla="*/ 13328 w 9104775"/>
              <a:gd name="connsiteY0" fmla="*/ 81009 h 858361"/>
              <a:gd name="connsiteX1" fmla="*/ 94337 w 9104775"/>
              <a:gd name="connsiteY1" fmla="*/ 0 h 858361"/>
              <a:gd name="connsiteX2" fmla="*/ 9023766 w 9104775"/>
              <a:gd name="connsiteY2" fmla="*/ 0 h 858361"/>
              <a:gd name="connsiteX3" fmla="*/ 9104775 w 9104775"/>
              <a:gd name="connsiteY3" fmla="*/ 81009 h 858361"/>
              <a:gd name="connsiteX4" fmla="*/ 9096016 w 9104775"/>
              <a:gd name="connsiteY4" fmla="*/ 765443 h 858361"/>
              <a:gd name="connsiteX5" fmla="*/ 0 w 9104775"/>
              <a:gd name="connsiteY5" fmla="*/ 778143 h 858361"/>
              <a:gd name="connsiteX6" fmla="*/ 13328 w 9104775"/>
              <a:gd name="connsiteY6" fmla="*/ 81009 h 858361"/>
              <a:gd name="connsiteX0" fmla="*/ 13328 w 9104775"/>
              <a:gd name="connsiteY0" fmla="*/ 81009 h 817514"/>
              <a:gd name="connsiteX1" fmla="*/ 94337 w 9104775"/>
              <a:gd name="connsiteY1" fmla="*/ 0 h 817514"/>
              <a:gd name="connsiteX2" fmla="*/ 9023766 w 9104775"/>
              <a:gd name="connsiteY2" fmla="*/ 0 h 817514"/>
              <a:gd name="connsiteX3" fmla="*/ 9104775 w 9104775"/>
              <a:gd name="connsiteY3" fmla="*/ 81009 h 817514"/>
              <a:gd name="connsiteX4" fmla="*/ 9096016 w 9104775"/>
              <a:gd name="connsiteY4" fmla="*/ 765443 h 817514"/>
              <a:gd name="connsiteX5" fmla="*/ 0 w 9104775"/>
              <a:gd name="connsiteY5" fmla="*/ 778143 h 817514"/>
              <a:gd name="connsiteX6" fmla="*/ 13328 w 9104775"/>
              <a:gd name="connsiteY6" fmla="*/ 81009 h 817514"/>
              <a:gd name="connsiteX0" fmla="*/ 13328 w 9104775"/>
              <a:gd name="connsiteY0" fmla="*/ 81009 h 778143"/>
              <a:gd name="connsiteX1" fmla="*/ 94337 w 9104775"/>
              <a:gd name="connsiteY1" fmla="*/ 0 h 778143"/>
              <a:gd name="connsiteX2" fmla="*/ 9023766 w 9104775"/>
              <a:gd name="connsiteY2" fmla="*/ 0 h 778143"/>
              <a:gd name="connsiteX3" fmla="*/ 9104775 w 9104775"/>
              <a:gd name="connsiteY3" fmla="*/ 81009 h 778143"/>
              <a:gd name="connsiteX4" fmla="*/ 9096016 w 9104775"/>
              <a:gd name="connsiteY4" fmla="*/ 765443 h 778143"/>
              <a:gd name="connsiteX5" fmla="*/ 0 w 9104775"/>
              <a:gd name="connsiteY5" fmla="*/ 778143 h 778143"/>
              <a:gd name="connsiteX6" fmla="*/ 13328 w 9104775"/>
              <a:gd name="connsiteY6" fmla="*/ 81009 h 778143"/>
              <a:gd name="connsiteX0" fmla="*/ 2744 w 9094191"/>
              <a:gd name="connsiteY0" fmla="*/ 81009 h 776026"/>
              <a:gd name="connsiteX1" fmla="*/ 83753 w 9094191"/>
              <a:gd name="connsiteY1" fmla="*/ 0 h 776026"/>
              <a:gd name="connsiteX2" fmla="*/ 9013182 w 9094191"/>
              <a:gd name="connsiteY2" fmla="*/ 0 h 776026"/>
              <a:gd name="connsiteX3" fmla="*/ 9094191 w 9094191"/>
              <a:gd name="connsiteY3" fmla="*/ 81009 h 776026"/>
              <a:gd name="connsiteX4" fmla="*/ 9085432 w 9094191"/>
              <a:gd name="connsiteY4" fmla="*/ 765443 h 776026"/>
              <a:gd name="connsiteX5" fmla="*/ 0 w 9094191"/>
              <a:gd name="connsiteY5" fmla="*/ 776026 h 776026"/>
              <a:gd name="connsiteX6" fmla="*/ 2744 w 9094191"/>
              <a:gd name="connsiteY6" fmla="*/ 81009 h 776026"/>
              <a:gd name="connsiteX0" fmla="*/ 162 w 9091609"/>
              <a:gd name="connsiteY0" fmla="*/ 81009 h 773909"/>
              <a:gd name="connsiteX1" fmla="*/ 81171 w 9091609"/>
              <a:gd name="connsiteY1" fmla="*/ 0 h 773909"/>
              <a:gd name="connsiteX2" fmla="*/ 9010600 w 9091609"/>
              <a:gd name="connsiteY2" fmla="*/ 0 h 773909"/>
              <a:gd name="connsiteX3" fmla="*/ 9091609 w 9091609"/>
              <a:gd name="connsiteY3" fmla="*/ 81009 h 773909"/>
              <a:gd name="connsiteX4" fmla="*/ 9082850 w 9091609"/>
              <a:gd name="connsiteY4" fmla="*/ 765443 h 773909"/>
              <a:gd name="connsiteX5" fmla="*/ 1652 w 9091609"/>
              <a:gd name="connsiteY5" fmla="*/ 773909 h 773909"/>
              <a:gd name="connsiteX6" fmla="*/ 162 w 9091609"/>
              <a:gd name="connsiteY6" fmla="*/ 81009 h 77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91609" h="773909">
                <a:moveTo>
                  <a:pt x="162" y="81009"/>
                </a:moveTo>
                <a:cubicBezTo>
                  <a:pt x="162" y="36269"/>
                  <a:pt x="36431" y="0"/>
                  <a:pt x="81171" y="0"/>
                </a:cubicBezTo>
                <a:lnTo>
                  <a:pt x="9010600" y="0"/>
                </a:lnTo>
                <a:cubicBezTo>
                  <a:pt x="9055340" y="0"/>
                  <a:pt x="9091609" y="36269"/>
                  <a:pt x="9091609" y="81009"/>
                </a:cubicBezTo>
                <a:lnTo>
                  <a:pt x="9082850" y="765443"/>
                </a:lnTo>
                <a:lnTo>
                  <a:pt x="1652" y="773909"/>
                </a:lnTo>
                <a:cubicBezTo>
                  <a:pt x="2567" y="542237"/>
                  <a:pt x="-753" y="312681"/>
                  <a:pt x="162" y="81009"/>
                </a:cubicBezTo>
                <a:close/>
              </a:path>
            </a:pathLst>
          </a:custGeom>
          <a:solidFill>
            <a:srgbClr val="036EB8"/>
          </a:solidFill>
          <a:ln w="38100">
            <a:solidFill>
              <a:srgbClr val="0033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HGMaruGothicMPRO" panose="020F0600000000000000" pitchFamily="34" charset="-128"/>
                <a:ea typeface="HGMaruGothicMPRO" panose="020F0600000000000000" pitchFamily="34" charset="-128"/>
              </a:rPr>
              <a:t>調査結果② わたしたち家族が払っている税金の種類のまとめ表</a:t>
            </a:r>
          </a:p>
        </p:txBody>
      </p:sp>
      <p:sp>
        <p:nvSpPr>
          <p:cNvPr id="33" name="テキスト ボックス 32">
            <a:extLst>
              <a:ext uri="{FF2B5EF4-FFF2-40B4-BE49-F238E27FC236}">
                <a16:creationId xmlns:a16="http://schemas.microsoft.com/office/drawing/2014/main" id="{1246B8E3-B81B-854B-BFC2-CBAA3C3CF1ED}"/>
              </a:ext>
            </a:extLst>
          </p:cNvPr>
          <p:cNvSpPr txBox="1"/>
          <p:nvPr/>
        </p:nvSpPr>
        <p:spPr>
          <a:xfrm>
            <a:off x="574431" y="3064315"/>
            <a:ext cx="461665" cy="895428"/>
          </a:xfrm>
          <a:prstGeom prst="rect">
            <a:avLst/>
          </a:prstGeom>
          <a:noFill/>
        </p:spPr>
        <p:txBody>
          <a:bodyPr vert="eaVert" wrap="square" rtlCol="0">
            <a:spAutoFit/>
          </a:bodyPr>
          <a:lstStyle/>
          <a:p>
            <a:r>
              <a:rPr kumimoji="1" lang="ja-JP" altLang="en-US" b="1">
                <a:solidFill>
                  <a:schemeClr val="bg1"/>
                </a:solidFill>
                <a:latin typeface="HGMaruGothicMPRO" panose="020F0600000000000000" pitchFamily="34" charset="-128"/>
                <a:ea typeface="HGMaruGothicMPRO" panose="020F0600000000000000" pitchFamily="34" charset="-128"/>
              </a:rPr>
              <a:t>調べ方</a:t>
            </a:r>
          </a:p>
        </p:txBody>
      </p:sp>
      <p:sp>
        <p:nvSpPr>
          <p:cNvPr id="35" name="テキスト ボックス 34">
            <a:extLst>
              <a:ext uri="{FF2B5EF4-FFF2-40B4-BE49-F238E27FC236}">
                <a16:creationId xmlns:a16="http://schemas.microsoft.com/office/drawing/2014/main" id="{CFBF7B41-8474-C24F-8842-195064D8D185}"/>
              </a:ext>
            </a:extLst>
          </p:cNvPr>
          <p:cNvSpPr txBox="1"/>
          <p:nvPr/>
        </p:nvSpPr>
        <p:spPr>
          <a:xfrm>
            <a:off x="574411" y="4816714"/>
            <a:ext cx="461665" cy="895428"/>
          </a:xfrm>
          <a:prstGeom prst="rect">
            <a:avLst/>
          </a:prstGeom>
          <a:noFill/>
        </p:spPr>
        <p:txBody>
          <a:bodyPr vert="eaVert" wrap="square" rtlCol="0">
            <a:spAutoFit/>
          </a:bodyPr>
          <a:lstStyle/>
          <a:p>
            <a:r>
              <a:rPr kumimoji="1" lang="ja-JP" altLang="en-US" b="1">
                <a:solidFill>
                  <a:schemeClr val="bg1"/>
                </a:solidFill>
                <a:latin typeface="HGMaruGothicMPRO" panose="020F0600000000000000" pitchFamily="34" charset="-128"/>
                <a:ea typeface="HGMaruGothicMPRO" panose="020F0600000000000000" pitchFamily="34" charset="-128"/>
              </a:rPr>
              <a:t>調べ方</a:t>
            </a:r>
          </a:p>
        </p:txBody>
      </p:sp>
      <p:sp>
        <p:nvSpPr>
          <p:cNvPr id="46" name="角丸四角形 19">
            <a:extLst>
              <a:ext uri="{FF2B5EF4-FFF2-40B4-BE49-F238E27FC236}">
                <a16:creationId xmlns:a16="http://schemas.microsoft.com/office/drawing/2014/main" id="{7B2D70EC-71FC-4FB0-857D-4C9AD02F09D0}"/>
              </a:ext>
            </a:extLst>
          </p:cNvPr>
          <p:cNvSpPr/>
          <p:nvPr/>
        </p:nvSpPr>
        <p:spPr>
          <a:xfrm rot="16200000">
            <a:off x="8337332" y="5233602"/>
            <a:ext cx="441433" cy="2695906"/>
          </a:xfrm>
          <a:prstGeom prst="round2SameRect">
            <a:avLst>
              <a:gd name="adj1" fmla="val 3097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47" name="テキスト ボックス 46">
            <a:extLst>
              <a:ext uri="{FF2B5EF4-FFF2-40B4-BE49-F238E27FC236}">
                <a16:creationId xmlns:a16="http://schemas.microsoft.com/office/drawing/2014/main" id="{1FE04987-33D7-46B1-9799-E666A3EB9363}"/>
              </a:ext>
            </a:extLst>
          </p:cNvPr>
          <p:cNvSpPr txBox="1"/>
          <p:nvPr/>
        </p:nvSpPr>
        <p:spPr>
          <a:xfrm>
            <a:off x="7357241" y="6445658"/>
            <a:ext cx="2548759" cy="261610"/>
          </a:xfrm>
          <a:prstGeom prst="rect">
            <a:avLst/>
          </a:prstGeom>
          <a:noFill/>
        </p:spPr>
        <p:txBody>
          <a:bodyPr wrap="none" rtlCol="0" anchor="ctr">
            <a:noAutofit/>
          </a:bodyPr>
          <a:lstStyle/>
          <a:p>
            <a:r>
              <a:rPr kumimoji="1" lang="ja-JP" altLang="en-US" sz="1300" b="1" dirty="0">
                <a:solidFill>
                  <a:srgbClr val="3E3A39"/>
                </a:solidFill>
                <a:latin typeface="HGMaruGothicMPRO" panose="020F0600000000000000" pitchFamily="34" charset="-128"/>
                <a:ea typeface="HGMaruGothicMPRO" panose="020F0600000000000000" pitchFamily="34" charset="-128"/>
              </a:rPr>
              <a:t>〇ねん　〇くみ　なまえ記入</a:t>
            </a:r>
          </a:p>
        </p:txBody>
      </p:sp>
      <p:sp>
        <p:nvSpPr>
          <p:cNvPr id="56" name="テキスト ボックス 55">
            <a:extLst>
              <a:ext uri="{FF2B5EF4-FFF2-40B4-BE49-F238E27FC236}">
                <a16:creationId xmlns:a16="http://schemas.microsoft.com/office/drawing/2014/main" id="{A69D94F0-E3FA-46C6-894C-F7AC8AC52464}"/>
              </a:ext>
            </a:extLst>
          </p:cNvPr>
          <p:cNvSpPr txBox="1"/>
          <p:nvPr/>
        </p:nvSpPr>
        <p:spPr>
          <a:xfrm>
            <a:off x="570241" y="1331363"/>
            <a:ext cx="461665" cy="895428"/>
          </a:xfrm>
          <a:prstGeom prst="rect">
            <a:avLst/>
          </a:prstGeom>
          <a:noFill/>
        </p:spPr>
        <p:txBody>
          <a:bodyPr vert="eaVert" wrap="square" rtlCol="0">
            <a:spAutoFit/>
          </a:bodyPr>
          <a:lstStyle/>
          <a:p>
            <a:r>
              <a:rPr kumimoji="1" lang="ja-JP" altLang="en-US" b="1">
                <a:solidFill>
                  <a:schemeClr val="bg1"/>
                </a:solidFill>
                <a:latin typeface="HGMaruGothicMPRO" panose="020F0600000000000000" pitchFamily="34" charset="-128"/>
                <a:ea typeface="HGMaruGothicMPRO" panose="020F0600000000000000" pitchFamily="34" charset="-128"/>
              </a:rPr>
              <a:t>調べ方</a:t>
            </a:r>
          </a:p>
        </p:txBody>
      </p:sp>
      <p:graphicFrame>
        <p:nvGraphicFramePr>
          <p:cNvPr id="3" name="表 3">
            <a:extLst>
              <a:ext uri="{FF2B5EF4-FFF2-40B4-BE49-F238E27FC236}">
                <a16:creationId xmlns:a16="http://schemas.microsoft.com/office/drawing/2014/main" id="{61B59FF6-3639-3042-66BA-3EE72B867195}"/>
              </a:ext>
            </a:extLst>
          </p:cNvPr>
          <p:cNvGraphicFramePr>
            <a:graphicFrameLocks noGrp="1"/>
          </p:cNvGraphicFramePr>
          <p:nvPr>
            <p:extLst>
              <p:ext uri="{D42A27DB-BD31-4B8C-83A1-F6EECF244321}">
                <p14:modId xmlns:p14="http://schemas.microsoft.com/office/powerpoint/2010/main" val="4211159758"/>
              </p:ext>
            </p:extLst>
          </p:nvPr>
        </p:nvGraphicFramePr>
        <p:xfrm>
          <a:off x="669984" y="1075948"/>
          <a:ext cx="8566032" cy="4879305"/>
        </p:xfrm>
        <a:graphic>
          <a:graphicData uri="http://schemas.openxmlformats.org/drawingml/2006/table">
            <a:tbl>
              <a:tblPr firstRow="1" bandRow="1">
                <a:tableStyleId>{5C22544A-7EE6-4342-B048-85BDC9FD1C3A}</a:tableStyleId>
              </a:tblPr>
              <a:tblGrid>
                <a:gridCol w="1427672">
                  <a:extLst>
                    <a:ext uri="{9D8B030D-6E8A-4147-A177-3AD203B41FA5}">
                      <a16:colId xmlns:a16="http://schemas.microsoft.com/office/drawing/2014/main" val="2967618947"/>
                    </a:ext>
                  </a:extLst>
                </a:gridCol>
                <a:gridCol w="1755476">
                  <a:extLst>
                    <a:ext uri="{9D8B030D-6E8A-4147-A177-3AD203B41FA5}">
                      <a16:colId xmlns:a16="http://schemas.microsoft.com/office/drawing/2014/main" val="2480979491"/>
                    </a:ext>
                  </a:extLst>
                </a:gridCol>
                <a:gridCol w="1112807">
                  <a:extLst>
                    <a:ext uri="{9D8B030D-6E8A-4147-A177-3AD203B41FA5}">
                      <a16:colId xmlns:a16="http://schemas.microsoft.com/office/drawing/2014/main" val="1675705557"/>
                    </a:ext>
                  </a:extLst>
                </a:gridCol>
                <a:gridCol w="4270077">
                  <a:extLst>
                    <a:ext uri="{9D8B030D-6E8A-4147-A177-3AD203B41FA5}">
                      <a16:colId xmlns:a16="http://schemas.microsoft.com/office/drawing/2014/main" val="71164259"/>
                    </a:ext>
                  </a:extLst>
                </a:gridCol>
              </a:tblGrid>
              <a:tr h="398745">
                <a:tc>
                  <a:txBody>
                    <a:bodyPr/>
                    <a:lstStyle/>
                    <a:p>
                      <a:pPr algn="ctr"/>
                      <a:r>
                        <a:rPr kumimoji="1" lang="ja-JP" altLang="en-US" sz="1200" dirty="0"/>
                        <a:t>税金の種類</a:t>
                      </a:r>
                    </a:p>
                  </a:txBody>
                  <a:tcPr anchor="ctr"/>
                </a:tc>
                <a:tc>
                  <a:txBody>
                    <a:bodyPr/>
                    <a:lstStyle/>
                    <a:p>
                      <a:pPr algn="ctr"/>
                      <a:r>
                        <a:rPr kumimoji="1" lang="ja-JP" altLang="en-US" sz="1200" dirty="0"/>
                        <a:t>税金の納め先</a:t>
                      </a:r>
                    </a:p>
                  </a:txBody>
                  <a:tcPr anchor="ctr"/>
                </a:tc>
                <a:tc>
                  <a:txBody>
                    <a:bodyPr/>
                    <a:lstStyle/>
                    <a:p>
                      <a:pPr algn="ctr"/>
                      <a:r>
                        <a:rPr kumimoji="1" lang="ja-JP" altLang="en-US" sz="900" dirty="0"/>
                        <a:t>納めている人</a:t>
                      </a:r>
                      <a:endParaRPr kumimoji="1" lang="en-US" altLang="ja-JP" sz="900" dirty="0"/>
                    </a:p>
                    <a:p>
                      <a:pPr algn="ctr"/>
                      <a:r>
                        <a:rPr kumimoji="1" lang="ja-JP" altLang="en-US" sz="900" dirty="0"/>
                        <a:t>（払っている人）</a:t>
                      </a:r>
                    </a:p>
                  </a:txBody>
                  <a:tcPr anchor="ctr"/>
                </a:tc>
                <a:tc>
                  <a:txBody>
                    <a:bodyPr/>
                    <a:lstStyle/>
                    <a:p>
                      <a:pPr algn="ctr"/>
                      <a:r>
                        <a:rPr kumimoji="1" lang="ja-JP" altLang="en-US" sz="1200" dirty="0"/>
                        <a:t>どんな税金でどんなときに納めて（払って）いるのか</a:t>
                      </a:r>
                    </a:p>
                  </a:txBody>
                  <a:tcPr anchor="ctr"/>
                </a:tc>
                <a:extLst>
                  <a:ext uri="{0D108BD9-81ED-4DB2-BD59-A6C34878D82A}">
                    <a16:rowId xmlns:a16="http://schemas.microsoft.com/office/drawing/2014/main" val="3675396185"/>
                  </a:ext>
                </a:extLst>
              </a:tr>
              <a:tr h="398745">
                <a:tc>
                  <a:txBody>
                    <a:bodyPr/>
                    <a:lstStyle/>
                    <a:p>
                      <a:pPr algn="ctr"/>
                      <a:endParaRPr kumimoji="1" lang="ja-JP" altLang="en-US" sz="1200" dirty="0"/>
                    </a:p>
                  </a:txBody>
                  <a:tcPr anchor="ctr"/>
                </a:tc>
                <a:tc>
                  <a:txBody>
                    <a:bodyPr/>
                    <a:lstStyle/>
                    <a:p>
                      <a:pPr algn="ctr"/>
                      <a:r>
                        <a:rPr kumimoji="1" lang="ja-JP" altLang="en-US" sz="1200" dirty="0"/>
                        <a:t>国（国税）</a:t>
                      </a:r>
                      <a:endParaRPr kumimoji="1" lang="en-US" altLang="ja-JP" sz="1200" dirty="0"/>
                    </a:p>
                    <a:p>
                      <a:pPr algn="ctr"/>
                      <a:r>
                        <a:rPr kumimoji="1" lang="ja-JP" altLang="en-US" sz="1200" dirty="0"/>
                        <a:t>都道府県（地方税）</a:t>
                      </a:r>
                      <a:endParaRPr kumimoji="1" lang="en-US" altLang="ja-JP" sz="1200" dirty="0"/>
                    </a:p>
                    <a:p>
                      <a:pPr algn="ctr"/>
                      <a:r>
                        <a:rPr kumimoji="1" lang="ja-JP" altLang="en-US" sz="1200" dirty="0"/>
                        <a:t>市区町村（地方税）</a:t>
                      </a:r>
                      <a:endParaRPr kumimoji="1" lang="en-US" altLang="ja-JP" sz="1200" dirty="0"/>
                    </a:p>
                  </a:txBody>
                  <a:tcPr anchor="ctr"/>
                </a:tc>
                <a:tc>
                  <a:txBody>
                    <a:bodyPr/>
                    <a:lstStyle/>
                    <a:p>
                      <a:pPr algn="ctr"/>
                      <a:endParaRPr kumimoji="1" lang="ja-JP" altLang="en-US" sz="1200" dirty="0"/>
                    </a:p>
                  </a:txBody>
                  <a:tcPr anchor="ctr"/>
                </a:tc>
                <a:tc>
                  <a:txBody>
                    <a:bodyPr/>
                    <a:lstStyle/>
                    <a:p>
                      <a:pPr algn="l"/>
                      <a:endParaRPr kumimoji="1" lang="ja-JP" altLang="en-US" sz="1100" dirty="0"/>
                    </a:p>
                  </a:txBody>
                  <a:tcPr anchor="ctr"/>
                </a:tc>
                <a:extLst>
                  <a:ext uri="{0D108BD9-81ED-4DB2-BD59-A6C34878D82A}">
                    <a16:rowId xmlns:a16="http://schemas.microsoft.com/office/drawing/2014/main" val="1610251341"/>
                  </a:ext>
                </a:extLst>
              </a:tr>
              <a:tr h="398745">
                <a:tc>
                  <a:txBody>
                    <a:bodyPr/>
                    <a:lstStyle/>
                    <a:p>
                      <a:pPr algn="ctr"/>
                      <a:endParaRPr kumimoji="1" lang="en-US" altLang="ja-JP" sz="1200" dirty="0"/>
                    </a:p>
                  </a:txBody>
                  <a:tcPr anchor="ctr"/>
                </a:tc>
                <a:tc>
                  <a:txBody>
                    <a:bodyPr/>
                    <a:lstStyle/>
                    <a:p>
                      <a:pPr algn="ctr"/>
                      <a:r>
                        <a:rPr kumimoji="1" lang="ja-JP" altLang="en-US" sz="1200" dirty="0"/>
                        <a:t>国（国税）</a:t>
                      </a:r>
                      <a:endParaRPr kumimoji="1" lang="en-US" altLang="ja-JP" sz="1200" dirty="0"/>
                    </a:p>
                    <a:p>
                      <a:pPr algn="ctr"/>
                      <a:r>
                        <a:rPr kumimoji="1" lang="ja-JP" altLang="en-US" sz="1200" dirty="0"/>
                        <a:t>都道府県（地方税）</a:t>
                      </a:r>
                      <a:endParaRPr kumimoji="1" lang="en-US" altLang="ja-JP" sz="1200" dirty="0"/>
                    </a:p>
                    <a:p>
                      <a:pPr algn="ctr"/>
                      <a:r>
                        <a:rPr kumimoji="1" lang="ja-JP" altLang="en-US" sz="1200" dirty="0"/>
                        <a:t>市区町村（地方税）</a:t>
                      </a:r>
                      <a:endParaRPr kumimoji="1" lang="en-US" altLang="ja-JP" sz="1200" dirty="0"/>
                    </a:p>
                  </a:txBody>
                  <a:tcPr anchor="ctr"/>
                </a:tc>
                <a:tc>
                  <a:txBody>
                    <a:bodyPr/>
                    <a:lstStyle/>
                    <a:p>
                      <a:pPr algn="ctr"/>
                      <a:endParaRPr kumimoji="1" lang="ja-JP" altLang="en-US" sz="1200" dirty="0"/>
                    </a:p>
                  </a:txBody>
                  <a:tcPr anchor="ctr"/>
                </a:tc>
                <a:tc>
                  <a:txBody>
                    <a:bodyPr/>
                    <a:lstStyle/>
                    <a:p>
                      <a:pPr algn="l"/>
                      <a:endParaRPr kumimoji="1" lang="ja-JP" altLang="en-US" sz="1100" dirty="0"/>
                    </a:p>
                  </a:txBody>
                  <a:tcPr anchor="ctr"/>
                </a:tc>
                <a:extLst>
                  <a:ext uri="{0D108BD9-81ED-4DB2-BD59-A6C34878D82A}">
                    <a16:rowId xmlns:a16="http://schemas.microsoft.com/office/drawing/2014/main" val="2353978546"/>
                  </a:ext>
                </a:extLst>
              </a:tr>
              <a:tr h="398745">
                <a:tc>
                  <a:txBody>
                    <a:bodyPr/>
                    <a:lstStyle/>
                    <a:p>
                      <a:pPr algn="ctr"/>
                      <a:endParaRPr kumimoji="1" lang="ja-JP" altLang="en-US" sz="1200" dirty="0"/>
                    </a:p>
                  </a:txBody>
                  <a:tcPr anchor="ctr"/>
                </a:tc>
                <a:tc>
                  <a:txBody>
                    <a:bodyPr/>
                    <a:lstStyle/>
                    <a:p>
                      <a:pPr algn="ctr"/>
                      <a:r>
                        <a:rPr kumimoji="1" lang="ja-JP" altLang="en-US" sz="1200" dirty="0"/>
                        <a:t>国（国税）</a:t>
                      </a:r>
                      <a:endParaRPr kumimoji="1" lang="en-US" altLang="ja-JP" sz="1200" dirty="0"/>
                    </a:p>
                    <a:p>
                      <a:pPr algn="ctr"/>
                      <a:r>
                        <a:rPr kumimoji="1" lang="ja-JP" altLang="en-US" sz="1200" dirty="0"/>
                        <a:t>都道府県（地方税）</a:t>
                      </a:r>
                      <a:endParaRPr kumimoji="1" lang="en-US" altLang="ja-JP" sz="1200" dirty="0"/>
                    </a:p>
                    <a:p>
                      <a:pPr algn="ctr"/>
                      <a:r>
                        <a:rPr kumimoji="1" lang="ja-JP" altLang="en-US" sz="1200" dirty="0"/>
                        <a:t>市区町村（地方税）</a:t>
                      </a:r>
                      <a:endParaRPr kumimoji="1" lang="en-US" altLang="ja-JP" sz="1200" dirty="0"/>
                    </a:p>
                  </a:txBody>
                  <a:tcPr anchor="ctr"/>
                </a:tc>
                <a:tc>
                  <a:txBody>
                    <a:bodyPr/>
                    <a:lstStyle/>
                    <a:p>
                      <a:pPr algn="ctr"/>
                      <a:endParaRPr kumimoji="1" lang="ja-JP" altLang="en-US" sz="1200" dirty="0"/>
                    </a:p>
                  </a:txBody>
                  <a:tcPr anchor="ctr"/>
                </a:tc>
                <a:tc>
                  <a:txBody>
                    <a:bodyPr/>
                    <a:lstStyle/>
                    <a:p>
                      <a:pPr algn="l"/>
                      <a:endParaRPr kumimoji="1" lang="ja-JP" altLang="en-US" sz="1100" dirty="0"/>
                    </a:p>
                  </a:txBody>
                  <a:tcPr anchor="ctr"/>
                </a:tc>
                <a:extLst>
                  <a:ext uri="{0D108BD9-81ED-4DB2-BD59-A6C34878D82A}">
                    <a16:rowId xmlns:a16="http://schemas.microsoft.com/office/drawing/2014/main" val="1911146996"/>
                  </a:ext>
                </a:extLst>
              </a:tr>
              <a:tr h="398745">
                <a:tc>
                  <a:txBody>
                    <a:bodyPr/>
                    <a:lstStyle/>
                    <a:p>
                      <a:pPr algn="ctr"/>
                      <a:endParaRPr kumimoji="1" lang="ja-JP" altLang="en-US" sz="1200" dirty="0"/>
                    </a:p>
                  </a:txBody>
                  <a:tcPr anchor="ctr"/>
                </a:tc>
                <a:tc>
                  <a:txBody>
                    <a:bodyPr/>
                    <a:lstStyle/>
                    <a:p>
                      <a:pPr algn="ctr"/>
                      <a:r>
                        <a:rPr kumimoji="1" lang="ja-JP" altLang="en-US" sz="1200" dirty="0"/>
                        <a:t>国（国税）</a:t>
                      </a:r>
                      <a:endParaRPr kumimoji="1" lang="en-US" altLang="ja-JP" sz="1200" dirty="0"/>
                    </a:p>
                    <a:p>
                      <a:pPr algn="ctr"/>
                      <a:r>
                        <a:rPr kumimoji="1" lang="ja-JP" altLang="en-US" sz="1200" dirty="0"/>
                        <a:t>都道府県（地方税）</a:t>
                      </a:r>
                      <a:endParaRPr kumimoji="1" lang="en-US" altLang="ja-JP" sz="1200" dirty="0"/>
                    </a:p>
                    <a:p>
                      <a:pPr algn="ctr"/>
                      <a:r>
                        <a:rPr kumimoji="1" lang="ja-JP" altLang="en-US" sz="1200" dirty="0"/>
                        <a:t>市区町村（地方税）</a:t>
                      </a:r>
                      <a:endParaRPr kumimoji="1" lang="en-US" altLang="ja-JP" sz="1200" dirty="0"/>
                    </a:p>
                  </a:txBody>
                  <a:tcPr anchor="ctr"/>
                </a:tc>
                <a:tc>
                  <a:txBody>
                    <a:bodyPr/>
                    <a:lstStyle/>
                    <a:p>
                      <a:pPr algn="ctr"/>
                      <a:endParaRPr kumimoji="1" lang="ja-JP" altLang="en-US" sz="1200" dirty="0"/>
                    </a:p>
                  </a:txBody>
                  <a:tcPr anchor="ctr"/>
                </a:tc>
                <a:tc>
                  <a:txBody>
                    <a:bodyPr/>
                    <a:lstStyle/>
                    <a:p>
                      <a:pPr algn="l"/>
                      <a:endParaRPr kumimoji="1" lang="ja-JP" altLang="en-US" sz="1100" dirty="0"/>
                    </a:p>
                  </a:txBody>
                  <a:tcPr anchor="ctr"/>
                </a:tc>
                <a:extLst>
                  <a:ext uri="{0D108BD9-81ED-4DB2-BD59-A6C34878D82A}">
                    <a16:rowId xmlns:a16="http://schemas.microsoft.com/office/drawing/2014/main" val="721167206"/>
                  </a:ext>
                </a:extLst>
              </a:tr>
              <a:tr h="398745">
                <a:tc>
                  <a:txBody>
                    <a:bodyPr/>
                    <a:lstStyle/>
                    <a:p>
                      <a:pPr algn="ctr"/>
                      <a:endParaRPr kumimoji="1" lang="ja-JP" altLang="en-US" sz="1200" dirty="0"/>
                    </a:p>
                  </a:txBody>
                  <a:tcPr anchor="ctr"/>
                </a:tc>
                <a:tc>
                  <a:txBody>
                    <a:bodyPr/>
                    <a:lstStyle/>
                    <a:p>
                      <a:pPr algn="ctr"/>
                      <a:r>
                        <a:rPr kumimoji="1" lang="ja-JP" altLang="en-US" sz="1200" dirty="0"/>
                        <a:t>国（国税）</a:t>
                      </a:r>
                      <a:endParaRPr kumimoji="1" lang="en-US" altLang="ja-JP" sz="1200" dirty="0"/>
                    </a:p>
                    <a:p>
                      <a:pPr algn="ctr"/>
                      <a:r>
                        <a:rPr kumimoji="1" lang="ja-JP" altLang="en-US" sz="1200" dirty="0"/>
                        <a:t>都道府県（地方税）</a:t>
                      </a:r>
                      <a:endParaRPr kumimoji="1" lang="en-US" altLang="ja-JP" sz="1200" dirty="0"/>
                    </a:p>
                    <a:p>
                      <a:pPr algn="ctr"/>
                      <a:r>
                        <a:rPr kumimoji="1" lang="ja-JP" altLang="en-US" sz="1200" dirty="0"/>
                        <a:t>市区町村（地方税）</a:t>
                      </a:r>
                      <a:endParaRPr kumimoji="1" lang="en-US" altLang="ja-JP" sz="1200" dirty="0"/>
                    </a:p>
                  </a:txBody>
                  <a:tcPr anchor="ctr"/>
                </a:tc>
                <a:tc>
                  <a:txBody>
                    <a:bodyPr/>
                    <a:lstStyle/>
                    <a:p>
                      <a:pPr algn="ctr"/>
                      <a:endParaRPr kumimoji="1" lang="ja-JP" altLang="en-US" sz="1200" dirty="0"/>
                    </a:p>
                  </a:txBody>
                  <a:tcPr anchor="ctr"/>
                </a:tc>
                <a:tc>
                  <a:txBody>
                    <a:bodyPr/>
                    <a:lstStyle/>
                    <a:p>
                      <a:pPr algn="l"/>
                      <a:endParaRPr kumimoji="1" lang="ja-JP" altLang="en-US" sz="1100" dirty="0"/>
                    </a:p>
                  </a:txBody>
                  <a:tcPr anchor="ctr"/>
                </a:tc>
                <a:extLst>
                  <a:ext uri="{0D108BD9-81ED-4DB2-BD59-A6C34878D82A}">
                    <a16:rowId xmlns:a16="http://schemas.microsoft.com/office/drawing/2014/main" val="2508690671"/>
                  </a:ext>
                </a:extLst>
              </a:tr>
              <a:tr h="398745">
                <a:tc>
                  <a:txBody>
                    <a:bodyPr/>
                    <a:lstStyle/>
                    <a:p>
                      <a:pPr algn="ctr"/>
                      <a:endParaRPr kumimoji="1" lang="ja-JP" altLang="en-US" sz="1200" dirty="0"/>
                    </a:p>
                  </a:txBody>
                  <a:tcPr anchor="ctr"/>
                </a:tc>
                <a:tc>
                  <a:txBody>
                    <a:bodyPr/>
                    <a:lstStyle/>
                    <a:p>
                      <a:pPr algn="ctr"/>
                      <a:r>
                        <a:rPr kumimoji="1" lang="ja-JP" altLang="en-US" sz="1200" dirty="0"/>
                        <a:t>国（国税）</a:t>
                      </a:r>
                      <a:endParaRPr kumimoji="1" lang="en-US" altLang="ja-JP" sz="1200" dirty="0"/>
                    </a:p>
                    <a:p>
                      <a:pPr algn="ctr"/>
                      <a:r>
                        <a:rPr kumimoji="1" lang="ja-JP" altLang="en-US" sz="1200" dirty="0"/>
                        <a:t>都道府県（地方税）</a:t>
                      </a:r>
                      <a:endParaRPr kumimoji="1" lang="en-US" altLang="ja-JP" sz="1200" dirty="0"/>
                    </a:p>
                    <a:p>
                      <a:pPr algn="ctr"/>
                      <a:r>
                        <a:rPr kumimoji="1" lang="ja-JP" altLang="en-US" sz="1200" dirty="0"/>
                        <a:t>市区町村（地方税）</a:t>
                      </a:r>
                      <a:endParaRPr kumimoji="1" lang="en-US" altLang="ja-JP" sz="1200" dirty="0"/>
                    </a:p>
                  </a:txBody>
                  <a:tcPr anchor="ctr"/>
                </a:tc>
                <a:tc>
                  <a:txBody>
                    <a:bodyPr/>
                    <a:lstStyle/>
                    <a:p>
                      <a:pPr algn="ctr"/>
                      <a:endParaRPr kumimoji="1" lang="ja-JP" altLang="en-US" sz="1200" dirty="0"/>
                    </a:p>
                  </a:txBody>
                  <a:tcPr anchor="ctr"/>
                </a:tc>
                <a:tc>
                  <a:txBody>
                    <a:bodyPr/>
                    <a:lstStyle/>
                    <a:p>
                      <a:pPr algn="l"/>
                      <a:endParaRPr kumimoji="1" lang="ja-JP" altLang="en-US" sz="1100" dirty="0"/>
                    </a:p>
                  </a:txBody>
                  <a:tcPr anchor="ctr"/>
                </a:tc>
                <a:extLst>
                  <a:ext uri="{0D108BD9-81ED-4DB2-BD59-A6C34878D82A}">
                    <a16:rowId xmlns:a16="http://schemas.microsoft.com/office/drawing/2014/main" val="1402659311"/>
                  </a:ext>
                </a:extLst>
              </a:tr>
              <a:tr h="398745">
                <a:tc>
                  <a:txBody>
                    <a:bodyPr/>
                    <a:lstStyle/>
                    <a:p>
                      <a:pPr algn="ctr"/>
                      <a:endParaRPr kumimoji="1" lang="ja-JP" altLang="en-US" sz="1200" dirty="0"/>
                    </a:p>
                  </a:txBody>
                  <a:tcPr anchor="ctr"/>
                </a:tc>
                <a:tc>
                  <a:txBody>
                    <a:bodyPr/>
                    <a:lstStyle/>
                    <a:p>
                      <a:pPr algn="ctr"/>
                      <a:r>
                        <a:rPr kumimoji="1" lang="ja-JP" altLang="en-US" sz="1200" dirty="0"/>
                        <a:t>国（国税）</a:t>
                      </a:r>
                      <a:endParaRPr kumimoji="1" lang="en-US" altLang="ja-JP" sz="1200" dirty="0"/>
                    </a:p>
                    <a:p>
                      <a:pPr algn="ctr"/>
                      <a:r>
                        <a:rPr kumimoji="1" lang="ja-JP" altLang="en-US" sz="1200" dirty="0"/>
                        <a:t>都道府県（地方税）</a:t>
                      </a:r>
                      <a:endParaRPr kumimoji="1" lang="en-US" altLang="ja-JP" sz="1200" dirty="0"/>
                    </a:p>
                    <a:p>
                      <a:pPr algn="ctr"/>
                      <a:r>
                        <a:rPr kumimoji="1" lang="ja-JP" altLang="en-US" sz="1200" dirty="0"/>
                        <a:t>市区町村（地方税）</a:t>
                      </a:r>
                      <a:endParaRPr kumimoji="1" lang="en-US" altLang="ja-JP" sz="1200" dirty="0"/>
                    </a:p>
                  </a:txBody>
                  <a:tcPr anchor="ctr"/>
                </a:tc>
                <a:tc>
                  <a:txBody>
                    <a:bodyPr/>
                    <a:lstStyle/>
                    <a:p>
                      <a:pPr algn="ctr"/>
                      <a:endParaRPr kumimoji="1" lang="ja-JP" altLang="en-US" sz="1200" dirty="0"/>
                    </a:p>
                  </a:txBody>
                  <a:tcPr anchor="ctr"/>
                </a:tc>
                <a:tc>
                  <a:txBody>
                    <a:bodyPr/>
                    <a:lstStyle/>
                    <a:p>
                      <a:pPr algn="l"/>
                      <a:endParaRPr kumimoji="1" lang="ja-JP" altLang="en-US" sz="1100" dirty="0"/>
                    </a:p>
                  </a:txBody>
                  <a:tcPr anchor="ctr"/>
                </a:tc>
                <a:extLst>
                  <a:ext uri="{0D108BD9-81ED-4DB2-BD59-A6C34878D82A}">
                    <a16:rowId xmlns:a16="http://schemas.microsoft.com/office/drawing/2014/main" val="1696180890"/>
                  </a:ext>
                </a:extLst>
              </a:tr>
            </a:tbl>
          </a:graphicData>
        </a:graphic>
      </p:graphicFrame>
    </p:spTree>
    <p:extLst>
      <p:ext uri="{BB962C8B-B14F-4D97-AF65-F5344CB8AC3E}">
        <p14:creationId xmlns:p14="http://schemas.microsoft.com/office/powerpoint/2010/main" val="301037380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5D4E1653F4F64585FB4CC107FD60BB" ma:contentTypeVersion="11" ma:contentTypeDescription="Create a new document." ma:contentTypeScope="" ma:versionID="e82e298c1d467fc1bd2cd2cf8eca5f07">
  <xsd:schema xmlns:xsd="http://www.w3.org/2001/XMLSchema" xmlns:xs="http://www.w3.org/2001/XMLSchema" xmlns:p="http://schemas.microsoft.com/office/2006/metadata/properties" xmlns:ns2="cfc2331f-58fd-4204-9433-bed6399caa48" xmlns:ns3="14576870-4f98-411a-84d6-60fb38bd27db" targetNamespace="http://schemas.microsoft.com/office/2006/metadata/properties" ma:root="true" ma:fieldsID="b437f6d73c7664fd4c546ef1907e7582" ns2:_="" ns3:_="">
    <xsd:import namespace="cfc2331f-58fd-4204-9433-bed6399caa48"/>
    <xsd:import namespace="14576870-4f98-411a-84d6-60fb38bd27db"/>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c2331f-58fd-4204-9433-bed6399caa4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4576870-4f98-411a-84d6-60fb38bd27db"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description="" ma:internalName="MediaServiceOCR" ma:readOnly="true">
      <xsd:simpleType>
        <xsd:restriction base="dms:Note">
          <xsd:maxLength value="255"/>
        </xsd:restriction>
      </xsd:simpleType>
    </xsd:element>
    <xsd:element name="MediaServiceDateTaken" ma:index="16" nillable="true" ma:displayName="MediaServiceDateTaken" ma:description="" ma:hidden="true" ma:internalName="MediaServiceDateTake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06FCF57-DE66-4002-864A-6E1FFF2942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c2331f-58fd-4204-9433-bed6399caa48"/>
    <ds:schemaRef ds:uri="14576870-4f98-411a-84d6-60fb38bd27d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ADC4FCB-CCC6-4C55-947C-A4B472CA6B9A}">
  <ds:schemaRefs>
    <ds:schemaRef ds:uri="http://schemas.microsoft.com/sharepoint/v3/contenttype/forms"/>
  </ds:schemaRefs>
</ds:datastoreItem>
</file>

<file path=customXml/itemProps3.xml><?xml version="1.0" encoding="utf-8"?>
<ds:datastoreItem xmlns:ds="http://schemas.openxmlformats.org/officeDocument/2006/customXml" ds:itemID="{927D362F-6E2E-449A-BBE5-B67DA815BAA6}">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1916</Words>
  <Application>Microsoft Office PowerPoint</Application>
  <PresentationFormat>A4 210 x 297 mm</PresentationFormat>
  <Paragraphs>530</Paragraphs>
  <Slides>16</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16</vt:i4>
      </vt:variant>
    </vt:vector>
  </HeadingPairs>
  <TitlesOfParts>
    <vt:vector size="23" baseType="lpstr">
      <vt:lpstr>HGMaruGothicMPRO</vt:lpstr>
      <vt:lpstr>游ゴシック</vt:lpstr>
      <vt:lpstr>游明朝</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2020-06-25T01:33:00Z</dcterms:created>
  <dcterms:modified xsi:type="dcterms:W3CDTF">2024-07-12T05:43:24Z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0x010100595D4E1653F4F64585FB4CC107FD60BB</vt:lpwstr>
  </property>
</Properties>
</file>