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F72"/>
    <a:srgbClr val="B1126B"/>
    <a:srgbClr val="85584A"/>
    <a:srgbClr val="E47E99"/>
    <a:srgbClr val="004EA2"/>
    <a:srgbClr val="F9D0D6"/>
    <a:srgbClr val="FF8BA9"/>
    <a:srgbClr val="9DD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80476" autoAdjust="0"/>
  </p:normalViewPr>
  <p:slideViewPr>
    <p:cSldViewPr snapToGrid="0">
      <p:cViewPr>
        <p:scale>
          <a:sx n="114" d="100"/>
          <a:sy n="114" d="100"/>
        </p:scale>
        <p:origin x="220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244F-B31E-B34A-BA5D-54696D065942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006D-3735-C948-8EE0-04678501B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0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2006D-3735-C948-8EE0-04678501B1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3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8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24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7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2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7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2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8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87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217C8-7710-2E4D-85F1-896B98FD26B0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9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3B0F20A-2F81-9C3E-017C-CF3AA407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0" b="2960"/>
          <a:stretch/>
        </p:blipFill>
        <p:spPr>
          <a:xfrm>
            <a:off x="-14729" y="270796"/>
            <a:ext cx="9921600" cy="6595982"/>
          </a:xfrm>
          <a:prstGeom prst="rect">
            <a:avLst/>
          </a:prstGeom>
        </p:spPr>
      </p:pic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534AB322-8E9F-9979-C14E-242D4E7E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2" b="85518"/>
          <a:stretch/>
        </p:blipFill>
        <p:spPr>
          <a:xfrm>
            <a:off x="-14728" y="164075"/>
            <a:ext cx="9921600" cy="8234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A8F169-434B-9D92-D810-C4CADE2514D9}"/>
              </a:ext>
            </a:extLst>
          </p:cNvPr>
          <p:cNvSpPr txBox="1"/>
          <p:nvPr/>
        </p:nvSpPr>
        <p:spPr>
          <a:xfrm>
            <a:off x="133650" y="439430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004EA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身近なものは世界のどこからどうやって届く？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4A9972-104E-5ECD-E077-EAE8B46F2AA2}"/>
              </a:ext>
            </a:extLst>
          </p:cNvPr>
          <p:cNvSpPr txBox="1"/>
          <p:nvPr/>
        </p:nvSpPr>
        <p:spPr>
          <a:xfrm>
            <a:off x="346446" y="1025424"/>
            <a:ext cx="4416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身近な品物が運ばれてくるルートとかかる日数をかきましょう。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2D72E-2A6F-AB7E-29D0-283000A13747}"/>
              </a:ext>
            </a:extLst>
          </p:cNvPr>
          <p:cNvSpPr txBox="1"/>
          <p:nvPr/>
        </p:nvSpPr>
        <p:spPr>
          <a:xfrm>
            <a:off x="69530" y="1319908"/>
            <a:ext cx="6981398" cy="586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・機械（ゲーム機など）、衣料品、お薬、バナナなどについて調べ、運ばれてくるルートを地図にかきましょう。</a:t>
            </a:r>
          </a:p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・そのほかの品物については、国名、品物の名前を書き加え、運ばれてくるルートを地図にかきましょう。</a:t>
            </a:r>
          </a:p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・かかる日数は、次のページの表に書きましょう。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B1DC8B-BAA0-1B64-579E-4471D10165F3}"/>
              </a:ext>
            </a:extLst>
          </p:cNvPr>
          <p:cNvGrpSpPr/>
          <p:nvPr/>
        </p:nvGrpSpPr>
        <p:grpSpPr>
          <a:xfrm>
            <a:off x="6473645" y="266384"/>
            <a:ext cx="3248601" cy="569695"/>
            <a:chOff x="6541575" y="718413"/>
            <a:chExt cx="3248601" cy="569695"/>
          </a:xfrm>
        </p:grpSpPr>
        <p:graphicFrame>
          <p:nvGraphicFramePr>
            <p:cNvPr id="23" name="表 22">
              <a:extLst>
                <a:ext uri="{FF2B5EF4-FFF2-40B4-BE49-F238E27FC236}">
                  <a16:creationId xmlns:a16="http://schemas.microsoft.com/office/drawing/2014/main" id="{D8116EB9-5D72-B0F4-C1B1-31E5EFF3F1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9970208"/>
                </p:ext>
              </p:extLst>
            </p:nvPr>
          </p:nvGraphicFramePr>
          <p:xfrm>
            <a:off x="6541575" y="718413"/>
            <a:ext cx="806910" cy="56969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6910">
                    <a:extLst>
                      <a:ext uri="{9D8B030D-6E8A-4147-A177-3AD203B41FA5}">
                        <a16:colId xmlns:a16="http://schemas.microsoft.com/office/drawing/2014/main" val="2648743963"/>
                      </a:ext>
                    </a:extLst>
                  </a:gridCol>
                </a:tblGrid>
                <a:tr h="569695">
                  <a:tc>
                    <a:txBody>
                      <a:bodyPr/>
                      <a:lstStyle/>
                      <a:p>
                        <a:endParaRPr kumimoji="1" lang="ja-JP" alt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marR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54221699"/>
                    </a:ext>
                  </a:extLst>
                </a:tr>
              </a:tbl>
            </a:graphicData>
          </a:graphic>
        </p:graphicFrame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010BC5B-34FD-0BF4-88A7-5FDEEB9F4774}"/>
                </a:ext>
              </a:extLst>
            </p:cNvPr>
            <p:cNvSpPr txBox="1">
              <a:spLocks/>
            </p:cNvSpPr>
            <p:nvPr/>
          </p:nvSpPr>
          <p:spPr>
            <a:xfrm>
              <a:off x="6944418" y="88310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/>
                <a:t>年</a:t>
              </a:r>
            </a:p>
          </p:txBody>
        </p:sp>
        <p:graphicFrame>
          <p:nvGraphicFramePr>
            <p:cNvPr id="24" name="表 23">
              <a:extLst>
                <a:ext uri="{FF2B5EF4-FFF2-40B4-BE49-F238E27FC236}">
                  <a16:creationId xmlns:a16="http://schemas.microsoft.com/office/drawing/2014/main" id="{FCE65514-C1C3-4538-A106-49227AFC4B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461662"/>
                </p:ext>
              </p:extLst>
            </p:nvPr>
          </p:nvGraphicFramePr>
          <p:xfrm>
            <a:off x="7399926" y="718413"/>
            <a:ext cx="2390250" cy="56969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390250">
                    <a:extLst>
                      <a:ext uri="{9D8B030D-6E8A-4147-A177-3AD203B41FA5}">
                        <a16:colId xmlns:a16="http://schemas.microsoft.com/office/drawing/2014/main" val="2648743963"/>
                      </a:ext>
                    </a:extLst>
                  </a:gridCol>
                </a:tblGrid>
                <a:tr h="569695">
                  <a:tc>
                    <a:txBody>
                      <a:bodyPr/>
                      <a:lstStyle/>
                      <a:p>
                        <a:pPr algn="r"/>
                        <a:endParaRPr kumimoji="1" lang="ja-JP" alt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marR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54221699"/>
                    </a:ext>
                  </a:extLst>
                </a:tr>
              </a:tbl>
            </a:graphicData>
          </a:graphic>
        </p:graphicFrame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9D45B09-E914-F8BE-5D72-CBF0A6A52510}"/>
                </a:ext>
              </a:extLst>
            </p:cNvPr>
            <p:cNvSpPr txBox="1">
              <a:spLocks/>
            </p:cNvSpPr>
            <p:nvPr/>
          </p:nvSpPr>
          <p:spPr>
            <a:xfrm>
              <a:off x="7399926" y="88310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名前</a:t>
              </a:r>
            </a:p>
          </p:txBody>
        </p:sp>
      </p:grp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40AF624-D31C-681C-69D5-3126DEFF9883}"/>
              </a:ext>
            </a:extLst>
          </p:cNvPr>
          <p:cNvSpPr/>
          <p:nvPr/>
        </p:nvSpPr>
        <p:spPr>
          <a:xfrm>
            <a:off x="4662660" y="455946"/>
            <a:ext cx="1077689" cy="261477"/>
          </a:xfrm>
          <a:prstGeom prst="roundRect">
            <a:avLst/>
          </a:prstGeom>
          <a:solidFill>
            <a:srgbClr val="855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2C1AA2-29D2-2065-46A9-AF429047193E}"/>
              </a:ext>
            </a:extLst>
          </p:cNvPr>
          <p:cNvSpPr txBox="1"/>
          <p:nvPr/>
        </p:nvSpPr>
        <p:spPr>
          <a:xfrm>
            <a:off x="4647506" y="45961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ワークシート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68A5842-13D5-54BB-A949-B8A5DCC1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1614" y="1030647"/>
            <a:ext cx="170824" cy="18869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E664F8-5809-9586-0C75-6ADD9BAEEF57}"/>
              </a:ext>
            </a:extLst>
          </p:cNvPr>
          <p:cNvSpPr/>
          <p:nvPr/>
        </p:nvSpPr>
        <p:spPr>
          <a:xfrm>
            <a:off x="-360" y="-9848"/>
            <a:ext cx="9906000" cy="169005"/>
          </a:xfrm>
          <a:prstGeom prst="rect">
            <a:avLst/>
          </a:prstGeom>
          <a:solidFill>
            <a:srgbClr val="BD0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302467C-72E7-9B0A-3CA5-FC646BE2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4728" y="5655119"/>
            <a:ext cx="9921600" cy="12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背景パターン&#10;&#10;自動的に生成された説明">
            <a:extLst>
              <a:ext uri="{FF2B5EF4-FFF2-40B4-BE49-F238E27FC236}">
                <a16:creationId xmlns:a16="http://schemas.microsoft.com/office/drawing/2014/main" id="{FECDC745-8D4E-A600-2F0B-49C790A8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2072"/>
          <a:stretch/>
        </p:blipFill>
        <p:spPr>
          <a:xfrm>
            <a:off x="-4020" y="-9301"/>
            <a:ext cx="9921600" cy="70111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ABDA98-4452-65B8-E032-40A348DE16C8}"/>
              </a:ext>
            </a:extLst>
          </p:cNvPr>
          <p:cNvSpPr txBox="1"/>
          <p:nvPr/>
        </p:nvSpPr>
        <p:spPr>
          <a:xfrm>
            <a:off x="305770" y="269869"/>
            <a:ext cx="4839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主な品物は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どこから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どれくらいかかって運ばれてくるでしょうか。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DB1E60-580E-BDEC-9FDF-5044C71793AC}"/>
              </a:ext>
            </a:extLst>
          </p:cNvPr>
          <p:cNvGrpSpPr/>
          <p:nvPr/>
        </p:nvGrpSpPr>
        <p:grpSpPr>
          <a:xfrm>
            <a:off x="271389" y="588277"/>
            <a:ext cx="4482988" cy="3330027"/>
            <a:chOff x="318524" y="695592"/>
            <a:chExt cx="4482988" cy="3248255"/>
          </a:xfrm>
        </p:grpSpPr>
        <p:graphicFrame>
          <p:nvGraphicFramePr>
            <p:cNvPr id="6" name="表 5">
              <a:extLst>
                <a:ext uri="{FF2B5EF4-FFF2-40B4-BE49-F238E27FC236}">
                  <a16:creationId xmlns:a16="http://schemas.microsoft.com/office/drawing/2014/main" id="{5AD0B993-B774-72A1-0FD8-F43690496C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7754952"/>
                </p:ext>
              </p:extLst>
            </p:nvPr>
          </p:nvGraphicFramePr>
          <p:xfrm>
            <a:off x="318524" y="695592"/>
            <a:ext cx="4472430" cy="324825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90810">
                    <a:extLst>
                      <a:ext uri="{9D8B030D-6E8A-4147-A177-3AD203B41FA5}">
                        <a16:colId xmlns:a16="http://schemas.microsoft.com/office/drawing/2014/main" val="3733702986"/>
                      </a:ext>
                    </a:extLst>
                  </a:gridCol>
                  <a:gridCol w="1490810">
                    <a:extLst>
                      <a:ext uri="{9D8B030D-6E8A-4147-A177-3AD203B41FA5}">
                        <a16:colId xmlns:a16="http://schemas.microsoft.com/office/drawing/2014/main" val="3735947293"/>
                      </a:ext>
                    </a:extLst>
                  </a:gridCol>
                  <a:gridCol w="1490810">
                    <a:extLst>
                      <a:ext uri="{9D8B030D-6E8A-4147-A177-3AD203B41FA5}">
                        <a16:colId xmlns:a16="http://schemas.microsoft.com/office/drawing/2014/main" val="2289795371"/>
                      </a:ext>
                    </a:extLst>
                  </a:gridCol>
                </a:tblGrid>
                <a:tr h="417369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品物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どこから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どれくらい</a:t>
                        </a:r>
                        <a:endParaRPr kumimoji="1" lang="en-US" altLang="ja-JP" sz="1050" b="1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かかって？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723386536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機</a:t>
                        </a:r>
                        <a:r>
                          <a:rPr kumimoji="1" lang="ja-JP" altLang="en-US" sz="1050" b="1" i="0" spc="-30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械</a:t>
                        </a:r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（</a:t>
                        </a:r>
                        <a:r>
                          <a:rPr kumimoji="1" lang="ja-JP" altLang="en-US" sz="1050" b="1" i="0" spc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ゲー</a:t>
                        </a:r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ム機</a:t>
                        </a:r>
                        <a:r>
                          <a:rPr kumimoji="1" lang="ja-JP" altLang="en-US" sz="1050" b="1" i="0" spc="-15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な</a:t>
                        </a:r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ど）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44027808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衣料品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369885549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医薬品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5833883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バナナ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07181706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148522475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179477639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en-US" altLang="ja-JP" sz="14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218072339"/>
                    </a:ext>
                  </a:extLst>
                </a:tr>
              </a:tbl>
            </a:graphicData>
          </a:graphic>
        </p:graphicFrame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ED781A8-7458-7707-AE97-97C0D8C57DCB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120397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E82D545-2551-DD74-E44F-22A55E8A6370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1605411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0EFFC92-31DE-4FB8-8EBC-EF267FECF95A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00684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85C46C-215E-4C93-6DA4-D0DAAAD0A80E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40828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96655AD-6FC9-220F-2D86-6C2C45C15EA5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80971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6EB70B2-8CEC-90ED-3450-A11642C9749C}"/>
                </a:ext>
              </a:extLst>
            </p:cNvPr>
            <p:cNvSpPr txBox="1">
              <a:spLocks/>
            </p:cNvSpPr>
            <p:nvPr/>
          </p:nvSpPr>
          <p:spPr>
            <a:xfrm>
              <a:off x="4452400" y="321114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7BA96B8-D631-D4D3-F153-3EE95AAF7BE3}"/>
                </a:ext>
              </a:extLst>
            </p:cNvPr>
            <p:cNvSpPr txBox="1">
              <a:spLocks/>
            </p:cNvSpPr>
            <p:nvPr/>
          </p:nvSpPr>
          <p:spPr>
            <a:xfrm>
              <a:off x="4452400" y="361258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82162-3E7B-7BE2-0259-C43D50BB1C04}"/>
              </a:ext>
            </a:extLst>
          </p:cNvPr>
          <p:cNvSpPr txBox="1"/>
          <p:nvPr/>
        </p:nvSpPr>
        <p:spPr>
          <a:xfrm>
            <a:off x="5249774" y="289294"/>
            <a:ext cx="3234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/>
              <a:t>コンテナや、コンテナをのせるコンテナ船の</a:t>
            </a:r>
            <a:endParaRPr kumimoji="1" lang="en-US" altLang="ja-JP" sz="1100" b="1" dirty="0"/>
          </a:p>
          <a:p>
            <a:r>
              <a:rPr kumimoji="1" lang="ja-JP" altLang="en-US" sz="1100" b="1"/>
              <a:t>特</a:t>
            </a:r>
            <a:r>
              <a:rPr kumimoji="1" lang="ja-JP" altLang="en-US" sz="1100" b="1" spc="-150"/>
              <a:t>ちょ</a:t>
            </a:r>
            <a:r>
              <a:rPr kumimoji="1" lang="ja-JP" altLang="en-US" sz="1100" b="1" spc="-300"/>
              <a:t>う</a:t>
            </a:r>
            <a:r>
              <a:rPr kumimoji="1" lang="ja-JP" altLang="en-US" sz="1100" b="1"/>
              <a:t>（</a:t>
            </a:r>
            <a:r>
              <a:rPr kumimoji="1" lang="ja-JP" altLang="en-US" sz="1100" b="1" spc="-150"/>
              <a:t>大きさ、</a:t>
            </a:r>
            <a:r>
              <a:rPr kumimoji="1" lang="ja-JP" altLang="en-US" sz="1100" b="1"/>
              <a:t>形</a:t>
            </a:r>
            <a:r>
              <a:rPr kumimoji="1" lang="ja-JP" altLang="en-US" sz="1100" b="1" spc="-150"/>
              <a:t>な</a:t>
            </a:r>
            <a:r>
              <a:rPr kumimoji="1" lang="ja-JP" altLang="en-US" sz="1100" b="1"/>
              <a:t>ど</a:t>
            </a:r>
            <a:r>
              <a:rPr kumimoji="1" lang="ja-JP" altLang="en-US" sz="1100" b="1" spc="-300"/>
              <a:t>）</a:t>
            </a:r>
            <a:r>
              <a:rPr kumimoji="1" lang="ja-JP" altLang="en-US" sz="1100" b="1" spc="-150"/>
              <a:t>を、</a:t>
            </a:r>
            <a:r>
              <a:rPr kumimoji="1" lang="ja-JP" altLang="en-US" sz="1100" b="1"/>
              <a:t>絵で説明</a:t>
            </a:r>
            <a:r>
              <a:rPr kumimoji="1" lang="ja-JP" altLang="en-US" sz="1100" b="1" spc="-150"/>
              <a:t>しましょう</a:t>
            </a:r>
            <a:r>
              <a:rPr kumimoji="1" lang="ja-JP" altLang="en-US" sz="1100" b="1"/>
              <a:t>。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5B936BD-EE7D-1F7F-EE71-D19444C792BC}"/>
              </a:ext>
            </a:extLst>
          </p:cNvPr>
          <p:cNvCxnSpPr>
            <a:cxnSpLocks/>
          </p:cNvCxnSpPr>
          <p:nvPr/>
        </p:nvCxnSpPr>
        <p:spPr>
          <a:xfrm flipH="1">
            <a:off x="4953000" y="307063"/>
            <a:ext cx="7639" cy="5792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D77A96B8-D9C4-F330-02E5-F1F6DB5D7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01859"/>
              </p:ext>
            </p:extLst>
          </p:nvPr>
        </p:nvGraphicFramePr>
        <p:xfrm>
          <a:off x="5214761" y="745401"/>
          <a:ext cx="4482988" cy="303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3033021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E233B53-8194-8469-86FB-8E8186875A5F}"/>
              </a:ext>
            </a:extLst>
          </p:cNvPr>
          <p:cNvSpPr txBox="1"/>
          <p:nvPr/>
        </p:nvSpPr>
        <p:spPr>
          <a:xfrm>
            <a:off x="305770" y="4075578"/>
            <a:ext cx="3268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海上輸送のよいことは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どのようなことですか。</a:t>
            </a:r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4734C434-2521-4633-A0E4-963A2B29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16695"/>
              </p:ext>
            </p:extLst>
          </p:nvPr>
        </p:nvGraphicFramePr>
        <p:xfrm>
          <a:off x="271389" y="4352003"/>
          <a:ext cx="4482988" cy="68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685300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57D595-6333-1CA1-52F7-8CDAE1E11A0C}"/>
              </a:ext>
            </a:extLst>
          </p:cNvPr>
          <p:cNvSpPr txBox="1"/>
          <p:nvPr/>
        </p:nvSpPr>
        <p:spPr>
          <a:xfrm>
            <a:off x="305770" y="5094907"/>
            <a:ext cx="3288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コンテナのよいことは、どのようなことですか。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1542CF6-4299-9A06-CED6-72DA5B8D811C}"/>
              </a:ext>
            </a:extLst>
          </p:cNvPr>
          <p:cNvSpPr txBox="1"/>
          <p:nvPr/>
        </p:nvSpPr>
        <p:spPr>
          <a:xfrm>
            <a:off x="5262300" y="3834318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わかったこと</a:t>
            </a:r>
            <a:r>
              <a:rPr kumimoji="1" lang="en-US" altLang="ja-JP" sz="1100" b="1" dirty="0"/>
              <a:t> + </a:t>
            </a:r>
            <a:r>
              <a:rPr kumimoji="1" lang="ja-JP" altLang="en-US" sz="1100" b="1"/>
              <a:t>考えたこと</a:t>
            </a:r>
          </a:p>
        </p:txBody>
      </p:sp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FF8326E1-19DF-1D09-E5F7-BA391F41E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21362"/>
              </p:ext>
            </p:extLst>
          </p:nvPr>
        </p:nvGraphicFramePr>
        <p:xfrm>
          <a:off x="5202612" y="4116618"/>
          <a:ext cx="4482988" cy="107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1073325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5AA54F-1853-67A5-C719-218383AD9BE9}"/>
              </a:ext>
            </a:extLst>
          </p:cNvPr>
          <p:cNvSpPr txBox="1"/>
          <p:nvPr/>
        </p:nvSpPr>
        <p:spPr>
          <a:xfrm>
            <a:off x="5262300" y="525341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感想</a:t>
            </a: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2E738575-33B8-BBE9-DA09-14E4BDFEB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80999"/>
              </p:ext>
            </p:extLst>
          </p:nvPr>
        </p:nvGraphicFramePr>
        <p:xfrm>
          <a:off x="5202612" y="5535666"/>
          <a:ext cx="4482988" cy="48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487874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976C5E-693B-FDB6-FD7D-751466D41735}"/>
              </a:ext>
            </a:extLst>
          </p:cNvPr>
          <p:cNvSpPr txBox="1"/>
          <p:nvPr/>
        </p:nvSpPr>
        <p:spPr>
          <a:xfrm>
            <a:off x="613651" y="3988899"/>
            <a:ext cx="659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spc="-300"/>
              <a:t>ゆ</a:t>
            </a:r>
            <a:r>
              <a:rPr kumimoji="1" lang="en-US" altLang="ja-JP" sz="700" b="1" spc="-300" dirty="0"/>
              <a:t>     </a:t>
            </a:r>
            <a:r>
              <a:rPr kumimoji="1" lang="ja-JP" altLang="en-US" sz="700" b="1" spc="-300"/>
              <a:t>　</a:t>
            </a:r>
            <a:r>
              <a:rPr kumimoji="1" lang="ja-JP" altLang="en-US" sz="700" b="1" spc="-150"/>
              <a:t>そう</a:t>
            </a:r>
          </a:p>
        </p:txBody>
      </p:sp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7F45CC4-A1E4-044A-4AE7-2D5E3A07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047" y="918627"/>
            <a:ext cx="505706" cy="493945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DB33501D-8B7C-0E9A-438C-17DDE426D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67" y="1432887"/>
            <a:ext cx="400535" cy="391220"/>
          </a:xfrm>
          <a:prstGeom prst="rect">
            <a:avLst/>
          </a:prstGeom>
        </p:spPr>
      </p:pic>
      <p:pic>
        <p:nvPicPr>
          <p:cNvPr id="17" name="図 16" descr="挿絵, 食品, ボトル が含まれている画像&#10;&#10;自動的に生成された説明">
            <a:extLst>
              <a:ext uri="{FF2B5EF4-FFF2-40B4-BE49-F238E27FC236}">
                <a16:creationId xmlns:a16="http://schemas.microsoft.com/office/drawing/2014/main" id="{61D66C1D-5A41-C050-0BA2-61850118A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242" y="1787963"/>
            <a:ext cx="442159" cy="431877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EE01B9-F843-C96E-A85F-C05A81D21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938" y="2238188"/>
            <a:ext cx="400534" cy="3912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75B0E3-4623-AB73-D104-EBC227999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150288" y="316045"/>
            <a:ext cx="170824" cy="1886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697215C-6CED-6FFE-D531-421434710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6358" y="285221"/>
            <a:ext cx="170824" cy="1886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1138BBB-D387-D84C-93C2-213B89FA0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6358" y="4100650"/>
            <a:ext cx="170824" cy="18869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1277D00-0165-5462-F91A-365A10060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6358" y="5124842"/>
            <a:ext cx="170824" cy="18869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4BEB512-19AE-A62F-011D-9090E364F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146818" y="3851340"/>
            <a:ext cx="170824" cy="1886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6CABCCA-9A3A-A17B-0821-465017581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146818" y="5266281"/>
            <a:ext cx="170824" cy="18869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D951097-A7F7-25B2-9CEF-EDD8BCEE85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-2856" y="5655600"/>
            <a:ext cx="9921600" cy="12136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C2FB3B-CBBB-C6B8-472A-E41FDB5089AF}"/>
              </a:ext>
            </a:extLst>
          </p:cNvPr>
          <p:cNvSpPr/>
          <p:nvPr/>
        </p:nvSpPr>
        <p:spPr>
          <a:xfrm>
            <a:off x="-360" y="-9848"/>
            <a:ext cx="9921600" cy="169005"/>
          </a:xfrm>
          <a:prstGeom prst="rect">
            <a:avLst/>
          </a:prstGeom>
          <a:solidFill>
            <a:srgbClr val="BD0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D745BFC-6CBA-E61A-C5CC-A9F954905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20712"/>
              </p:ext>
            </p:extLst>
          </p:nvPr>
        </p:nvGraphicFramePr>
        <p:xfrm>
          <a:off x="271389" y="5368003"/>
          <a:ext cx="4482988" cy="68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685300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pic>
        <p:nvPicPr>
          <p:cNvPr id="8" name="図 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6CE7CF0D-1FAD-B2B6-3BAB-3E2CB2446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4280" y="6036726"/>
            <a:ext cx="1055953" cy="8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190</Words>
  <Application>Microsoft Macintosh PowerPoint</Application>
  <PresentationFormat>A4 210 x 297 mm</PresentationFormat>
  <Paragraphs>32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A-OTF Shin Go Pro</vt:lpstr>
      <vt:lpstr>Meiryo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中森  桃子</dc:creator>
  <cp:lastModifiedBy>中森  桃子</cp:lastModifiedBy>
  <cp:revision>119</cp:revision>
  <cp:lastPrinted>2025-06-25T07:38:57Z</cp:lastPrinted>
  <dcterms:created xsi:type="dcterms:W3CDTF">2025-06-13T07:07:13Z</dcterms:created>
  <dcterms:modified xsi:type="dcterms:W3CDTF">2025-06-26T06:13:25Z</dcterms:modified>
</cp:coreProperties>
</file>