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906000" cy="6858000" type="A4"/>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k3gLqOV9U7ih5brAWdj9eGKN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578"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5402" cy="3383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89198" y="0"/>
            <a:ext cx="4275402" cy="33834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397417"/>
            <a:ext cx="4275402" cy="33834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p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712a84caef_0_32: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712a84caef_0_3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712a84caef_0_51: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3712a84caef_0_5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f5de499a5_0_0: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6f5de499a5_0_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712a84caef_0_0: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3712a84caef_0_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12a84caef_0_17: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3712a84caef_0_1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3: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p:cSld name="タイトルのみ">
    <p:bg>
      <p:bgPr>
        <a:solidFill>
          <a:srgbClr val="82D9FF"/>
        </a:solidFill>
        <a:effectLst/>
      </p:bgPr>
    </p:bg>
    <p:spTree>
      <p:nvGrpSpPr>
        <p:cNvPr id="1" name="Shape 15"/>
        <p:cNvGrpSpPr/>
        <p:nvPr/>
      </p:nvGrpSpPr>
      <p:grpSpPr>
        <a:xfrm>
          <a:off x="0" y="0"/>
          <a:ext cx="0" cy="0"/>
          <a:chOff x="0" y="0"/>
          <a:chExt cx="0" cy="0"/>
        </a:xfrm>
      </p:grpSpPr>
      <p:pic>
        <p:nvPicPr>
          <p:cNvPr id="16" name="Google Shape;16;p14"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bg>
      <p:bgPr>
        <a:solidFill>
          <a:srgbClr val="82D9FF"/>
        </a:solidFill>
        <a:effectLst/>
      </p:bgPr>
    </p:bg>
    <p:spTree>
      <p:nvGrpSpPr>
        <p:cNvPr id="1" name="Shape 17"/>
        <p:cNvGrpSpPr/>
        <p:nvPr/>
      </p:nvGrpSpPr>
      <p:grpSpPr>
        <a:xfrm>
          <a:off x="0" y="0"/>
          <a:ext cx="0" cy="0"/>
          <a:chOff x="0" y="0"/>
          <a:chExt cx="0" cy="0"/>
        </a:xfrm>
      </p:grpSpPr>
      <p:pic>
        <p:nvPicPr>
          <p:cNvPr id="18" name="Google Shape;18;p15"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19" name="Google Shape;19;p15"/>
          <p:cNvSpPr>
            <a:spLocks noGrp="1"/>
          </p:cNvSpPr>
          <p:nvPr>
            <p:ph type="pic" idx="2"/>
          </p:nvPr>
        </p:nvSpPr>
        <p:spPr>
          <a:xfrm>
            <a:off x="6095125" y="4739620"/>
            <a:ext cx="1519422" cy="1326480"/>
          </a:xfrm>
          <a:prstGeom prst="rect">
            <a:avLst/>
          </a:prstGeom>
          <a:solidFill>
            <a:srgbClr val="F2F2F2"/>
          </a:solidFill>
          <a:ln>
            <a:noFill/>
          </a:ln>
        </p:spPr>
      </p:sp>
      <p:sp>
        <p:nvSpPr>
          <p:cNvPr id="20" name="Google Shape;20;p15"/>
          <p:cNvSpPr>
            <a:spLocks noGrp="1"/>
          </p:cNvSpPr>
          <p:nvPr>
            <p:ph type="pic" idx="3"/>
          </p:nvPr>
        </p:nvSpPr>
        <p:spPr>
          <a:xfrm>
            <a:off x="7771569" y="4739620"/>
            <a:ext cx="1519422" cy="1326480"/>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タイトルのみ">
  <p:cSld name="3_タイトルのみ">
    <p:bg>
      <p:bgPr>
        <a:solidFill>
          <a:srgbClr val="82D9FF"/>
        </a:solidFill>
        <a:effectLst/>
      </p:bgPr>
    </p:bg>
    <p:spTree>
      <p:nvGrpSpPr>
        <p:cNvPr id="1" name="Shape 21"/>
        <p:cNvGrpSpPr/>
        <p:nvPr/>
      </p:nvGrpSpPr>
      <p:grpSpPr>
        <a:xfrm>
          <a:off x="0" y="0"/>
          <a:ext cx="0" cy="0"/>
          <a:chOff x="0" y="0"/>
          <a:chExt cx="0" cy="0"/>
        </a:xfrm>
      </p:grpSpPr>
      <p:pic>
        <p:nvPicPr>
          <p:cNvPr id="22" name="Google Shape;22;p16"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3" name="Google Shape;23;p16"/>
          <p:cNvSpPr>
            <a:spLocks noGrp="1"/>
          </p:cNvSpPr>
          <p:nvPr>
            <p:ph type="pic" idx="2"/>
          </p:nvPr>
        </p:nvSpPr>
        <p:spPr>
          <a:xfrm>
            <a:off x="1381271" y="1226525"/>
            <a:ext cx="2183382" cy="1431328"/>
          </a:xfrm>
          <a:prstGeom prst="rect">
            <a:avLst/>
          </a:prstGeom>
          <a:solidFill>
            <a:srgbClr val="F2F2F2"/>
          </a:solidFill>
          <a:ln>
            <a:noFill/>
          </a:ln>
        </p:spPr>
      </p:sp>
      <p:sp>
        <p:nvSpPr>
          <p:cNvPr id="24" name="Google Shape;24;p16"/>
          <p:cNvSpPr>
            <a:spLocks noGrp="1"/>
          </p:cNvSpPr>
          <p:nvPr>
            <p:ph type="pic" idx="3"/>
          </p:nvPr>
        </p:nvSpPr>
        <p:spPr>
          <a:xfrm>
            <a:off x="1381271" y="2928797"/>
            <a:ext cx="2183382" cy="1431328"/>
          </a:xfrm>
          <a:prstGeom prst="rect">
            <a:avLst/>
          </a:prstGeom>
          <a:solidFill>
            <a:srgbClr val="F2F2F2"/>
          </a:solidFill>
          <a:ln>
            <a:noFill/>
          </a:ln>
        </p:spPr>
      </p:sp>
      <p:sp>
        <p:nvSpPr>
          <p:cNvPr id="25" name="Google Shape;25;p16"/>
          <p:cNvSpPr>
            <a:spLocks noGrp="1"/>
          </p:cNvSpPr>
          <p:nvPr>
            <p:ph type="pic" idx="4"/>
          </p:nvPr>
        </p:nvSpPr>
        <p:spPr>
          <a:xfrm>
            <a:off x="1381270" y="4641328"/>
            <a:ext cx="2183381"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のみ">
  <p:cSld name="4_タイトルのみ">
    <p:bg>
      <p:bgPr>
        <a:solidFill>
          <a:srgbClr val="82D9FF"/>
        </a:solidFill>
        <a:effectLst/>
      </p:bgPr>
    </p:bg>
    <p:spTree>
      <p:nvGrpSpPr>
        <p:cNvPr id="1" name="Shape 26"/>
        <p:cNvGrpSpPr/>
        <p:nvPr/>
      </p:nvGrpSpPr>
      <p:grpSpPr>
        <a:xfrm>
          <a:off x="0" y="0"/>
          <a:ext cx="0" cy="0"/>
          <a:chOff x="0" y="0"/>
          <a:chExt cx="0" cy="0"/>
        </a:xfrm>
      </p:grpSpPr>
      <p:pic>
        <p:nvPicPr>
          <p:cNvPr id="27" name="Google Shape;27;p17"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8" name="Google Shape;28;p17"/>
          <p:cNvSpPr>
            <a:spLocks noGrp="1"/>
          </p:cNvSpPr>
          <p:nvPr>
            <p:ph type="pic" idx="2"/>
          </p:nvPr>
        </p:nvSpPr>
        <p:spPr>
          <a:xfrm>
            <a:off x="1242450" y="1292729"/>
            <a:ext cx="2553925" cy="1475204"/>
          </a:xfrm>
          <a:prstGeom prst="rect">
            <a:avLst/>
          </a:prstGeom>
          <a:noFill/>
          <a:ln>
            <a:noFill/>
          </a:ln>
        </p:spPr>
      </p:sp>
      <p:sp>
        <p:nvSpPr>
          <p:cNvPr id="29" name="Google Shape;29;p17"/>
          <p:cNvSpPr>
            <a:spLocks noGrp="1"/>
          </p:cNvSpPr>
          <p:nvPr>
            <p:ph type="pic" idx="3"/>
          </p:nvPr>
        </p:nvSpPr>
        <p:spPr>
          <a:xfrm>
            <a:off x="1242450" y="2986245"/>
            <a:ext cx="2553925" cy="1475204"/>
          </a:xfrm>
          <a:prstGeom prst="rect">
            <a:avLst/>
          </a:prstGeom>
          <a:noFill/>
          <a:ln>
            <a:noFill/>
          </a:ln>
        </p:spPr>
      </p:sp>
      <p:sp>
        <p:nvSpPr>
          <p:cNvPr id="30" name="Google Shape;30;p17"/>
          <p:cNvSpPr>
            <a:spLocks noGrp="1"/>
          </p:cNvSpPr>
          <p:nvPr>
            <p:ph type="pic" idx="4"/>
          </p:nvPr>
        </p:nvSpPr>
        <p:spPr>
          <a:xfrm>
            <a:off x="1242451" y="4741473"/>
            <a:ext cx="2553924" cy="1475204"/>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bg>
      <p:bgPr>
        <a:solidFill>
          <a:srgbClr val="82D9FF"/>
        </a:solidFill>
        <a:effectLst/>
      </p:bgPr>
    </p:bg>
    <p:spTree>
      <p:nvGrpSpPr>
        <p:cNvPr id="1" name="Shape 31"/>
        <p:cNvGrpSpPr/>
        <p:nvPr/>
      </p:nvGrpSpPr>
      <p:grpSpPr>
        <a:xfrm>
          <a:off x="0" y="0"/>
          <a:ext cx="0" cy="0"/>
          <a:chOff x="0" y="0"/>
          <a:chExt cx="0" cy="0"/>
        </a:xfrm>
      </p:grpSpPr>
      <p:pic>
        <p:nvPicPr>
          <p:cNvPr id="32" name="Google Shape;32;p18"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33" name="Google Shape;33;p18"/>
          <p:cNvSpPr>
            <a:spLocks noGrp="1"/>
          </p:cNvSpPr>
          <p:nvPr>
            <p:ph type="pic" idx="2"/>
          </p:nvPr>
        </p:nvSpPr>
        <p:spPr>
          <a:xfrm>
            <a:off x="3390900" y="4000500"/>
            <a:ext cx="2675603" cy="1879600"/>
          </a:xfrm>
          <a:prstGeom prst="rect">
            <a:avLst/>
          </a:prstGeom>
          <a:noFill/>
          <a:ln>
            <a:noFill/>
          </a:ln>
        </p:spPr>
      </p:sp>
      <p:sp>
        <p:nvSpPr>
          <p:cNvPr id="34" name="Google Shape;34;p18"/>
          <p:cNvSpPr>
            <a:spLocks noGrp="1"/>
          </p:cNvSpPr>
          <p:nvPr>
            <p:ph type="media" idx="3"/>
          </p:nvPr>
        </p:nvSpPr>
        <p:spPr>
          <a:xfrm>
            <a:off x="6410325" y="4000500"/>
            <a:ext cx="2674938" cy="1879600"/>
          </a:xfrm>
          <a:prstGeom prst="rect">
            <a:avLst/>
          </a:prstGeom>
          <a:blipFill rotWithShape="1">
            <a:blip r:embed="rId3">
              <a:alphaModFix/>
            </a:blip>
            <a:stretch>
              <a:fillRect l="17202" r="17202"/>
            </a:stretch>
          </a:blip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7F7F7F"/>
              </a:buClr>
              <a:buSzPts val="1600"/>
              <a:buFont typeface="Arial"/>
              <a:buNone/>
              <a:defRPr sz="1600" b="1"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5"/>
        <p:cNvGrpSpPr/>
        <p:nvPr/>
      </p:nvGrpSpPr>
      <p:grpSpPr>
        <a:xfrm>
          <a:off x="0" y="0"/>
          <a:ext cx="0" cy="0"/>
          <a:chOff x="0" y="0"/>
          <a:chExt cx="0" cy="0"/>
        </a:xfrm>
      </p:grpSpPr>
      <p:sp>
        <p:nvSpPr>
          <p:cNvPr id="36" name="Google Shape;36;p1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p:nvPr/>
        </p:nvSpPr>
        <p:spPr>
          <a:xfrm>
            <a:off x="407276" y="348441"/>
            <a:ext cx="9091447" cy="5724857"/>
          </a:xfrm>
          <a:prstGeom prst="roundRect">
            <a:avLst>
              <a:gd name="adj" fmla="val 3166"/>
            </a:avLst>
          </a:prstGeom>
          <a:solidFill>
            <a:schemeClr val="lt1"/>
          </a:solidFill>
          <a:ln w="5715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156138" y="6180083"/>
            <a:ext cx="7493875" cy="630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ねん　</a:t>
            </a: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くみ　</a:t>
            </a:r>
            <a:r>
              <a:rPr lang="ja-JP" sz="3500" b="1" i="0" u="none" strike="noStrike" cap="none">
                <a:solidFill>
                  <a:srgbClr val="3E3A39"/>
                </a:solidFill>
                <a:latin typeface="Arial"/>
                <a:ea typeface="Arial"/>
                <a:cs typeface="Arial"/>
                <a:sym typeface="Arial"/>
              </a:rPr>
              <a:t>なまえ記入</a:t>
            </a:r>
            <a:endParaRPr sz="1400" b="0" i="0" u="none" strike="noStrike" cap="none">
              <a:solidFill>
                <a:srgbClr val="000000"/>
              </a:solidFill>
              <a:latin typeface="Arial"/>
              <a:ea typeface="Arial"/>
              <a:cs typeface="Arial"/>
              <a:sym typeface="Arial"/>
            </a:endParaRPr>
          </a:p>
        </p:txBody>
      </p:sp>
      <p:sp>
        <p:nvSpPr>
          <p:cNvPr id="48" name="Google Shape;48;p1"/>
          <p:cNvSpPr txBox="1"/>
          <p:nvPr/>
        </p:nvSpPr>
        <p:spPr>
          <a:xfrm>
            <a:off x="407275" y="4117213"/>
            <a:ext cx="9091500" cy="200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3600" b="1" i="0" u="none" strike="noStrike" cap="none" dirty="0">
                <a:solidFill>
                  <a:srgbClr val="003396"/>
                </a:solidFill>
                <a:latin typeface="Arial"/>
                <a:ea typeface="Arial"/>
                <a:cs typeface="Arial"/>
                <a:sym typeface="Arial"/>
              </a:rPr>
              <a:t>みんなの暮らしを守る！</a:t>
            </a:r>
            <a:endParaRPr sz="3600" b="1" i="0" u="none" strike="noStrike" cap="none" dirty="0">
              <a:solidFill>
                <a:srgbClr val="003396"/>
              </a:solidFill>
              <a:latin typeface="Arial"/>
              <a:ea typeface="Arial"/>
              <a:cs typeface="Arial"/>
              <a:sym typeface="Arial"/>
            </a:endParaRPr>
          </a:p>
          <a:p>
            <a:pPr marL="0" marR="0" lvl="0" indent="0" algn="ctr" rtl="0">
              <a:lnSpc>
                <a:spcPct val="100000"/>
              </a:lnSpc>
              <a:spcBef>
                <a:spcPts val="0"/>
              </a:spcBef>
              <a:spcAft>
                <a:spcPts val="0"/>
              </a:spcAft>
              <a:buNone/>
            </a:pPr>
            <a:r>
              <a:rPr lang="ja-JP" sz="4400" b="1" i="0" u="none" strike="noStrike" cap="none" dirty="0">
                <a:solidFill>
                  <a:srgbClr val="003396"/>
                </a:solidFill>
                <a:latin typeface="Arial"/>
                <a:ea typeface="Arial"/>
                <a:cs typeface="Arial"/>
                <a:sym typeface="Arial"/>
              </a:rPr>
              <a:t>「税金」と「防災」の関係に</a:t>
            </a:r>
            <a:endParaRPr sz="4400" b="1" i="0" u="none" strike="noStrike" cap="none" dirty="0">
              <a:solidFill>
                <a:srgbClr val="003396"/>
              </a:solidFill>
              <a:latin typeface="Arial"/>
              <a:ea typeface="Arial"/>
              <a:cs typeface="Arial"/>
              <a:sym typeface="Arial"/>
            </a:endParaRPr>
          </a:p>
          <a:p>
            <a:pPr marL="0" marR="0" lvl="0" indent="0" algn="ctr" rtl="0">
              <a:lnSpc>
                <a:spcPct val="100000"/>
              </a:lnSpc>
              <a:spcBef>
                <a:spcPts val="0"/>
              </a:spcBef>
              <a:spcAft>
                <a:spcPts val="0"/>
              </a:spcAft>
              <a:buNone/>
            </a:pPr>
            <a:r>
              <a:rPr lang="ja-JP" sz="4400" b="1" i="0" u="none" strike="noStrike" cap="none" dirty="0">
                <a:solidFill>
                  <a:srgbClr val="003396"/>
                </a:solidFill>
                <a:latin typeface="Arial"/>
                <a:ea typeface="Arial"/>
                <a:cs typeface="Arial"/>
                <a:sym typeface="Arial"/>
              </a:rPr>
              <a:t>ついて調べよう</a:t>
            </a:r>
            <a:endParaRPr sz="1100" b="0" i="0" u="none" strike="noStrike" cap="none" dirty="0">
              <a:solidFill>
                <a:srgbClr val="000000"/>
              </a:solidFill>
              <a:latin typeface="Arial"/>
              <a:ea typeface="Arial"/>
              <a:cs typeface="Arial"/>
              <a:sym typeface="Arial"/>
            </a:endParaRPr>
          </a:p>
        </p:txBody>
      </p:sp>
      <p:pic>
        <p:nvPicPr>
          <p:cNvPr id="3" name="図 2" descr="部屋, 冷蔵庫 が含まれている画像&#10;&#10;AI 生成コンテンツは誤りを含む可能性があります。">
            <a:extLst>
              <a:ext uri="{FF2B5EF4-FFF2-40B4-BE49-F238E27FC236}">
                <a16:creationId xmlns:a16="http://schemas.microsoft.com/office/drawing/2014/main" id="{F64D82DB-09CC-B134-558F-452B3E2BA052}"/>
              </a:ext>
            </a:extLst>
          </p:cNvPr>
          <p:cNvPicPr>
            <a:picLocks noChangeAspect="1"/>
          </p:cNvPicPr>
          <p:nvPr/>
        </p:nvPicPr>
        <p:blipFill>
          <a:blip r:embed="rId3"/>
          <a:stretch>
            <a:fillRect/>
          </a:stretch>
        </p:blipFill>
        <p:spPr>
          <a:xfrm>
            <a:off x="1758093" y="454178"/>
            <a:ext cx="6289964" cy="36999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0"/>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0"/>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254" name="Google Shape;254;p10"/>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10"/>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256" name="Google Shape;256;p10"/>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a:t>
            </a:r>
            <a:r>
              <a:rPr lang="ja-JP" sz="2500" b="1">
                <a:solidFill>
                  <a:schemeClr val="lt1"/>
                </a:solidFill>
              </a:rPr>
              <a:t>が住む</a:t>
            </a:r>
            <a:r>
              <a:rPr lang="ja-JP" sz="2500" b="1" i="0" u="none" strike="noStrike" cap="none">
                <a:solidFill>
                  <a:schemeClr val="lt1"/>
                </a:solidFill>
                <a:latin typeface="Arial"/>
                <a:ea typeface="Arial"/>
                <a:cs typeface="Arial"/>
                <a:sym typeface="Arial"/>
              </a:rPr>
              <a:t>まち</a:t>
            </a:r>
            <a:r>
              <a:rPr lang="ja-JP" sz="2500" b="1">
                <a:solidFill>
                  <a:schemeClr val="lt1"/>
                </a:solidFill>
              </a:rPr>
              <a:t>の防災マップ</a:t>
            </a:r>
            <a:endParaRPr sz="1400" b="0" i="0" u="none" strike="noStrike" cap="none">
              <a:solidFill>
                <a:srgbClr val="000000"/>
              </a:solidFill>
              <a:latin typeface="Arial"/>
              <a:ea typeface="Arial"/>
              <a:cs typeface="Arial"/>
              <a:sym typeface="Arial"/>
            </a:endParaRPr>
          </a:p>
        </p:txBody>
      </p:sp>
      <p:sp>
        <p:nvSpPr>
          <p:cNvPr id="257" name="Google Shape;257;p10"/>
          <p:cNvSpPr/>
          <p:nvPr/>
        </p:nvSpPr>
        <p:spPr>
          <a:xfrm>
            <a:off x="5840800" y="1558105"/>
            <a:ext cx="3522900" cy="45132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0"/>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59" name="Google Shape;259;p10"/>
          <p:cNvSpPr txBox="1"/>
          <p:nvPr/>
        </p:nvSpPr>
        <p:spPr>
          <a:xfrm>
            <a:off x="420423" y="1157900"/>
            <a:ext cx="5630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・わたしが住むまち</a:t>
            </a:r>
            <a:r>
              <a:rPr lang="ja-JP" sz="2000" b="1">
                <a:solidFill>
                  <a:schemeClr val="dk1"/>
                </a:solidFill>
                <a:latin typeface="Calibri"/>
                <a:ea typeface="Calibri"/>
                <a:cs typeface="Calibri"/>
                <a:sym typeface="Calibri"/>
              </a:rPr>
              <a:t>（〇〇県〇〇市）</a:t>
            </a:r>
            <a:endParaRPr sz="1400" b="0" i="0" u="none" strike="noStrike" cap="none">
              <a:solidFill>
                <a:srgbClr val="000000"/>
              </a:solidFill>
              <a:latin typeface="Arial"/>
              <a:ea typeface="Arial"/>
              <a:cs typeface="Arial"/>
              <a:sym typeface="Arial"/>
            </a:endParaRPr>
          </a:p>
        </p:txBody>
      </p:sp>
      <p:sp>
        <p:nvSpPr>
          <p:cNvPr id="260" name="Google Shape;260;p10"/>
          <p:cNvSpPr>
            <a:spLocks noGrp="1"/>
          </p:cNvSpPr>
          <p:nvPr>
            <p:ph type="pic" idx="3"/>
          </p:nvPr>
        </p:nvSpPr>
        <p:spPr>
          <a:xfrm>
            <a:off x="606625" y="1685525"/>
            <a:ext cx="5124600" cy="4385700"/>
          </a:xfrm>
          <a:prstGeom prst="rect">
            <a:avLst/>
          </a:prstGeom>
          <a:solidFill>
            <a:srgbClr val="F2F2F2"/>
          </a:solidFill>
          <a:ln>
            <a:noFill/>
          </a:ln>
        </p:spPr>
        <p:txBody>
          <a:bodyPr/>
          <a:lstStyle/>
          <a:p>
            <a:endParaRPr lang="ja-JP" altLang="en-US"/>
          </a:p>
        </p:txBody>
      </p:sp>
      <p:sp>
        <p:nvSpPr>
          <p:cNvPr id="261" name="Google Shape;261;p10"/>
          <p:cNvSpPr txBox="1"/>
          <p:nvPr/>
        </p:nvSpPr>
        <p:spPr>
          <a:xfrm>
            <a:off x="5935150" y="1693175"/>
            <a:ext cx="32613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・しるしをつけた場所の説明</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・わたしのまちが取り組んでいる防災対策</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712a84caef_0_32"/>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g3712a84caef_0_32"/>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268" name="Google Shape;268;g3712a84caef_0_32"/>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g3712a84caef_0_32"/>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270" name="Google Shape;270;g3712a84caef_0_32"/>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a:t>
            </a:r>
            <a:r>
              <a:rPr lang="ja-JP" sz="2500" b="1">
                <a:solidFill>
                  <a:schemeClr val="lt1"/>
                </a:solidFill>
              </a:rPr>
              <a:t>が住む</a:t>
            </a:r>
            <a:r>
              <a:rPr lang="ja-JP" sz="2500" b="1" i="0" u="none" strike="noStrike" cap="none">
                <a:solidFill>
                  <a:schemeClr val="lt1"/>
                </a:solidFill>
                <a:latin typeface="Arial"/>
                <a:ea typeface="Arial"/>
                <a:cs typeface="Arial"/>
                <a:sym typeface="Arial"/>
              </a:rPr>
              <a:t>まち</a:t>
            </a:r>
            <a:r>
              <a:rPr lang="ja-JP" sz="2500" b="1">
                <a:solidFill>
                  <a:schemeClr val="lt1"/>
                </a:solidFill>
              </a:rPr>
              <a:t>の防災マップ</a:t>
            </a:r>
            <a:endParaRPr sz="1400" b="0" i="0" u="none" strike="noStrike" cap="none">
              <a:solidFill>
                <a:srgbClr val="000000"/>
              </a:solidFill>
              <a:latin typeface="Arial"/>
              <a:ea typeface="Arial"/>
              <a:cs typeface="Arial"/>
              <a:sym typeface="Arial"/>
            </a:endParaRPr>
          </a:p>
        </p:txBody>
      </p:sp>
      <p:sp>
        <p:nvSpPr>
          <p:cNvPr id="271" name="Google Shape;271;g3712a84caef_0_32"/>
          <p:cNvSpPr/>
          <p:nvPr/>
        </p:nvSpPr>
        <p:spPr>
          <a:xfrm>
            <a:off x="5840800" y="1558105"/>
            <a:ext cx="3522900" cy="45132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3712a84caef_0_32"/>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73" name="Google Shape;273;g3712a84caef_0_32"/>
          <p:cNvSpPr txBox="1"/>
          <p:nvPr/>
        </p:nvSpPr>
        <p:spPr>
          <a:xfrm>
            <a:off x="420423" y="1157900"/>
            <a:ext cx="58972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・わたしが住むまち</a:t>
            </a:r>
            <a:r>
              <a:rPr lang="ja-JP" sz="2000" b="1" dirty="0">
                <a:solidFill>
                  <a:schemeClr val="dk1"/>
                </a:solidFill>
                <a:latin typeface="Calibri"/>
                <a:ea typeface="Calibri"/>
                <a:cs typeface="Calibri"/>
                <a:sym typeface="Calibri"/>
              </a:rPr>
              <a:t>（</a:t>
            </a:r>
            <a:r>
              <a:rPr lang="en-US" altLang="ja-JP" sz="2000" b="1" dirty="0">
                <a:solidFill>
                  <a:schemeClr val="dk1"/>
                </a:solidFill>
                <a:latin typeface="Calibri"/>
                <a:ea typeface="Calibri"/>
                <a:cs typeface="Calibri"/>
                <a:sym typeface="Calibri"/>
              </a:rPr>
              <a:t>Gakken</a:t>
            </a:r>
            <a:r>
              <a:rPr lang="ja-JP" sz="2000" b="1" dirty="0">
                <a:solidFill>
                  <a:schemeClr val="dk1"/>
                </a:solidFill>
                <a:latin typeface="Calibri"/>
                <a:ea typeface="Calibri"/>
                <a:cs typeface="Calibri"/>
                <a:sym typeface="Calibri"/>
              </a:rPr>
              <a:t>県</a:t>
            </a:r>
            <a:r>
              <a:rPr lang="ja-JP" altLang="en-US" sz="2000" b="1" dirty="0">
                <a:solidFill>
                  <a:schemeClr val="dk1"/>
                </a:solidFill>
                <a:latin typeface="Calibri"/>
                <a:ea typeface="Calibri"/>
                <a:cs typeface="Calibri"/>
                <a:sym typeface="Calibri"/>
              </a:rPr>
              <a:t>キッズネット市</a:t>
            </a:r>
            <a:r>
              <a:rPr lang="ja-JP" sz="2000" b="1"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74" name="Google Shape;274;g3712a84caef_0_32"/>
          <p:cNvSpPr txBox="1"/>
          <p:nvPr/>
        </p:nvSpPr>
        <p:spPr>
          <a:xfrm>
            <a:off x="5935150" y="1693175"/>
            <a:ext cx="3261300" cy="551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・しるしをつけた場所の説明</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①高いブロック塀が両側にある細い道があった。登下校ではできるだけ通らないようにする。</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②いままで気づかなかったが、防災行政無線が設置されていた。</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③防火水槽も数か所見つけて安心できた。</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④駅前の大きな公園は、広域避難場所に指定されている。</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・わたしのまちが取り組んでいる防災対策</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①防火水槽の整備</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②耐震工事の補助</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③備蓄飲食料の強化</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pic>
        <p:nvPicPr>
          <p:cNvPr id="275" name="Google Shape;275;g3712a84caef_0_32" title="財務省_自由研究 (3).png"/>
          <p:cNvPicPr preferRelativeResize="0">
            <a:picLocks noGrp="1"/>
          </p:cNvPicPr>
          <p:nvPr>
            <p:ph type="pic" idx="3"/>
          </p:nvPr>
        </p:nvPicPr>
        <p:blipFill rotWithShape="1">
          <a:blip r:embed="rId3">
            <a:alphaModFix/>
          </a:blip>
          <a:srcRect l="8690" r="8698"/>
          <a:stretch/>
        </p:blipFill>
        <p:spPr>
          <a:xfrm>
            <a:off x="606625" y="1685525"/>
            <a:ext cx="5124600" cy="4385701"/>
          </a:xfrm>
          <a:prstGeom prst="rect">
            <a:avLst/>
          </a:prstGeom>
          <a:solidFill>
            <a:srgbClr val="F2F2F2"/>
          </a:solidFill>
          <a:ln>
            <a:noFill/>
          </a:ln>
        </p:spPr>
      </p:pic>
      <p:sp>
        <p:nvSpPr>
          <p:cNvPr id="276" name="Google Shape;276;g3712a84caef_0_32"/>
          <p:cNvSpPr txBox="1"/>
          <p:nvPr/>
        </p:nvSpPr>
        <p:spPr>
          <a:xfrm rot="-797603">
            <a:off x="1667106" y="2340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a:solidFill>
                  <a:srgbClr val="FF0000"/>
                </a:solidFill>
                <a:latin typeface="Calibri"/>
                <a:ea typeface="Calibri"/>
                <a:cs typeface="Calibri"/>
                <a:sym typeface="Calibri"/>
              </a:rPr>
              <a:t>サンプル見本</a:t>
            </a:r>
            <a:endParaRPr sz="80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Arial"/>
              <a:ea typeface="Arial"/>
              <a:cs typeface="Arial"/>
              <a:sym typeface="Arial"/>
            </a:endParaRPr>
          </a:p>
        </p:txBody>
      </p:sp>
      <p:sp>
        <p:nvSpPr>
          <p:cNvPr id="283" name="Google Shape;283;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pic>
        <p:nvPicPr>
          <p:cNvPr id="285" name="Google Shape;285;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2" r="17202"/>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286" name="Google Shape;286;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7" name="Google Shape;287;p12"/>
          <p:cNvSpPr txBox="1"/>
          <p:nvPr/>
        </p:nvSpPr>
        <p:spPr>
          <a:xfrm>
            <a:off x="584996" y="1194487"/>
            <a:ext cx="8736000" cy="40944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a:solidFill>
                  <a:schemeClr val="dk1"/>
                </a:solidFill>
                <a:latin typeface="Arial"/>
                <a:ea typeface="Arial"/>
                <a:cs typeface="Arial"/>
                <a:sym typeface="Arial"/>
              </a:rPr>
              <a:t>わかったこと</a:t>
            </a: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a:solidFill>
                  <a:schemeClr val="dk1"/>
                </a:solidFill>
                <a:latin typeface="Arial"/>
                <a:ea typeface="Arial"/>
                <a:cs typeface="Arial"/>
                <a:sym typeface="Arial"/>
              </a:rPr>
              <a:t>もっと調べてみたいこと</a:t>
            </a: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a:solidFill>
                  <a:schemeClr val="dk1"/>
                </a:solidFill>
                <a:latin typeface="Arial"/>
                <a:ea typeface="Arial"/>
                <a:cs typeface="Arial"/>
                <a:sym typeface="Arial"/>
              </a:rPr>
              <a:t>反省点</a:t>
            </a: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r>
              <a:rPr lang="ja-JP" sz="2000">
                <a:solidFill>
                  <a:schemeClr val="dk1"/>
                </a:solidFill>
              </a:rPr>
              <a:t>　</a:t>
            </a:r>
            <a:endParaRPr sz="2000">
              <a:solidFill>
                <a:schemeClr val="dk1"/>
              </a:solidFill>
            </a:endParaRPr>
          </a:p>
        </p:txBody>
      </p:sp>
      <p:sp>
        <p:nvSpPr>
          <p:cNvPr id="288" name="Google Shape;288;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lt1"/>
                </a:solidFill>
                <a:latin typeface="Arial"/>
                <a:ea typeface="Arial"/>
                <a:cs typeface="Arial"/>
                <a:sym typeface="Arial"/>
              </a:rPr>
              <a:t>わかったこと、もっと調べてみたいこと、反省点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712a84caef_0_51"/>
          <p:cNvSpPr/>
          <p:nvPr/>
        </p:nvSpPr>
        <p:spPr>
          <a:xfrm>
            <a:off x="476250" y="441908"/>
            <a:ext cx="8953500" cy="5823900"/>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3712a84caef_0_51"/>
          <p:cNvSpPr/>
          <p:nvPr/>
        </p:nvSpPr>
        <p:spPr>
          <a:xfrm>
            <a:off x="476171" y="441909"/>
            <a:ext cx="8955235" cy="669431"/>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Arial"/>
              <a:ea typeface="Arial"/>
              <a:cs typeface="Arial"/>
              <a:sym typeface="Arial"/>
            </a:endParaRPr>
          </a:p>
        </p:txBody>
      </p:sp>
      <p:sp>
        <p:nvSpPr>
          <p:cNvPr id="295" name="Google Shape;295;g3712a84caef_0_51"/>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g3712a84caef_0_51"/>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pic>
        <p:nvPicPr>
          <p:cNvPr id="297" name="Google Shape;297;g3712a84caef_0_51"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4" t="-1026" r="33447" b="57699"/>
          <a:stretch/>
        </p:blipFill>
        <p:spPr>
          <a:xfrm>
            <a:off x="8109040" y="5121208"/>
            <a:ext cx="1190700" cy="1029300"/>
          </a:xfrm>
          <a:prstGeom prst="ellipse">
            <a:avLst/>
          </a:prstGeom>
          <a:blipFill rotWithShape="1">
            <a:blip r:embed="rId4">
              <a:alphaModFix/>
            </a:blip>
            <a:stretch>
              <a:fillRect l="17199" r="17209"/>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98" name="Google Shape;298;g3712a84caef_0_51" descr="電球"/>
          <p:cNvPicPr preferRelativeResize="0"/>
          <p:nvPr/>
        </p:nvPicPr>
        <p:blipFill rotWithShape="1">
          <a:blip r:embed="rId5">
            <a:alphaModFix/>
          </a:blip>
          <a:srcRect/>
          <a:stretch/>
        </p:blipFill>
        <p:spPr>
          <a:xfrm>
            <a:off x="575190" y="-153746"/>
            <a:ext cx="1420363" cy="1420363"/>
          </a:xfrm>
          <a:prstGeom prst="rect">
            <a:avLst/>
          </a:prstGeom>
          <a:noFill/>
          <a:ln>
            <a:noFill/>
          </a:ln>
        </p:spPr>
      </p:pic>
      <p:sp>
        <p:nvSpPr>
          <p:cNvPr id="299" name="Google Shape;299;g3712a84caef_0_51"/>
          <p:cNvSpPr txBox="1"/>
          <p:nvPr/>
        </p:nvSpPr>
        <p:spPr>
          <a:xfrm>
            <a:off x="584996" y="1194487"/>
            <a:ext cx="8736000" cy="47100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dirty="0">
                <a:solidFill>
                  <a:schemeClr val="dk1"/>
                </a:solidFill>
                <a:latin typeface="Arial"/>
                <a:ea typeface="Arial"/>
                <a:cs typeface="Arial"/>
                <a:sym typeface="Arial"/>
              </a:rPr>
              <a:t>わかったこと</a:t>
            </a:r>
            <a:endParaRPr sz="2000" b="1" i="0" u="none" strike="noStrike" cap="none" dirty="0">
              <a:solidFill>
                <a:schemeClr val="dk1"/>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・防災行政無線が家の近くにあった</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・防火水槽が等間隔に3つあった</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・洪水だけでなく、ため池が決壊する可能性があることがわかった</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・去年よりも今年の方が、防災</a:t>
            </a:r>
            <a:r>
              <a:rPr lang="ja-JP" altLang="en-US" sz="2000" dirty="0">
                <a:solidFill>
                  <a:schemeClr val="dk1"/>
                </a:solidFill>
              </a:rPr>
              <a:t>関係</a:t>
            </a:r>
            <a:r>
              <a:rPr lang="ja-JP" sz="2000" dirty="0">
                <a:solidFill>
                  <a:schemeClr val="dk1"/>
                </a:solidFill>
              </a:rPr>
              <a:t>予算を多くとっている</a:t>
            </a:r>
            <a:endParaRPr sz="2000" dirty="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dirty="0">
                <a:solidFill>
                  <a:schemeClr val="dk1"/>
                </a:solidFill>
                <a:latin typeface="Arial"/>
                <a:ea typeface="Arial"/>
                <a:cs typeface="Arial"/>
                <a:sym typeface="Arial"/>
              </a:rPr>
              <a:t>もっと調べてみたいこと</a:t>
            </a:r>
            <a:endParaRPr sz="2000" b="1" i="0" u="none" strike="noStrike" cap="none" dirty="0">
              <a:solidFill>
                <a:schemeClr val="dk1"/>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・避難所の食料や飲料は、どこに置いてあるのか知りたい</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・防災行政無線を聞いたことがないので、どんなときに使われるのか調べてみたい</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・ハザードマップは何年ごとに新しく作られるのか知りたい</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dirty="0">
              <a:solidFill>
                <a:schemeClr val="dk1"/>
              </a:solidFil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dirty="0">
                <a:solidFill>
                  <a:schemeClr val="dk1"/>
                </a:solidFill>
                <a:latin typeface="Arial"/>
                <a:ea typeface="Arial"/>
                <a:cs typeface="Arial"/>
                <a:sym typeface="Arial"/>
              </a:rPr>
              <a:t>反省点</a:t>
            </a:r>
            <a:endParaRPr sz="20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r>
              <a:rPr lang="ja-JP" sz="2000" dirty="0">
                <a:solidFill>
                  <a:schemeClr val="dk1"/>
                </a:solidFill>
              </a:rPr>
              <a:t>　・いつも歩く道を中心に調べたけど、あまり行かない道も</a:t>
            </a:r>
            <a:endParaRPr sz="2000" dirty="0">
              <a:solidFill>
                <a:schemeClr val="dk1"/>
              </a:solidFill>
            </a:endParaRPr>
          </a:p>
          <a:p>
            <a:pPr marL="0" marR="0" lvl="0" indent="0" algn="just" rtl="0">
              <a:lnSpc>
                <a:spcPct val="100000"/>
              </a:lnSpc>
              <a:spcBef>
                <a:spcPts val="0"/>
              </a:spcBef>
              <a:spcAft>
                <a:spcPts val="0"/>
              </a:spcAft>
              <a:buClr>
                <a:schemeClr val="dk1"/>
              </a:buClr>
              <a:buSzPts val="2000"/>
              <a:buFont typeface="Arial"/>
              <a:buNone/>
            </a:pPr>
            <a:r>
              <a:rPr lang="ja-JP" sz="2000" dirty="0">
                <a:solidFill>
                  <a:schemeClr val="dk1"/>
                </a:solidFill>
              </a:rPr>
              <a:t>　　もっと歩いて調べればよかった</a:t>
            </a:r>
            <a:endParaRPr sz="2000" dirty="0">
              <a:solidFill>
                <a:schemeClr val="dk1"/>
              </a:solidFill>
            </a:endParaRPr>
          </a:p>
        </p:txBody>
      </p:sp>
      <p:sp>
        <p:nvSpPr>
          <p:cNvPr id="300" name="Google Shape;300;g3712a84caef_0_51"/>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lt1"/>
                </a:solidFill>
                <a:latin typeface="Arial"/>
                <a:ea typeface="Arial"/>
                <a:cs typeface="Arial"/>
                <a:sym typeface="Arial"/>
              </a:rPr>
              <a:t>わかったこと、もっと調べてみたいこと、反省点</a:t>
            </a:r>
            <a:endParaRPr sz="1400" b="0" i="0" u="none" strike="noStrike" cap="none">
              <a:solidFill>
                <a:srgbClr val="000000"/>
              </a:solidFill>
              <a:latin typeface="Arial"/>
              <a:ea typeface="Arial"/>
              <a:cs typeface="Arial"/>
              <a:sym typeface="Arial"/>
            </a:endParaRPr>
          </a:p>
        </p:txBody>
      </p:sp>
      <p:sp>
        <p:nvSpPr>
          <p:cNvPr id="301" name="Google Shape;301;g3712a84caef_0_51"/>
          <p:cNvSpPr txBox="1"/>
          <p:nvPr/>
        </p:nvSpPr>
        <p:spPr>
          <a:xfrm rot="-797603">
            <a:off x="1839860" y="2274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dirty="0">
                <a:solidFill>
                  <a:srgbClr val="FF0000"/>
                </a:solidFill>
                <a:latin typeface="Calibri"/>
                <a:ea typeface="Calibri"/>
                <a:cs typeface="Calibri"/>
                <a:sym typeface="Calibri"/>
              </a:rPr>
              <a:t>サンプル見本</a:t>
            </a:r>
            <a:endParaRPr sz="8000" b="1" dirty="0">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
          <p:cNvSpPr/>
          <p:nvPr/>
        </p:nvSpPr>
        <p:spPr>
          <a:xfrm>
            <a:off x="535713" y="3536296"/>
            <a:ext cx="8920092"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
          <p:cNvSpPr/>
          <p:nvPr/>
        </p:nvSpPr>
        <p:spPr>
          <a:xfrm>
            <a:off x="535713"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5272060"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cxnSp>
        <p:nvCxnSpPr>
          <p:cNvPr id="60" name="Google Shape;60;p2"/>
          <p:cNvCxnSpPr/>
          <p:nvPr/>
        </p:nvCxnSpPr>
        <p:spPr>
          <a:xfrm>
            <a:off x="725214" y="1555531"/>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1" name="Google Shape;61;p2"/>
          <p:cNvCxnSpPr/>
          <p:nvPr/>
        </p:nvCxnSpPr>
        <p:spPr>
          <a:xfrm>
            <a:off x="5454868" y="1550276"/>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2" name="Google Shape;62;p2"/>
          <p:cNvCxnSpPr/>
          <p:nvPr/>
        </p:nvCxnSpPr>
        <p:spPr>
          <a:xfrm>
            <a:off x="725214" y="4519447"/>
            <a:ext cx="8534399" cy="0"/>
          </a:xfrm>
          <a:prstGeom prst="straightConnector1">
            <a:avLst/>
          </a:prstGeom>
          <a:noFill/>
          <a:ln w="34925" cap="rnd" cmpd="sng">
            <a:solidFill>
              <a:srgbClr val="003396"/>
            </a:solidFill>
            <a:prstDash val="solid"/>
            <a:miter lim="800000"/>
            <a:headEnd type="none" w="sm" len="sm"/>
            <a:tailEnd type="none" w="sm" len="sm"/>
          </a:ln>
        </p:spPr>
      </p:cxnSp>
      <p:sp>
        <p:nvSpPr>
          <p:cNvPr id="63" name="Google Shape;63;p2"/>
          <p:cNvSpPr txBox="1"/>
          <p:nvPr/>
        </p:nvSpPr>
        <p:spPr>
          <a:xfrm>
            <a:off x="64113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003396"/>
                </a:solidFill>
                <a:latin typeface="Arial"/>
                <a:ea typeface="Arial"/>
                <a:cs typeface="Arial"/>
                <a:sym typeface="Arial"/>
              </a:rPr>
              <a:t>※調べようと思ったきっかけを記入しましょう。以下ダミーテキストダミーテキストダミーテキストダミーテキストダミーテキストダミーテキストダミーテキストダミーテキストダミーテキスト</a:t>
            </a: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535611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003396"/>
                </a:solidFill>
                <a:latin typeface="Arial"/>
                <a:ea typeface="Arial"/>
                <a:cs typeface="Arial"/>
                <a:sym typeface="Arial"/>
              </a:rPr>
              <a:t>※どんなことを調べたいのかを記入しましょう。以下ダミーテキストダミーテキストダミーテキストダミーテキストダミーテキストダミーテキストダミーテキストダミーテキストダミーテキスト</a:t>
            </a:r>
            <a:endParaRPr sz="1400" b="0" i="0" u="none" strike="noStrike" cap="none">
              <a:solidFill>
                <a:srgbClr val="000000"/>
              </a:solidFill>
              <a:latin typeface="Arial"/>
              <a:ea typeface="Arial"/>
              <a:cs typeface="Arial"/>
              <a:sym typeface="Arial"/>
            </a:endParaRPr>
          </a:p>
        </p:txBody>
      </p:sp>
      <p:sp>
        <p:nvSpPr>
          <p:cNvPr id="65" name="Google Shape;65;p2"/>
          <p:cNvSpPr txBox="1"/>
          <p:nvPr/>
        </p:nvSpPr>
        <p:spPr>
          <a:xfrm>
            <a:off x="2270236" y="698397"/>
            <a:ext cx="255400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調べようと思った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きっかけ</a:t>
            </a:r>
            <a:endParaRPr sz="1400" b="0" i="0" u="none" strike="noStrike" cap="none">
              <a:solidFill>
                <a:srgbClr val="000000"/>
              </a:solidFill>
              <a:latin typeface="Arial"/>
              <a:ea typeface="Arial"/>
              <a:cs typeface="Arial"/>
              <a:sym typeface="Arial"/>
            </a:endParaRPr>
          </a:p>
        </p:txBody>
      </p:sp>
      <p:sp>
        <p:nvSpPr>
          <p:cNvPr id="66" name="Google Shape;66;p2"/>
          <p:cNvSpPr txBox="1"/>
          <p:nvPr/>
        </p:nvSpPr>
        <p:spPr>
          <a:xfrm>
            <a:off x="7233640" y="703009"/>
            <a:ext cx="204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作るもの</a:t>
            </a:r>
            <a:endParaRPr sz="2100" b="1" i="0" u="none" strike="noStrike" cap="none">
              <a:solidFill>
                <a:srgbClr val="00339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調べたいこと</a:t>
            </a:r>
            <a:endParaRPr sz="1400" b="0" i="0" u="none" strike="noStrike" cap="none">
              <a:solidFill>
                <a:srgbClr val="000000"/>
              </a:solidFill>
              <a:latin typeface="Arial"/>
              <a:ea typeface="Arial"/>
              <a:cs typeface="Arial"/>
              <a:sym typeface="Arial"/>
            </a:endParaRPr>
          </a:p>
        </p:txBody>
      </p:sp>
      <p:pic>
        <p:nvPicPr>
          <p:cNvPr id="67" name="Google Shape;67;p2"/>
          <p:cNvPicPr preferRelativeResize="0"/>
          <p:nvPr/>
        </p:nvPicPr>
        <p:blipFill rotWithShape="1">
          <a:blip r:embed="rId3">
            <a:alphaModFix/>
          </a:blip>
          <a:srcRect/>
          <a:stretch/>
        </p:blipFill>
        <p:spPr>
          <a:xfrm>
            <a:off x="4933950" y="3409950"/>
            <a:ext cx="38100" cy="38100"/>
          </a:xfrm>
          <a:prstGeom prst="rect">
            <a:avLst/>
          </a:prstGeom>
          <a:noFill/>
          <a:ln>
            <a:noFill/>
          </a:ln>
        </p:spPr>
      </p:pic>
      <p:pic>
        <p:nvPicPr>
          <p:cNvPr id="68" name="Google Shape;68;p2"/>
          <p:cNvPicPr preferRelativeResize="0"/>
          <p:nvPr/>
        </p:nvPicPr>
        <p:blipFill rotWithShape="1">
          <a:blip r:embed="rId3">
            <a:alphaModFix/>
          </a:blip>
          <a:srcRect/>
          <a:stretch/>
        </p:blipFill>
        <p:spPr>
          <a:xfrm>
            <a:off x="5086350" y="3562350"/>
            <a:ext cx="38100" cy="38100"/>
          </a:xfrm>
          <a:prstGeom prst="rect">
            <a:avLst/>
          </a:prstGeom>
          <a:noFill/>
          <a:ln>
            <a:noFill/>
          </a:ln>
        </p:spPr>
      </p:pic>
      <p:sp>
        <p:nvSpPr>
          <p:cNvPr id="69" name="Google Shape;69;p2"/>
          <p:cNvSpPr txBox="1"/>
          <p:nvPr/>
        </p:nvSpPr>
        <p:spPr>
          <a:xfrm>
            <a:off x="2327943" y="3845618"/>
            <a:ext cx="680383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用意したもの／参考にしたサイトや本</a:t>
            </a: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06169" y="469901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
          <p:cNvSpPr/>
          <p:nvPr/>
        </p:nvSpPr>
        <p:spPr>
          <a:xfrm>
            <a:off x="706169" y="499398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a:off x="706169" y="528895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706169" y="558392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70616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
          <p:cNvSpPr txBox="1"/>
          <p:nvPr/>
        </p:nvSpPr>
        <p:spPr>
          <a:xfrm>
            <a:off x="861854" y="4667487"/>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※用意したもの、量、数などを記入</a:t>
            </a:r>
            <a:endParaRPr sz="1400" b="0" i="0" u="none" strike="noStrike" cap="none">
              <a:solidFill>
                <a:srgbClr val="000000"/>
              </a:solidFill>
              <a:latin typeface="Arial"/>
              <a:ea typeface="Arial"/>
              <a:cs typeface="Arial"/>
              <a:sym typeface="Arial"/>
            </a:endParaRPr>
          </a:p>
        </p:txBody>
      </p:sp>
      <p:sp>
        <p:nvSpPr>
          <p:cNvPr id="76" name="Google Shape;76;p2"/>
          <p:cNvSpPr txBox="1"/>
          <p:nvPr/>
        </p:nvSpPr>
        <p:spPr>
          <a:xfrm>
            <a:off x="858182" y="496140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77" name="Google Shape;77;p2"/>
          <p:cNvSpPr txBox="1"/>
          <p:nvPr/>
        </p:nvSpPr>
        <p:spPr>
          <a:xfrm>
            <a:off x="858182" y="5261267"/>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78" name="Google Shape;78;p2"/>
          <p:cNvSpPr txBox="1"/>
          <p:nvPr/>
        </p:nvSpPr>
        <p:spPr>
          <a:xfrm>
            <a:off x="854510" y="554467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79" name="Google Shape;79;p2"/>
          <p:cNvSpPr txBox="1"/>
          <p:nvPr/>
        </p:nvSpPr>
        <p:spPr>
          <a:xfrm>
            <a:off x="858182" y="5841699"/>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3458009" y="469286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2"/>
          <p:cNvSpPr/>
          <p:nvPr/>
        </p:nvSpPr>
        <p:spPr>
          <a:xfrm>
            <a:off x="3458009" y="4989375"/>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2"/>
          <p:cNvSpPr/>
          <p:nvPr/>
        </p:nvSpPr>
        <p:spPr>
          <a:xfrm>
            <a:off x="3458009" y="5285883"/>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
          <p:cNvSpPr/>
          <p:nvPr/>
        </p:nvSpPr>
        <p:spPr>
          <a:xfrm>
            <a:off x="3458009" y="5582391"/>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2"/>
          <p:cNvSpPr/>
          <p:nvPr/>
        </p:nvSpPr>
        <p:spPr>
          <a:xfrm>
            <a:off x="345800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2"/>
          <p:cNvSpPr txBox="1"/>
          <p:nvPr/>
        </p:nvSpPr>
        <p:spPr>
          <a:xfrm>
            <a:off x="3603181" y="4661337"/>
            <a:ext cx="345781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※参考にしたサイトや本のタイトルを記入</a:t>
            </a:r>
            <a:endParaRPr sz="1400" b="0" i="0" u="none" strike="noStrike" cap="none">
              <a:solidFill>
                <a:srgbClr val="000000"/>
              </a:solidFill>
              <a:latin typeface="Arial"/>
              <a:ea typeface="Arial"/>
              <a:cs typeface="Arial"/>
              <a:sym typeface="Arial"/>
            </a:endParaRPr>
          </a:p>
        </p:txBody>
      </p:sp>
      <p:sp>
        <p:nvSpPr>
          <p:cNvPr id="86" name="Google Shape;86;p2"/>
          <p:cNvSpPr txBox="1"/>
          <p:nvPr/>
        </p:nvSpPr>
        <p:spPr>
          <a:xfrm>
            <a:off x="3599510" y="495525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7" name="Google Shape;87;p2"/>
          <p:cNvSpPr txBox="1"/>
          <p:nvPr/>
        </p:nvSpPr>
        <p:spPr>
          <a:xfrm>
            <a:off x="3599510" y="5255117"/>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8" name="Google Shape;88;p2"/>
          <p:cNvSpPr txBox="1"/>
          <p:nvPr/>
        </p:nvSpPr>
        <p:spPr>
          <a:xfrm>
            <a:off x="3595838" y="553852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9" name="Google Shape;89;p2"/>
          <p:cNvSpPr txBox="1"/>
          <p:nvPr/>
        </p:nvSpPr>
        <p:spPr>
          <a:xfrm>
            <a:off x="3599510" y="5835549"/>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pic>
        <p:nvPicPr>
          <p:cNvPr id="90" name="Google Shape;90;p2" descr="グラフィカル ユーザー インターフェイス が含まれている画像&#10;&#10;自動的に生成された説明"/>
          <p:cNvPicPr preferRelativeResize="0">
            <a:picLocks noGrp="1"/>
          </p:cNvPicPr>
          <p:nvPr>
            <p:ph type="pic" idx="2"/>
          </p:nvPr>
        </p:nvPicPr>
        <p:blipFill rotWithShape="1">
          <a:blip r:embed="rId4">
            <a:alphaModFix/>
          </a:blip>
          <a:srcRect l="44305" t="-1026" r="33447" b="57698"/>
          <a:stretch/>
        </p:blipFill>
        <p:spPr>
          <a:xfrm>
            <a:off x="382459" y="299042"/>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91" name="Google Shape;91;p2" descr="ロゴ&#10;&#10;自動的に生成された説明"/>
          <p:cNvPicPr preferRelativeResize="0">
            <a:picLocks noGrp="1"/>
          </p:cNvPicPr>
          <p:nvPr>
            <p:ph type="pic" idx="3"/>
          </p:nvPr>
        </p:nvPicPr>
        <p:blipFill rotWithShape="1">
          <a:blip r:embed="rId5">
            <a:alphaModFix/>
          </a:blip>
          <a:srcRect l="13386" t="978" r="23184" b="6347"/>
          <a:stretch/>
        </p:blipFill>
        <p:spPr>
          <a:xfrm rot="756286">
            <a:off x="1450600" y="602755"/>
            <a:ext cx="723169" cy="846636"/>
          </a:xfrm>
          <a:prstGeom prst="rect">
            <a:avLst/>
          </a:prstGeom>
          <a:solidFill>
            <a:srgbClr val="F2F2F2"/>
          </a:solidFill>
          <a:ln>
            <a:noFill/>
          </a:ln>
        </p:spPr>
      </p:pic>
      <p:sp>
        <p:nvSpPr>
          <p:cNvPr id="92" name="Google Shape;92;p2"/>
          <p:cNvSpPr txBox="1"/>
          <p:nvPr/>
        </p:nvSpPr>
        <p:spPr>
          <a:xfrm>
            <a:off x="495966" y="666345"/>
            <a:ext cx="7317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3396"/>
                </a:solidFill>
                <a:latin typeface="Arial"/>
                <a:ea typeface="Arial"/>
                <a:cs typeface="Arial"/>
                <a:sym typeface="Arial"/>
              </a:rPr>
              <a:t>なぜ？</a:t>
            </a:r>
            <a:endParaRPr sz="1400" b="0" i="0" u="none" strike="noStrike" cap="none">
              <a:solidFill>
                <a:srgbClr val="000000"/>
              </a:solidFill>
              <a:latin typeface="Arial"/>
              <a:ea typeface="Arial"/>
              <a:cs typeface="Arial"/>
              <a:sym typeface="Arial"/>
            </a:endParaRPr>
          </a:p>
        </p:txBody>
      </p:sp>
      <p:pic>
        <p:nvPicPr>
          <p:cNvPr id="93" name="Google Shape;93;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406990" y="3309263"/>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94" name="Google Shape;94;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5111923" y="293787"/>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sp>
        <p:nvSpPr>
          <p:cNvPr id="95" name="Google Shape;95;p2"/>
          <p:cNvSpPr txBox="1"/>
          <p:nvPr/>
        </p:nvSpPr>
        <p:spPr>
          <a:xfrm>
            <a:off x="471434" y="3662865"/>
            <a:ext cx="7317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3396"/>
                </a:solidFill>
                <a:latin typeface="Arial"/>
                <a:ea typeface="Arial"/>
                <a:cs typeface="Arial"/>
                <a:sym typeface="Arial"/>
              </a:rPr>
              <a:t>用意</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5200898" y="636457"/>
            <a:ext cx="7317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3396"/>
                </a:solidFill>
                <a:latin typeface="Arial"/>
                <a:ea typeface="Arial"/>
                <a:cs typeface="Arial"/>
                <a:sym typeface="Arial"/>
              </a:rPr>
              <a:t>目標</a:t>
            </a:r>
            <a:endParaRPr sz="1400" b="0" i="0" u="none" strike="noStrike" cap="none">
              <a:solidFill>
                <a:srgbClr val="000000"/>
              </a:solidFill>
              <a:latin typeface="Arial"/>
              <a:ea typeface="Arial"/>
              <a:cs typeface="Arial"/>
              <a:sym typeface="Arial"/>
            </a:endParaRPr>
          </a:p>
        </p:txBody>
      </p:sp>
      <p:pic>
        <p:nvPicPr>
          <p:cNvPr id="97" name="Google Shape;97;p2" descr="文字と絵が描かれた絵&#10;&#10;低い精度で自動的に生成された説明"/>
          <p:cNvPicPr preferRelativeResize="0"/>
          <p:nvPr/>
        </p:nvPicPr>
        <p:blipFill rotWithShape="1">
          <a:blip r:embed="rId6">
            <a:alphaModFix/>
          </a:blip>
          <a:srcRect/>
          <a:stretch/>
        </p:blipFill>
        <p:spPr>
          <a:xfrm>
            <a:off x="1227742" y="3578890"/>
            <a:ext cx="1151837" cy="914694"/>
          </a:xfrm>
          <a:prstGeom prst="rect">
            <a:avLst/>
          </a:prstGeom>
          <a:noFill/>
          <a:ln>
            <a:noFill/>
          </a:ln>
        </p:spPr>
      </p:pic>
      <p:pic>
        <p:nvPicPr>
          <p:cNvPr id="98" name="Google Shape;98;p2" descr="開いた本"/>
          <p:cNvPicPr preferRelativeResize="0"/>
          <p:nvPr/>
        </p:nvPicPr>
        <p:blipFill rotWithShape="1">
          <a:blip r:embed="rId7">
            <a:alphaModFix/>
          </a:blip>
          <a:srcRect/>
          <a:stretch/>
        </p:blipFill>
        <p:spPr>
          <a:xfrm>
            <a:off x="6016726" y="445852"/>
            <a:ext cx="1303215" cy="1303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04" name="Google Shape;104;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07" name="Google Shape;107;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税金と</a:t>
            </a:r>
            <a:r>
              <a:rPr lang="ja-JP" altLang="en-US" sz="2500" b="1" dirty="0">
                <a:solidFill>
                  <a:schemeClr val="lt1"/>
                </a:solidFill>
              </a:rPr>
              <a:t>公的</a:t>
            </a:r>
            <a:r>
              <a:rPr lang="ja-JP" sz="2500" b="1" i="0" u="none" strike="noStrike" cap="none" dirty="0">
                <a:solidFill>
                  <a:schemeClr val="lt1"/>
                </a:solidFill>
                <a:latin typeface="Arial"/>
                <a:ea typeface="Arial"/>
                <a:cs typeface="Arial"/>
                <a:sym typeface="Arial"/>
              </a:rPr>
              <a:t>サービスの役割について</a:t>
            </a:r>
            <a:endParaRPr sz="1400" b="0" i="0" u="none" strike="noStrike" cap="none" dirty="0">
              <a:solidFill>
                <a:srgbClr val="000000"/>
              </a:solidFill>
              <a:latin typeface="Arial"/>
              <a:ea typeface="Arial"/>
              <a:cs typeface="Arial"/>
              <a:sym typeface="Arial"/>
            </a:endParaRPr>
          </a:p>
        </p:txBody>
      </p:sp>
      <p:sp>
        <p:nvSpPr>
          <p:cNvPr id="108" name="Google Shape;108;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・税金の役割</a:t>
            </a: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5"/>
          <p:cNvSpPr txBox="1"/>
          <p:nvPr/>
        </p:nvSpPr>
        <p:spPr>
          <a:xfrm>
            <a:off x="452661" y="3774400"/>
            <a:ext cx="49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・公</a:t>
            </a:r>
            <a:r>
              <a:rPr lang="ja-JP" altLang="en-US" sz="2000" b="1" i="0" u="none" strike="noStrike" cap="none" dirty="0">
                <a:solidFill>
                  <a:schemeClr val="dk1"/>
                </a:solidFill>
                <a:latin typeface="Calibri"/>
                <a:ea typeface="Calibri"/>
                <a:cs typeface="Calibri"/>
                <a:sym typeface="Calibri"/>
              </a:rPr>
              <a:t>的</a:t>
            </a:r>
            <a:r>
              <a:rPr lang="ja-JP" sz="2000" b="1" dirty="0">
                <a:solidFill>
                  <a:schemeClr val="dk1"/>
                </a:solidFill>
                <a:latin typeface="Calibri"/>
                <a:ea typeface="Calibri"/>
                <a:cs typeface="Calibri"/>
                <a:sym typeface="Calibri"/>
              </a:rPr>
              <a:t>サービス</a:t>
            </a:r>
            <a:r>
              <a:rPr lang="ja-JP" sz="2000" b="1" i="0" u="none" strike="noStrike" cap="none" dirty="0">
                <a:solidFill>
                  <a:schemeClr val="dk1"/>
                </a:solidFill>
                <a:latin typeface="Calibri"/>
                <a:ea typeface="Calibri"/>
                <a:cs typeface="Calibri"/>
                <a:sym typeface="Calibri"/>
              </a:rPr>
              <a:t>の役割</a:t>
            </a:r>
            <a:endParaRPr sz="1400" b="0" i="0" u="none" strike="noStrike" cap="none" dirty="0">
              <a:solidFill>
                <a:srgbClr val="000000"/>
              </a:solidFill>
              <a:latin typeface="Arial"/>
              <a:ea typeface="Arial"/>
              <a:cs typeface="Arial"/>
              <a:sym typeface="Arial"/>
            </a:endParaRPr>
          </a:p>
        </p:txBody>
      </p:sp>
      <p:sp>
        <p:nvSpPr>
          <p:cNvPr id="112" name="Google Shape;112;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5"/>
          <p:cNvSpPr/>
          <p:nvPr/>
        </p:nvSpPr>
        <p:spPr>
          <a:xfrm>
            <a:off x="4985224" y="5190347"/>
            <a:ext cx="44109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5"/>
          <p:cNvSpPr txBox="1"/>
          <p:nvPr/>
        </p:nvSpPr>
        <p:spPr>
          <a:xfrm>
            <a:off x="529054" y="5230654"/>
            <a:ext cx="4455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○代表的な公</a:t>
            </a:r>
            <a:r>
              <a:rPr lang="ja-JP" altLang="en-US" sz="1600" b="0" i="0" u="none" strike="noStrike" cap="none" dirty="0">
                <a:solidFill>
                  <a:schemeClr val="dk1"/>
                </a:solidFill>
                <a:latin typeface="Calibri"/>
                <a:ea typeface="Calibri"/>
                <a:cs typeface="Calibri"/>
                <a:sym typeface="Calibri"/>
              </a:rPr>
              <a:t>的</a:t>
            </a:r>
            <a:r>
              <a:rPr lang="ja-JP" sz="1600" b="0" i="0" u="none" strike="noStrike" cap="none" dirty="0">
                <a:solidFill>
                  <a:schemeClr val="dk1"/>
                </a:solidFill>
                <a:latin typeface="Calibri"/>
                <a:ea typeface="Calibri"/>
                <a:cs typeface="Calibri"/>
                <a:sym typeface="Calibri"/>
              </a:rPr>
              <a:t>サービス</a:t>
            </a:r>
            <a:endParaRPr sz="1600" b="0" i="0" u="none" strike="noStrike" cap="none" dirty="0">
              <a:solidFill>
                <a:schemeClr val="dk1"/>
              </a:solidFill>
              <a:latin typeface="Calibri"/>
              <a:ea typeface="Calibri"/>
              <a:cs typeface="Calibri"/>
              <a:sym typeface="Calibri"/>
            </a:endParaRPr>
          </a:p>
        </p:txBody>
      </p:sp>
      <p:sp>
        <p:nvSpPr>
          <p:cNvPr id="116" name="Google Shape;116;p5"/>
          <p:cNvSpPr txBox="1"/>
          <p:nvPr/>
        </p:nvSpPr>
        <p:spPr>
          <a:xfrm>
            <a:off x="4962623" y="5224761"/>
            <a:ext cx="44559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0" i="0" u="none" strike="noStrike" cap="none" dirty="0">
                <a:solidFill>
                  <a:schemeClr val="dk1"/>
                </a:solidFill>
                <a:latin typeface="Calibri"/>
                <a:ea typeface="Calibri"/>
                <a:cs typeface="Calibri"/>
                <a:sym typeface="Calibri"/>
              </a:rPr>
              <a:t>○公</a:t>
            </a:r>
            <a:r>
              <a:rPr lang="ja-JP" altLang="en-US" sz="1500" b="0" i="0" u="none" strike="noStrike" cap="none" dirty="0">
                <a:solidFill>
                  <a:schemeClr val="dk1"/>
                </a:solidFill>
                <a:latin typeface="Calibri"/>
                <a:ea typeface="Calibri"/>
                <a:cs typeface="Calibri"/>
                <a:sym typeface="Calibri"/>
              </a:rPr>
              <a:t>的</a:t>
            </a:r>
            <a:r>
              <a:rPr lang="ja-JP" sz="1500" b="0" i="0" u="none" strike="noStrike" cap="none" dirty="0">
                <a:solidFill>
                  <a:schemeClr val="dk1"/>
                </a:solidFill>
                <a:latin typeface="Calibri"/>
                <a:ea typeface="Calibri"/>
                <a:cs typeface="Calibri"/>
                <a:sym typeface="Calibri"/>
              </a:rPr>
              <a:t>サービスに税金が使われる理由</a:t>
            </a:r>
            <a:endParaRPr sz="1500" b="0" i="0" u="none" strike="noStrike" cap="none" dirty="0">
              <a:solidFill>
                <a:schemeClr val="dk1"/>
              </a:solidFill>
              <a:latin typeface="Calibri"/>
              <a:ea typeface="Calibri"/>
              <a:cs typeface="Calibri"/>
              <a:sym typeface="Calibri"/>
            </a:endParaRPr>
          </a:p>
        </p:txBody>
      </p:sp>
      <p:sp>
        <p:nvSpPr>
          <p:cNvPr id="117" name="Google Shape;117;p5"/>
          <p:cNvSpPr txBox="1"/>
          <p:nvPr/>
        </p:nvSpPr>
        <p:spPr>
          <a:xfrm>
            <a:off x="574411" y="2355584"/>
            <a:ext cx="44560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○税金の種類</a:t>
            </a:r>
            <a:endParaRPr sz="1600" b="0" i="0" u="none" strike="noStrike" cap="none">
              <a:solidFill>
                <a:schemeClr val="dk1"/>
              </a:solidFill>
              <a:latin typeface="Calibri"/>
              <a:ea typeface="Calibri"/>
              <a:cs typeface="Calibri"/>
              <a:sym typeface="Calibri"/>
            </a:endParaRPr>
          </a:p>
        </p:txBody>
      </p:sp>
      <p:sp>
        <p:nvSpPr>
          <p:cNvPr id="118" name="Google Shape;118;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5"/>
          <p:cNvSpPr txBox="1"/>
          <p:nvPr/>
        </p:nvSpPr>
        <p:spPr>
          <a:xfrm>
            <a:off x="5068287" y="2601805"/>
            <a:ext cx="445600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○税金の大切さ</a:t>
            </a:r>
            <a:endParaRPr sz="1600" b="0" i="0" u="none" strike="noStrike" cap="none">
              <a:solidFill>
                <a:schemeClr val="dk1"/>
              </a:solidFill>
              <a:latin typeface="Calibri"/>
              <a:ea typeface="Calibri"/>
              <a:cs typeface="Calibri"/>
              <a:sym typeface="Calibri"/>
            </a:endParaRPr>
          </a:p>
        </p:txBody>
      </p:sp>
      <p:sp>
        <p:nvSpPr>
          <p:cNvPr id="120" name="Google Shape;120;p5"/>
          <p:cNvSpPr txBox="1"/>
          <p:nvPr/>
        </p:nvSpPr>
        <p:spPr>
          <a:xfrm>
            <a:off x="574474" y="1307209"/>
            <a:ext cx="4455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○税金の説明</a:t>
            </a:r>
            <a:endParaRPr sz="1600" b="0" i="0" u="none" strike="noStrike" cap="none">
              <a:solidFill>
                <a:schemeClr val="dk1"/>
              </a:solidFill>
              <a:latin typeface="Calibri"/>
              <a:ea typeface="Calibri"/>
              <a:cs typeface="Calibri"/>
              <a:sym typeface="Calibri"/>
            </a:endParaRPr>
          </a:p>
        </p:txBody>
      </p:sp>
      <p:sp>
        <p:nvSpPr>
          <p:cNvPr id="121" name="Google Shape;121;p5"/>
          <p:cNvSpPr txBox="1"/>
          <p:nvPr/>
        </p:nvSpPr>
        <p:spPr>
          <a:xfrm>
            <a:off x="574474" y="3986859"/>
            <a:ext cx="44559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○公</a:t>
            </a:r>
            <a:r>
              <a:rPr lang="ja-JP" altLang="en-US" sz="1600" dirty="0">
                <a:solidFill>
                  <a:schemeClr val="dk1"/>
                </a:solidFill>
                <a:latin typeface="Calibri"/>
                <a:ea typeface="Calibri"/>
                <a:cs typeface="Calibri"/>
                <a:sym typeface="Calibri"/>
              </a:rPr>
              <a:t>的</a:t>
            </a:r>
            <a:r>
              <a:rPr lang="ja-JP" sz="1600" dirty="0">
                <a:solidFill>
                  <a:schemeClr val="dk1"/>
                </a:solidFill>
                <a:latin typeface="Calibri"/>
                <a:ea typeface="Calibri"/>
                <a:cs typeface="Calibri"/>
                <a:sym typeface="Calibri"/>
              </a:rPr>
              <a:t>サービスの説明</a:t>
            </a:r>
            <a:endParaRPr sz="16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6f5de499a5_0_0"/>
          <p:cNvSpPr/>
          <p:nvPr/>
        </p:nvSpPr>
        <p:spPr>
          <a:xfrm>
            <a:off x="339489" y="2095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27" name="Google Shape;127;g36f5de499a5_0_0"/>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28" name="Google Shape;128;g36f5de499a5_0_0"/>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g36f5de499a5_0_0"/>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30" name="Google Shape;130;g36f5de499a5_0_0"/>
          <p:cNvSpPr/>
          <p:nvPr/>
        </p:nvSpPr>
        <p:spPr>
          <a:xfrm>
            <a:off x="352194" y="1752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税金と公</a:t>
            </a:r>
            <a:r>
              <a:rPr lang="ja-JP" altLang="en-US" sz="2500" b="1" i="0" u="none" strike="noStrike" cap="none" dirty="0">
                <a:solidFill>
                  <a:schemeClr val="lt1"/>
                </a:solidFill>
                <a:latin typeface="Arial"/>
                <a:ea typeface="Arial"/>
                <a:cs typeface="Arial"/>
                <a:sym typeface="Arial"/>
              </a:rPr>
              <a:t>的</a:t>
            </a:r>
            <a:r>
              <a:rPr lang="ja-JP" sz="2500" b="1" i="0" u="none" strike="noStrike" cap="none" dirty="0">
                <a:solidFill>
                  <a:schemeClr val="lt1"/>
                </a:solidFill>
                <a:latin typeface="Arial"/>
                <a:ea typeface="Arial"/>
                <a:cs typeface="Arial"/>
                <a:sym typeface="Arial"/>
              </a:rPr>
              <a:t>サービスの役割について</a:t>
            </a:r>
            <a:endParaRPr sz="1400" b="0" i="0" u="none" strike="noStrike" cap="none" dirty="0">
              <a:solidFill>
                <a:srgbClr val="000000"/>
              </a:solidFill>
              <a:latin typeface="Arial"/>
              <a:ea typeface="Arial"/>
              <a:cs typeface="Arial"/>
              <a:sym typeface="Arial"/>
            </a:endParaRPr>
          </a:p>
        </p:txBody>
      </p:sp>
      <p:sp>
        <p:nvSpPr>
          <p:cNvPr id="131" name="Google Shape;131;g36f5de499a5_0_0"/>
          <p:cNvSpPr/>
          <p:nvPr/>
        </p:nvSpPr>
        <p:spPr>
          <a:xfrm>
            <a:off x="558289" y="1473359"/>
            <a:ext cx="87894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36f5de499a5_0_0"/>
          <p:cNvSpPr txBox="1"/>
          <p:nvPr/>
        </p:nvSpPr>
        <p:spPr>
          <a:xfrm>
            <a:off x="452639" y="1087358"/>
            <a:ext cx="1759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・税金の役割</a:t>
            </a:r>
            <a:endParaRPr sz="1400" b="0" i="0" u="none" strike="noStrike" cap="none">
              <a:solidFill>
                <a:srgbClr val="000000"/>
              </a:solidFill>
              <a:latin typeface="Arial"/>
              <a:ea typeface="Arial"/>
              <a:cs typeface="Arial"/>
              <a:sym typeface="Arial"/>
            </a:endParaRPr>
          </a:p>
        </p:txBody>
      </p:sp>
      <p:sp>
        <p:nvSpPr>
          <p:cNvPr id="133" name="Google Shape;133;g36f5de499a5_0_0"/>
          <p:cNvSpPr/>
          <p:nvPr/>
        </p:nvSpPr>
        <p:spPr>
          <a:xfrm>
            <a:off x="558300" y="4026725"/>
            <a:ext cx="8789400" cy="872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g36f5de499a5_0_0"/>
          <p:cNvSpPr txBox="1"/>
          <p:nvPr/>
        </p:nvSpPr>
        <p:spPr>
          <a:xfrm>
            <a:off x="452661" y="3581788"/>
            <a:ext cx="49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・公</a:t>
            </a:r>
            <a:r>
              <a:rPr lang="ja-JP" altLang="en-US" sz="2000" b="1" i="0" u="none" strike="noStrike" cap="none" dirty="0">
                <a:solidFill>
                  <a:schemeClr val="dk1"/>
                </a:solidFill>
                <a:latin typeface="Calibri"/>
                <a:ea typeface="Calibri"/>
                <a:cs typeface="Calibri"/>
                <a:sym typeface="Calibri"/>
              </a:rPr>
              <a:t>的</a:t>
            </a:r>
            <a:r>
              <a:rPr lang="ja-JP" sz="2000" b="1" dirty="0">
                <a:solidFill>
                  <a:schemeClr val="dk1"/>
                </a:solidFill>
                <a:latin typeface="Calibri"/>
                <a:ea typeface="Calibri"/>
                <a:cs typeface="Calibri"/>
                <a:sym typeface="Calibri"/>
              </a:rPr>
              <a:t>サービス</a:t>
            </a:r>
            <a:r>
              <a:rPr lang="ja-JP" sz="2000" b="1" i="0" u="none" strike="noStrike" cap="none" dirty="0">
                <a:solidFill>
                  <a:schemeClr val="dk1"/>
                </a:solidFill>
                <a:latin typeface="Calibri"/>
                <a:ea typeface="Calibri"/>
                <a:cs typeface="Calibri"/>
                <a:sym typeface="Calibri"/>
              </a:rPr>
              <a:t>の役割</a:t>
            </a:r>
            <a:endParaRPr sz="1400" b="0" i="0" u="none" strike="noStrike" cap="none" dirty="0">
              <a:solidFill>
                <a:srgbClr val="000000"/>
              </a:solidFill>
              <a:latin typeface="Arial"/>
              <a:ea typeface="Arial"/>
              <a:cs typeface="Arial"/>
              <a:sym typeface="Arial"/>
            </a:endParaRPr>
          </a:p>
        </p:txBody>
      </p:sp>
      <p:sp>
        <p:nvSpPr>
          <p:cNvPr id="135" name="Google Shape;135;g36f5de499a5_0_0"/>
          <p:cNvSpPr/>
          <p:nvPr/>
        </p:nvSpPr>
        <p:spPr>
          <a:xfrm>
            <a:off x="517250" y="2451951"/>
            <a:ext cx="4423800" cy="10851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g36f5de499a5_0_0"/>
          <p:cNvSpPr/>
          <p:nvPr/>
        </p:nvSpPr>
        <p:spPr>
          <a:xfrm>
            <a:off x="542200" y="4969650"/>
            <a:ext cx="4357800" cy="1133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36f5de499a5_0_0"/>
          <p:cNvSpPr txBox="1"/>
          <p:nvPr/>
        </p:nvSpPr>
        <p:spPr>
          <a:xfrm>
            <a:off x="558304" y="5035854"/>
            <a:ext cx="4455900" cy="854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b="0" i="0" u="none" strike="noStrike" cap="none" dirty="0">
                <a:solidFill>
                  <a:schemeClr val="dk1"/>
                </a:solidFill>
                <a:latin typeface="Calibri"/>
                <a:ea typeface="Calibri"/>
                <a:cs typeface="Calibri"/>
                <a:sym typeface="Calibri"/>
              </a:rPr>
              <a:t>○代表的な公</a:t>
            </a:r>
            <a:r>
              <a:rPr lang="ja-JP" altLang="en-US" sz="1500" b="0" i="0" u="none" strike="noStrike" cap="none" dirty="0">
                <a:solidFill>
                  <a:schemeClr val="dk1"/>
                </a:solidFill>
                <a:latin typeface="Calibri"/>
                <a:ea typeface="Calibri"/>
                <a:cs typeface="Calibri"/>
                <a:sym typeface="Calibri"/>
              </a:rPr>
              <a:t>的</a:t>
            </a:r>
            <a:r>
              <a:rPr lang="ja-JP" sz="1500" b="0" i="0" u="none" strike="noStrike" cap="none" dirty="0">
                <a:solidFill>
                  <a:schemeClr val="dk1"/>
                </a:solidFill>
                <a:latin typeface="Calibri"/>
                <a:ea typeface="Calibri"/>
                <a:cs typeface="Calibri"/>
                <a:sym typeface="Calibri"/>
              </a:rPr>
              <a:t>サービス</a:t>
            </a:r>
            <a:endParaRPr sz="15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dirty="0">
                <a:solidFill>
                  <a:schemeClr val="dk1"/>
                </a:solidFill>
                <a:latin typeface="Calibri"/>
                <a:ea typeface="Calibri"/>
                <a:cs typeface="Calibri"/>
                <a:sym typeface="Calibri"/>
              </a:rPr>
              <a:t>例：</a:t>
            </a:r>
            <a:r>
              <a:rPr lang="ja-JP" altLang="en-US" sz="1500" dirty="0">
                <a:solidFill>
                  <a:schemeClr val="dk1"/>
                </a:solidFill>
                <a:latin typeface="Calibri"/>
                <a:ea typeface="Calibri"/>
                <a:cs typeface="Calibri"/>
                <a:sym typeface="Calibri"/>
              </a:rPr>
              <a:t>水道・道路などの整備</a:t>
            </a:r>
            <a:r>
              <a:rPr lang="ja-JP" sz="1500" dirty="0">
                <a:solidFill>
                  <a:schemeClr val="dk1"/>
                </a:solidFill>
                <a:latin typeface="Calibri"/>
                <a:ea typeface="Calibri"/>
                <a:cs typeface="Calibri"/>
                <a:sym typeface="Calibri"/>
              </a:rPr>
              <a:t>、</a:t>
            </a:r>
            <a:r>
              <a:rPr lang="ja-JP" altLang="en-US" sz="1500" dirty="0">
                <a:solidFill>
                  <a:schemeClr val="dk1"/>
                </a:solidFill>
                <a:latin typeface="Calibri"/>
                <a:ea typeface="Calibri"/>
                <a:cs typeface="Calibri"/>
                <a:sym typeface="Calibri"/>
              </a:rPr>
              <a:t>警察署・</a:t>
            </a:r>
            <a:r>
              <a:rPr lang="ja-JP" sz="1500" dirty="0">
                <a:solidFill>
                  <a:schemeClr val="dk1"/>
                </a:solidFill>
                <a:latin typeface="Calibri"/>
                <a:ea typeface="Calibri"/>
                <a:cs typeface="Calibri"/>
                <a:sym typeface="Calibri"/>
              </a:rPr>
              <a:t>消防</a:t>
            </a:r>
            <a:r>
              <a:rPr lang="ja-JP" altLang="en-US" sz="1500" dirty="0">
                <a:solidFill>
                  <a:schemeClr val="dk1"/>
                </a:solidFill>
                <a:latin typeface="Calibri"/>
                <a:ea typeface="Calibri"/>
                <a:cs typeface="Calibri"/>
                <a:sym typeface="Calibri"/>
              </a:rPr>
              <a:t>署の人たちの活動</a:t>
            </a:r>
            <a:endParaRPr dirty="0">
              <a:solidFill>
                <a:schemeClr val="dk1"/>
              </a:solidFill>
              <a:latin typeface="Calibri"/>
              <a:ea typeface="Calibri"/>
              <a:cs typeface="Calibri"/>
              <a:sym typeface="Calibri"/>
            </a:endParaRPr>
          </a:p>
        </p:txBody>
      </p:sp>
      <p:sp>
        <p:nvSpPr>
          <p:cNvPr id="138" name="Google Shape;138;g36f5de499a5_0_0"/>
          <p:cNvSpPr txBox="1"/>
          <p:nvPr/>
        </p:nvSpPr>
        <p:spPr>
          <a:xfrm>
            <a:off x="519711" y="2468009"/>
            <a:ext cx="4455900" cy="10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b="0" i="0" u="none" strike="noStrike" cap="none">
                <a:solidFill>
                  <a:schemeClr val="dk1"/>
                </a:solidFill>
                <a:latin typeface="Calibri"/>
                <a:ea typeface="Calibri"/>
                <a:cs typeface="Calibri"/>
                <a:sym typeface="Calibri"/>
              </a:rPr>
              <a:t>○税金の種類</a:t>
            </a:r>
            <a:endParaRPr sz="15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a:solidFill>
                  <a:schemeClr val="dk1"/>
                </a:solidFill>
                <a:latin typeface="Calibri"/>
                <a:ea typeface="Calibri"/>
                <a:cs typeface="Calibri"/>
                <a:sym typeface="Calibri"/>
              </a:rPr>
              <a:t>例：税金には多くの種類があって、ほとんどは大人が納めている。買い物すると支払う「消費税」は、わたしたちも払っている税金。</a:t>
            </a:r>
            <a:endParaRPr sz="1500">
              <a:solidFill>
                <a:schemeClr val="dk1"/>
              </a:solidFill>
              <a:latin typeface="Calibri"/>
              <a:ea typeface="Calibri"/>
              <a:cs typeface="Calibri"/>
              <a:sym typeface="Calibri"/>
            </a:endParaRPr>
          </a:p>
        </p:txBody>
      </p:sp>
      <p:sp>
        <p:nvSpPr>
          <p:cNvPr id="139" name="Google Shape;139;g36f5de499a5_0_0"/>
          <p:cNvSpPr/>
          <p:nvPr/>
        </p:nvSpPr>
        <p:spPr>
          <a:xfrm>
            <a:off x="5011775" y="2470511"/>
            <a:ext cx="4357800" cy="10773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36f5de499a5_0_0"/>
          <p:cNvSpPr txBox="1"/>
          <p:nvPr/>
        </p:nvSpPr>
        <p:spPr>
          <a:xfrm>
            <a:off x="5011787" y="2468005"/>
            <a:ext cx="4455900" cy="1119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b="0" i="0" u="none" strike="noStrike" cap="none" dirty="0">
                <a:solidFill>
                  <a:schemeClr val="dk1"/>
                </a:solidFill>
                <a:latin typeface="Calibri"/>
                <a:ea typeface="Calibri"/>
                <a:cs typeface="Calibri"/>
                <a:sym typeface="Calibri"/>
              </a:rPr>
              <a:t>○税金の大切さ</a:t>
            </a:r>
            <a:endParaRPr sz="15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dirty="0">
                <a:solidFill>
                  <a:schemeClr val="dk1"/>
                </a:solidFill>
                <a:latin typeface="Calibri"/>
                <a:ea typeface="Calibri"/>
                <a:cs typeface="Calibri"/>
                <a:sym typeface="Calibri"/>
              </a:rPr>
              <a:t>例：もしも税金がないと、公</a:t>
            </a:r>
            <a:r>
              <a:rPr lang="ja-JP" altLang="en-US" sz="1500" dirty="0">
                <a:solidFill>
                  <a:schemeClr val="dk1"/>
                </a:solidFill>
                <a:latin typeface="Calibri"/>
                <a:ea typeface="Calibri"/>
                <a:cs typeface="Calibri"/>
                <a:sym typeface="Calibri"/>
              </a:rPr>
              <a:t>的</a:t>
            </a:r>
            <a:r>
              <a:rPr lang="ja-JP" sz="1500" dirty="0">
                <a:solidFill>
                  <a:schemeClr val="dk1"/>
                </a:solidFill>
                <a:latin typeface="Calibri"/>
                <a:ea typeface="Calibri"/>
                <a:cs typeface="Calibri"/>
                <a:sym typeface="Calibri"/>
              </a:rPr>
              <a:t>サービスを受けるのにお金を払わなければいけなくなるので、お金のない人が困ってしまう。</a:t>
            </a:r>
            <a:endParaRPr sz="1500" dirty="0">
              <a:solidFill>
                <a:schemeClr val="dk1"/>
              </a:solidFill>
              <a:latin typeface="Calibri"/>
              <a:ea typeface="Calibri"/>
              <a:cs typeface="Calibri"/>
              <a:sym typeface="Calibri"/>
            </a:endParaRPr>
          </a:p>
        </p:txBody>
      </p:sp>
      <p:sp>
        <p:nvSpPr>
          <p:cNvPr id="141" name="Google Shape;141;g36f5de499a5_0_0"/>
          <p:cNvSpPr txBox="1"/>
          <p:nvPr/>
        </p:nvSpPr>
        <p:spPr>
          <a:xfrm>
            <a:off x="637201" y="4078275"/>
            <a:ext cx="87600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dirty="0">
                <a:solidFill>
                  <a:schemeClr val="dk1"/>
                </a:solidFill>
                <a:latin typeface="Calibri"/>
                <a:ea typeface="Calibri"/>
                <a:cs typeface="Calibri"/>
                <a:sym typeface="Calibri"/>
              </a:rPr>
              <a:t>○公</a:t>
            </a:r>
            <a:r>
              <a:rPr lang="ja-JP" altLang="en-US" sz="1500" dirty="0">
                <a:solidFill>
                  <a:schemeClr val="dk1"/>
                </a:solidFill>
                <a:latin typeface="Calibri"/>
                <a:ea typeface="Calibri"/>
                <a:cs typeface="Calibri"/>
                <a:sym typeface="Calibri"/>
              </a:rPr>
              <a:t>的</a:t>
            </a:r>
            <a:r>
              <a:rPr lang="ja-JP" sz="1500" dirty="0">
                <a:solidFill>
                  <a:schemeClr val="dk1"/>
                </a:solidFill>
                <a:latin typeface="Calibri"/>
                <a:ea typeface="Calibri"/>
                <a:cs typeface="Calibri"/>
                <a:sym typeface="Calibri"/>
              </a:rPr>
              <a:t>サービスの説明</a:t>
            </a:r>
            <a:endParaRPr sz="15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500" dirty="0">
                <a:solidFill>
                  <a:schemeClr val="dk1"/>
                </a:solidFill>
                <a:latin typeface="Calibri"/>
                <a:ea typeface="Calibri"/>
                <a:cs typeface="Calibri"/>
                <a:sym typeface="Calibri"/>
              </a:rPr>
              <a:t>例：国民が安全で豊かな生活をするために、無料または低料金で受けられるサービス。国や地方自治体が運営・維持をしている。</a:t>
            </a:r>
            <a:endParaRPr sz="1500" b="0" i="0" u="none" strike="noStrike" cap="none" dirty="0">
              <a:solidFill>
                <a:schemeClr val="dk1"/>
              </a:solidFill>
              <a:latin typeface="Calibri"/>
              <a:ea typeface="Calibri"/>
              <a:cs typeface="Calibri"/>
              <a:sym typeface="Calibri"/>
            </a:endParaRPr>
          </a:p>
        </p:txBody>
      </p:sp>
      <p:sp>
        <p:nvSpPr>
          <p:cNvPr id="142" name="Google Shape;142;g36f5de499a5_0_0"/>
          <p:cNvSpPr txBox="1"/>
          <p:nvPr/>
        </p:nvSpPr>
        <p:spPr>
          <a:xfrm>
            <a:off x="558300" y="1273788"/>
            <a:ext cx="8917800" cy="105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500" b="0" i="0" u="none" strike="noStrike" cap="none">
                <a:solidFill>
                  <a:schemeClr val="dk1"/>
                </a:solidFill>
                <a:latin typeface="Calibri"/>
                <a:ea typeface="Calibri"/>
                <a:cs typeface="Calibri"/>
                <a:sym typeface="Calibri"/>
              </a:rPr>
              <a:t>○税金の説明</a:t>
            </a:r>
            <a:endParaRPr sz="15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a:solidFill>
                  <a:schemeClr val="dk1"/>
                </a:solidFill>
                <a:latin typeface="Calibri"/>
                <a:ea typeface="Calibri"/>
                <a:cs typeface="Calibri"/>
                <a:sym typeface="Calibri"/>
              </a:rPr>
              <a:t>例：みんなから集められた税金は、『みんなのために役立つ活動』『社会での助け合いのための活動』に使われている。社会に必要なお金を集めるので「社会の会費」ともよばれている。</a:t>
            </a:r>
            <a:endParaRPr sz="1500">
              <a:solidFill>
                <a:schemeClr val="dk1"/>
              </a:solidFill>
              <a:latin typeface="Calibri"/>
              <a:ea typeface="Calibri"/>
              <a:cs typeface="Calibri"/>
              <a:sym typeface="Calibri"/>
            </a:endParaRPr>
          </a:p>
        </p:txBody>
      </p:sp>
      <p:sp>
        <p:nvSpPr>
          <p:cNvPr id="143" name="Google Shape;143;g36f5de499a5_0_0"/>
          <p:cNvSpPr/>
          <p:nvPr/>
        </p:nvSpPr>
        <p:spPr>
          <a:xfrm>
            <a:off x="4962725" y="4959650"/>
            <a:ext cx="4357800" cy="1133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36f5de499a5_0_0"/>
          <p:cNvSpPr txBox="1"/>
          <p:nvPr/>
        </p:nvSpPr>
        <p:spPr>
          <a:xfrm>
            <a:off x="4962723" y="4995748"/>
            <a:ext cx="4455900" cy="1119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0" i="0" u="none" strike="noStrike" cap="none" dirty="0">
                <a:solidFill>
                  <a:schemeClr val="dk1"/>
                </a:solidFill>
                <a:latin typeface="Calibri"/>
                <a:ea typeface="Calibri"/>
                <a:cs typeface="Calibri"/>
                <a:sym typeface="Calibri"/>
              </a:rPr>
              <a:t>○公</a:t>
            </a:r>
            <a:r>
              <a:rPr lang="ja-JP" altLang="en-US" sz="1500" b="0" i="0" u="none" strike="noStrike" cap="none" dirty="0">
                <a:solidFill>
                  <a:schemeClr val="dk1"/>
                </a:solidFill>
                <a:latin typeface="Calibri"/>
                <a:ea typeface="Calibri"/>
                <a:cs typeface="Calibri"/>
                <a:sym typeface="Calibri"/>
              </a:rPr>
              <a:t>的</a:t>
            </a:r>
            <a:r>
              <a:rPr lang="ja-JP" sz="1500" b="0" i="0" u="none" strike="noStrike" cap="none" dirty="0">
                <a:solidFill>
                  <a:schemeClr val="dk1"/>
                </a:solidFill>
                <a:latin typeface="Calibri"/>
                <a:ea typeface="Calibri"/>
                <a:cs typeface="Calibri"/>
                <a:sym typeface="Calibri"/>
              </a:rPr>
              <a:t>サービスに税金が使われる理由</a:t>
            </a:r>
            <a:endParaRPr sz="15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dirty="0">
                <a:solidFill>
                  <a:schemeClr val="dk1"/>
                </a:solidFill>
                <a:latin typeface="Calibri"/>
                <a:ea typeface="Calibri"/>
                <a:cs typeface="Calibri"/>
                <a:sym typeface="Calibri"/>
              </a:rPr>
              <a:t>例：暮らしを豊かにしたり、安全を守るために、みんなに必要なものだから。不公平にならないようにみんなから集めた税金で運用されている。</a:t>
            </a:r>
            <a:endParaRPr sz="1500" dirty="0">
              <a:solidFill>
                <a:schemeClr val="dk1"/>
              </a:solidFill>
              <a:latin typeface="Calibri"/>
              <a:ea typeface="Calibri"/>
              <a:cs typeface="Calibri"/>
              <a:sym typeface="Calibri"/>
            </a:endParaRPr>
          </a:p>
        </p:txBody>
      </p:sp>
      <p:sp>
        <p:nvSpPr>
          <p:cNvPr id="145" name="Google Shape;145;g36f5de499a5_0_0"/>
          <p:cNvSpPr txBox="1"/>
          <p:nvPr/>
        </p:nvSpPr>
        <p:spPr>
          <a:xfrm rot="-797603">
            <a:off x="1760454" y="2776798"/>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dirty="0">
                <a:solidFill>
                  <a:srgbClr val="FF0000"/>
                </a:solidFill>
                <a:latin typeface="Calibri"/>
                <a:ea typeface="Calibri"/>
                <a:cs typeface="Calibri"/>
                <a:sym typeface="Calibri"/>
              </a:rPr>
              <a:t>サンプル見本</a:t>
            </a:r>
            <a:endParaRPr sz="8000" b="1" dirty="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712a84caef_0_0"/>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51" name="Google Shape;151;g3712a84caef_0_0"/>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52" name="Google Shape;152;g3712a84caef_0_0"/>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g3712a84caef_0_0"/>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54" name="Google Shape;154;g3712a84caef_0_0"/>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防災</a:t>
            </a:r>
            <a:r>
              <a:rPr lang="ja-JP" altLang="en-US" sz="2500" b="1" i="0" u="none" strike="noStrike" cap="none" dirty="0">
                <a:solidFill>
                  <a:schemeClr val="lt1"/>
                </a:solidFill>
                <a:latin typeface="Arial"/>
                <a:ea typeface="Arial"/>
                <a:cs typeface="Arial"/>
                <a:sym typeface="Arial"/>
              </a:rPr>
              <a:t>関係</a:t>
            </a:r>
            <a:r>
              <a:rPr lang="ja-JP" sz="2500" b="1" i="0" u="none" strike="noStrike" cap="none" dirty="0">
                <a:solidFill>
                  <a:schemeClr val="lt1"/>
                </a:solidFill>
                <a:latin typeface="Arial"/>
                <a:ea typeface="Arial"/>
                <a:cs typeface="Arial"/>
                <a:sym typeface="Arial"/>
              </a:rPr>
              <a:t>予算について</a:t>
            </a:r>
            <a:endParaRPr sz="1400" b="0" i="0" u="none" strike="noStrike" cap="none" dirty="0">
              <a:solidFill>
                <a:srgbClr val="000000"/>
              </a:solidFill>
              <a:latin typeface="Arial"/>
              <a:ea typeface="Arial"/>
              <a:cs typeface="Arial"/>
              <a:sym typeface="Arial"/>
            </a:endParaRPr>
          </a:p>
        </p:txBody>
      </p:sp>
      <p:sp>
        <p:nvSpPr>
          <p:cNvPr id="155" name="Google Shape;155;g3712a84caef_0_0"/>
          <p:cNvSpPr/>
          <p:nvPr/>
        </p:nvSpPr>
        <p:spPr>
          <a:xfrm>
            <a:off x="545164" y="1536071"/>
            <a:ext cx="87894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3712a84caef_0_0"/>
          <p:cNvSpPr txBox="1"/>
          <p:nvPr/>
        </p:nvSpPr>
        <p:spPr>
          <a:xfrm>
            <a:off x="574348" y="1557964"/>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国の予算の説明</a:t>
            </a:r>
            <a:endParaRPr sz="1600" b="0" i="0" u="none" strike="noStrike" cap="none">
              <a:solidFill>
                <a:schemeClr val="dk1"/>
              </a:solidFill>
              <a:latin typeface="Calibri"/>
              <a:ea typeface="Calibri"/>
              <a:cs typeface="Calibri"/>
              <a:sym typeface="Calibri"/>
            </a:endParaRPr>
          </a:p>
        </p:txBody>
      </p:sp>
      <p:sp>
        <p:nvSpPr>
          <p:cNvPr id="157" name="Google Shape;157;g3712a84caef_0_0"/>
          <p:cNvSpPr txBox="1"/>
          <p:nvPr/>
        </p:nvSpPr>
        <p:spPr>
          <a:xfrm>
            <a:off x="420414" y="1157908"/>
            <a:ext cx="2607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・国の予算の役割</a:t>
            </a:r>
            <a:endParaRPr sz="1400" b="0" i="0" u="none" strike="noStrike" cap="none">
              <a:solidFill>
                <a:srgbClr val="000000"/>
              </a:solidFill>
              <a:latin typeface="Arial"/>
              <a:ea typeface="Arial"/>
              <a:cs typeface="Arial"/>
              <a:sym typeface="Arial"/>
            </a:endParaRPr>
          </a:p>
        </p:txBody>
      </p:sp>
      <p:sp>
        <p:nvSpPr>
          <p:cNvPr id="158" name="Google Shape;158;g3712a84caef_0_0"/>
          <p:cNvSpPr txBox="1"/>
          <p:nvPr/>
        </p:nvSpPr>
        <p:spPr>
          <a:xfrm>
            <a:off x="436523" y="2618955"/>
            <a:ext cx="34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予算の役割</a:t>
            </a:r>
            <a:endParaRPr sz="1400" b="0" i="0" u="none" strike="noStrike" cap="none" dirty="0">
              <a:solidFill>
                <a:srgbClr val="000000"/>
              </a:solidFill>
              <a:latin typeface="Arial"/>
              <a:ea typeface="Arial"/>
              <a:cs typeface="Arial"/>
              <a:sym typeface="Arial"/>
            </a:endParaRPr>
          </a:p>
        </p:txBody>
      </p:sp>
      <p:sp>
        <p:nvSpPr>
          <p:cNvPr id="159" name="Google Shape;159;g3712a84caef_0_0"/>
          <p:cNvSpPr/>
          <p:nvPr/>
        </p:nvSpPr>
        <p:spPr>
          <a:xfrm>
            <a:off x="574476" y="2993385"/>
            <a:ext cx="8789400" cy="1067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g3712a84caef_0_0"/>
          <p:cNvSpPr/>
          <p:nvPr/>
        </p:nvSpPr>
        <p:spPr>
          <a:xfrm>
            <a:off x="558300" y="4534875"/>
            <a:ext cx="8789400" cy="1463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g3712a84caef_0_0"/>
          <p:cNvSpPr txBox="1"/>
          <p:nvPr/>
        </p:nvSpPr>
        <p:spPr>
          <a:xfrm>
            <a:off x="590576" y="4562999"/>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具体的な使い道</a:t>
            </a:r>
            <a:endParaRPr sz="1600" b="0" i="0" u="none" strike="noStrike" cap="none">
              <a:solidFill>
                <a:schemeClr val="dk1"/>
              </a:solidFill>
              <a:latin typeface="Calibri"/>
              <a:ea typeface="Calibri"/>
              <a:cs typeface="Calibri"/>
              <a:sym typeface="Calibri"/>
            </a:endParaRPr>
          </a:p>
        </p:txBody>
      </p:sp>
      <p:sp>
        <p:nvSpPr>
          <p:cNvPr id="162" name="Google Shape;162;g3712a84caef_0_0"/>
          <p:cNvSpPr txBox="1"/>
          <p:nvPr/>
        </p:nvSpPr>
        <p:spPr>
          <a:xfrm>
            <a:off x="590576" y="3059249"/>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防災</a:t>
            </a:r>
            <a:r>
              <a:rPr lang="ja-JP" altLang="en-US" sz="1600" b="0" i="0" u="none" strike="noStrike" cap="none" dirty="0">
                <a:solidFill>
                  <a:schemeClr val="dk1"/>
                </a:solidFill>
                <a:latin typeface="Calibri"/>
                <a:ea typeface="Calibri"/>
                <a:cs typeface="Calibri"/>
                <a:sym typeface="Calibri"/>
              </a:rPr>
              <a:t>関係</a:t>
            </a:r>
            <a:r>
              <a:rPr lang="ja-JP" sz="1600" b="0" i="0" u="none" strike="noStrike" cap="none" dirty="0">
                <a:solidFill>
                  <a:schemeClr val="dk1"/>
                </a:solidFill>
                <a:latin typeface="Calibri"/>
                <a:ea typeface="Calibri"/>
                <a:cs typeface="Calibri"/>
                <a:sym typeface="Calibri"/>
              </a:rPr>
              <a:t>予算の説明</a:t>
            </a:r>
            <a:endParaRPr sz="1600" b="0" i="0" u="none" strike="noStrike" cap="none" dirty="0">
              <a:solidFill>
                <a:schemeClr val="dk1"/>
              </a:solidFill>
              <a:latin typeface="Calibri"/>
              <a:ea typeface="Calibri"/>
              <a:cs typeface="Calibri"/>
              <a:sym typeface="Calibri"/>
            </a:endParaRPr>
          </a:p>
        </p:txBody>
      </p:sp>
      <p:sp>
        <p:nvSpPr>
          <p:cNvPr id="163" name="Google Shape;163;g3712a84caef_0_0"/>
          <p:cNvSpPr txBox="1"/>
          <p:nvPr/>
        </p:nvSpPr>
        <p:spPr>
          <a:xfrm>
            <a:off x="436473" y="4097730"/>
            <a:ext cx="34059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a:t>
            </a:r>
            <a:r>
              <a:rPr lang="ja-JP" sz="2000" b="1" dirty="0">
                <a:solidFill>
                  <a:schemeClr val="dk1"/>
                </a:solidFill>
                <a:latin typeface="Calibri"/>
                <a:ea typeface="Calibri"/>
                <a:cs typeface="Calibri"/>
                <a:sym typeface="Calibri"/>
              </a:rPr>
              <a:t>使い道</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69" name="Google Shape;169;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72" name="Google Shape;172;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防災</a:t>
            </a:r>
            <a:r>
              <a:rPr lang="ja-JP" altLang="en-US" sz="2500" b="1" i="0" u="none" strike="noStrike" cap="none" dirty="0">
                <a:solidFill>
                  <a:schemeClr val="lt1"/>
                </a:solidFill>
                <a:latin typeface="Arial"/>
                <a:ea typeface="Arial"/>
                <a:cs typeface="Arial"/>
                <a:sym typeface="Arial"/>
              </a:rPr>
              <a:t>関係</a:t>
            </a:r>
            <a:r>
              <a:rPr lang="ja-JP" sz="2500" b="1" i="0" u="none" strike="noStrike" cap="none" dirty="0">
                <a:solidFill>
                  <a:schemeClr val="lt1"/>
                </a:solidFill>
                <a:latin typeface="Arial"/>
                <a:ea typeface="Arial"/>
                <a:cs typeface="Arial"/>
                <a:sym typeface="Arial"/>
              </a:rPr>
              <a:t>予算について</a:t>
            </a:r>
            <a:endParaRPr sz="1400" b="0" i="0" u="none" strike="noStrike" cap="none" dirty="0">
              <a:solidFill>
                <a:srgbClr val="000000"/>
              </a:solidFill>
              <a:latin typeface="Arial"/>
              <a:ea typeface="Arial"/>
              <a:cs typeface="Arial"/>
              <a:sym typeface="Arial"/>
            </a:endParaRPr>
          </a:p>
        </p:txBody>
      </p:sp>
      <p:sp>
        <p:nvSpPr>
          <p:cNvPr id="173" name="Google Shape;173;p7"/>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7"/>
          <p:cNvSpPr txBox="1"/>
          <p:nvPr/>
        </p:nvSpPr>
        <p:spPr>
          <a:xfrm>
            <a:off x="574348" y="1557964"/>
            <a:ext cx="8757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国の予算の説明</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国民から集めた税金をつかって、これから一年間、どんなことに、どれだけお金を使うか計画したもの。</a:t>
            </a:r>
            <a:endParaRPr sz="1600" dirty="0">
              <a:solidFill>
                <a:schemeClr val="dk1"/>
              </a:solidFill>
              <a:latin typeface="Calibri"/>
              <a:ea typeface="Calibri"/>
              <a:cs typeface="Calibri"/>
              <a:sym typeface="Calibri"/>
            </a:endParaRPr>
          </a:p>
        </p:txBody>
      </p:sp>
      <p:sp>
        <p:nvSpPr>
          <p:cNvPr id="175" name="Google Shape;175;p7"/>
          <p:cNvSpPr txBox="1"/>
          <p:nvPr/>
        </p:nvSpPr>
        <p:spPr>
          <a:xfrm>
            <a:off x="420414" y="1157908"/>
            <a:ext cx="260745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・国の予算の役割</a:t>
            </a: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436523" y="2537980"/>
            <a:ext cx="34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予算の役割</a:t>
            </a:r>
            <a:endParaRPr sz="1400" b="0" i="0" u="none" strike="noStrike" cap="none" dirty="0">
              <a:solidFill>
                <a:srgbClr val="000000"/>
              </a:solidFill>
              <a:latin typeface="Arial"/>
              <a:ea typeface="Arial"/>
              <a:cs typeface="Arial"/>
              <a:sym typeface="Arial"/>
            </a:endParaRPr>
          </a:p>
        </p:txBody>
      </p:sp>
      <p:sp>
        <p:nvSpPr>
          <p:cNvPr id="177" name="Google Shape;177;p7"/>
          <p:cNvSpPr/>
          <p:nvPr/>
        </p:nvSpPr>
        <p:spPr>
          <a:xfrm>
            <a:off x="574525" y="2896651"/>
            <a:ext cx="87894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7"/>
          <p:cNvSpPr/>
          <p:nvPr/>
        </p:nvSpPr>
        <p:spPr>
          <a:xfrm>
            <a:off x="558300" y="4325025"/>
            <a:ext cx="8789400" cy="15699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7"/>
          <p:cNvSpPr txBox="1"/>
          <p:nvPr/>
        </p:nvSpPr>
        <p:spPr>
          <a:xfrm>
            <a:off x="608750" y="4317050"/>
            <a:ext cx="8757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具体的な使い道</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「災害に強いまちづくり」堤防や砂防ダムの整備、公共施設の耐震化など</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「災害から身を守るための情報や知識を広める活動」ハザードマップの作成・配布、緊急地震速報など</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「もしものときの対応・活動」消防・救急・警察・自衛隊の活動、被災者の支援など</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「未来の防災のための活動」防災技術の研究・開発など</a:t>
            </a:r>
            <a:endParaRPr sz="1600" dirty="0">
              <a:solidFill>
                <a:schemeClr val="dk1"/>
              </a:solidFill>
              <a:latin typeface="Calibri"/>
              <a:ea typeface="Calibri"/>
              <a:cs typeface="Calibri"/>
              <a:sym typeface="Calibri"/>
            </a:endParaRPr>
          </a:p>
        </p:txBody>
      </p:sp>
      <p:sp>
        <p:nvSpPr>
          <p:cNvPr id="180" name="Google Shape;180;p7"/>
          <p:cNvSpPr txBox="1"/>
          <p:nvPr/>
        </p:nvSpPr>
        <p:spPr>
          <a:xfrm>
            <a:off x="590576" y="2921599"/>
            <a:ext cx="8757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防災</a:t>
            </a:r>
            <a:r>
              <a:rPr lang="ja-JP" altLang="en-US" sz="1600" b="0" i="0" u="none" strike="noStrike" cap="none" dirty="0">
                <a:solidFill>
                  <a:schemeClr val="dk1"/>
                </a:solidFill>
                <a:latin typeface="Calibri"/>
                <a:ea typeface="Calibri"/>
                <a:cs typeface="Calibri"/>
                <a:sym typeface="Calibri"/>
              </a:rPr>
              <a:t>関係</a:t>
            </a:r>
            <a:r>
              <a:rPr lang="ja-JP" sz="1600" b="0" i="0" u="none" strike="noStrike" cap="none" dirty="0">
                <a:solidFill>
                  <a:schemeClr val="dk1"/>
                </a:solidFill>
                <a:latin typeface="Calibri"/>
                <a:ea typeface="Calibri"/>
                <a:cs typeface="Calibri"/>
                <a:sym typeface="Calibri"/>
              </a:rPr>
              <a:t>予算の説明</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国の予算のうち、災害に備えたり、災害が起きたときに困っている人を助けたりするためのお金のこと。</a:t>
            </a:r>
            <a:endParaRPr sz="1600" dirty="0">
              <a:solidFill>
                <a:schemeClr val="dk1"/>
              </a:solidFill>
              <a:latin typeface="Calibri"/>
              <a:ea typeface="Calibri"/>
              <a:cs typeface="Calibri"/>
              <a:sym typeface="Calibri"/>
            </a:endParaRPr>
          </a:p>
        </p:txBody>
      </p:sp>
      <p:sp>
        <p:nvSpPr>
          <p:cNvPr id="181" name="Google Shape;181;p7"/>
          <p:cNvSpPr txBox="1"/>
          <p:nvPr/>
        </p:nvSpPr>
        <p:spPr>
          <a:xfrm>
            <a:off x="436523" y="3943643"/>
            <a:ext cx="34059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a:t>
            </a:r>
            <a:r>
              <a:rPr lang="ja-JP" sz="2000" b="1" dirty="0">
                <a:solidFill>
                  <a:schemeClr val="dk1"/>
                </a:solidFill>
                <a:latin typeface="Calibri"/>
                <a:ea typeface="Calibri"/>
                <a:cs typeface="Calibri"/>
                <a:sym typeface="Calibri"/>
              </a:rPr>
              <a:t>使い道</a:t>
            </a:r>
            <a:endParaRPr sz="1400" b="0" i="0" u="none" strike="noStrike" cap="none" dirty="0">
              <a:solidFill>
                <a:srgbClr val="000000"/>
              </a:solidFill>
              <a:latin typeface="Arial"/>
              <a:ea typeface="Arial"/>
              <a:cs typeface="Arial"/>
              <a:sym typeface="Arial"/>
            </a:endParaRPr>
          </a:p>
        </p:txBody>
      </p:sp>
      <p:sp>
        <p:nvSpPr>
          <p:cNvPr id="182" name="Google Shape;182;p7"/>
          <p:cNvSpPr txBox="1"/>
          <p:nvPr/>
        </p:nvSpPr>
        <p:spPr>
          <a:xfrm rot="-797603">
            <a:off x="1667106" y="2340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a:solidFill>
                  <a:srgbClr val="FF0000"/>
                </a:solidFill>
                <a:latin typeface="Calibri"/>
                <a:ea typeface="Calibri"/>
                <a:cs typeface="Calibri"/>
                <a:sym typeface="Calibri"/>
              </a:rPr>
              <a:t>サンプル見本</a:t>
            </a:r>
            <a:endParaRPr sz="8000" b="1">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89" name="Google Shape;189;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91" name="Google Shape;191;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わたしのまち</a:t>
            </a:r>
            <a:r>
              <a:rPr lang="ja-JP" sz="2500" b="1">
                <a:solidFill>
                  <a:schemeClr val="lt1"/>
                </a:solidFill>
              </a:rPr>
              <a:t>の防災に関する「税金」の使い方</a:t>
            </a:r>
            <a:endParaRPr sz="1400" b="0" i="0" u="none" strike="noStrike" cap="none">
              <a:solidFill>
                <a:srgbClr val="000000"/>
              </a:solidFill>
              <a:latin typeface="Arial"/>
              <a:ea typeface="Arial"/>
              <a:cs typeface="Arial"/>
              <a:sym typeface="Arial"/>
            </a:endParaRPr>
          </a:p>
        </p:txBody>
      </p:sp>
      <p:sp>
        <p:nvSpPr>
          <p:cNvPr id="192" name="Google Shape;192;p9"/>
          <p:cNvSpPr/>
          <p:nvPr/>
        </p:nvSpPr>
        <p:spPr>
          <a:xfrm>
            <a:off x="545200" y="1989950"/>
            <a:ext cx="8789400" cy="15543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
          <p:cNvSpPr txBox="1"/>
          <p:nvPr/>
        </p:nvSpPr>
        <p:spPr>
          <a:xfrm>
            <a:off x="574399" y="1117150"/>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a:solidFill>
                  <a:schemeClr val="dk1"/>
                </a:solidFill>
                <a:latin typeface="Calibri"/>
                <a:ea typeface="Calibri"/>
                <a:cs typeface="Calibri"/>
                <a:sym typeface="Calibri"/>
              </a:rPr>
              <a:t>わたしのまち：〇〇県〇〇市</a:t>
            </a:r>
            <a:endParaRPr sz="1400" b="0" i="0" u="none" strike="noStrike" cap="none">
              <a:solidFill>
                <a:srgbClr val="000000"/>
              </a:solidFill>
              <a:latin typeface="Arial"/>
              <a:ea typeface="Arial"/>
              <a:cs typeface="Arial"/>
              <a:sym typeface="Arial"/>
            </a:endParaRPr>
          </a:p>
        </p:txBody>
      </p:sp>
      <p:sp>
        <p:nvSpPr>
          <p:cNvPr id="194" name="Google Shape;194;p9"/>
          <p:cNvSpPr txBox="1"/>
          <p:nvPr/>
        </p:nvSpPr>
        <p:spPr>
          <a:xfrm>
            <a:off x="728448" y="2087714"/>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具体的な金額</a:t>
            </a:r>
            <a:endParaRPr sz="1600" b="0" i="0" u="none" strike="noStrike" cap="none">
              <a:solidFill>
                <a:schemeClr val="dk1"/>
              </a:solidFill>
              <a:latin typeface="Calibri"/>
              <a:ea typeface="Calibri"/>
              <a:cs typeface="Calibri"/>
              <a:sym typeface="Calibri"/>
            </a:endParaRPr>
          </a:p>
        </p:txBody>
      </p:sp>
      <p:sp>
        <p:nvSpPr>
          <p:cNvPr id="195" name="Google Shape;195;p9"/>
          <p:cNvSpPr/>
          <p:nvPr/>
        </p:nvSpPr>
        <p:spPr>
          <a:xfrm>
            <a:off x="545200" y="4118560"/>
            <a:ext cx="8789400" cy="16680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9"/>
          <p:cNvSpPr txBox="1"/>
          <p:nvPr/>
        </p:nvSpPr>
        <p:spPr>
          <a:xfrm>
            <a:off x="574411" y="3684150"/>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a:solidFill>
                  <a:schemeClr val="dk1"/>
                </a:solidFill>
                <a:latin typeface="Calibri"/>
                <a:ea typeface="Calibri"/>
                <a:cs typeface="Calibri"/>
                <a:sym typeface="Calibri"/>
              </a:rPr>
              <a:t>・防災に関する税金の使い道</a:t>
            </a: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805385" y="4224277"/>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具体的な使い道</a:t>
            </a:r>
            <a:endParaRPr sz="1600" b="0" i="0" u="none" strike="noStrike" cap="none">
              <a:solidFill>
                <a:schemeClr val="dk1"/>
              </a:solidFill>
              <a:latin typeface="Calibri"/>
              <a:ea typeface="Calibri"/>
              <a:cs typeface="Calibri"/>
              <a:sym typeface="Calibri"/>
            </a:endParaRPr>
          </a:p>
        </p:txBody>
      </p:sp>
      <p:sp>
        <p:nvSpPr>
          <p:cNvPr id="198" name="Google Shape;198;p9"/>
          <p:cNvSpPr txBox="1"/>
          <p:nvPr/>
        </p:nvSpPr>
        <p:spPr>
          <a:xfrm>
            <a:off x="651361" y="1553538"/>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dirty="0">
                <a:solidFill>
                  <a:schemeClr val="dk1"/>
                </a:solidFill>
                <a:latin typeface="Calibri"/>
                <a:ea typeface="Calibri"/>
                <a:cs typeface="Calibri"/>
                <a:sym typeface="Calibri"/>
              </a:rPr>
              <a:t>・防災</a:t>
            </a:r>
            <a:r>
              <a:rPr lang="ja-JP" altLang="en-US" sz="2000" b="1" dirty="0">
                <a:solidFill>
                  <a:schemeClr val="dk1"/>
                </a:solidFill>
                <a:latin typeface="Calibri"/>
                <a:ea typeface="Calibri"/>
                <a:cs typeface="Calibri"/>
                <a:sym typeface="Calibri"/>
              </a:rPr>
              <a:t>関係</a:t>
            </a:r>
            <a:r>
              <a:rPr lang="ja-JP" sz="2000" b="1" dirty="0">
                <a:solidFill>
                  <a:schemeClr val="dk1"/>
                </a:solidFill>
                <a:latin typeface="Calibri"/>
                <a:ea typeface="Calibri"/>
                <a:cs typeface="Calibri"/>
                <a:sym typeface="Calibri"/>
              </a:rPr>
              <a:t>予算</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712a84caef_0_17"/>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3712a84caef_0_17"/>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205" name="Google Shape;205;g3712a84caef_0_17"/>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g3712a84caef_0_17"/>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207" name="Google Shape;207;g3712a84caef_0_17"/>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わたしのまち</a:t>
            </a:r>
            <a:r>
              <a:rPr lang="ja-JP" sz="2500" b="1">
                <a:solidFill>
                  <a:schemeClr val="lt1"/>
                </a:solidFill>
              </a:rPr>
              <a:t>の防災に関する「税金」の使い方</a:t>
            </a:r>
            <a:endParaRPr sz="1400" b="0" i="0" u="none" strike="noStrike" cap="none">
              <a:solidFill>
                <a:srgbClr val="000000"/>
              </a:solidFill>
              <a:latin typeface="Arial"/>
              <a:ea typeface="Arial"/>
              <a:cs typeface="Arial"/>
              <a:sym typeface="Arial"/>
            </a:endParaRPr>
          </a:p>
        </p:txBody>
      </p:sp>
      <p:sp>
        <p:nvSpPr>
          <p:cNvPr id="208" name="Google Shape;208;g3712a84caef_0_17"/>
          <p:cNvSpPr/>
          <p:nvPr/>
        </p:nvSpPr>
        <p:spPr>
          <a:xfrm>
            <a:off x="545200" y="1989950"/>
            <a:ext cx="8789400" cy="15543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3712a84caef_0_17"/>
          <p:cNvSpPr txBox="1"/>
          <p:nvPr/>
        </p:nvSpPr>
        <p:spPr>
          <a:xfrm>
            <a:off x="574399" y="1117150"/>
            <a:ext cx="52352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dirty="0">
                <a:solidFill>
                  <a:schemeClr val="dk1"/>
                </a:solidFill>
                <a:latin typeface="Calibri"/>
                <a:ea typeface="Calibri"/>
                <a:cs typeface="Calibri"/>
                <a:sym typeface="Calibri"/>
              </a:rPr>
              <a:t>わたしのまち：</a:t>
            </a:r>
            <a:r>
              <a:rPr lang="en-US" altLang="ja-JP" sz="2000" b="1" dirty="0">
                <a:solidFill>
                  <a:schemeClr val="dk1"/>
                </a:solidFill>
                <a:latin typeface="Calibri"/>
                <a:ea typeface="Calibri"/>
                <a:cs typeface="Calibri"/>
                <a:sym typeface="Calibri"/>
              </a:rPr>
              <a:t>Gakken</a:t>
            </a:r>
            <a:r>
              <a:rPr lang="ja-JP" sz="2000" b="1" dirty="0">
                <a:solidFill>
                  <a:schemeClr val="dk1"/>
                </a:solidFill>
                <a:latin typeface="Calibri"/>
                <a:ea typeface="Calibri"/>
                <a:cs typeface="Calibri"/>
                <a:sym typeface="Calibri"/>
              </a:rPr>
              <a:t>県</a:t>
            </a:r>
            <a:r>
              <a:rPr lang="ja-JP" altLang="en-US" sz="2000" b="1" dirty="0">
                <a:solidFill>
                  <a:schemeClr val="dk1"/>
                </a:solidFill>
                <a:latin typeface="Calibri"/>
                <a:ea typeface="Calibri"/>
                <a:cs typeface="Calibri"/>
                <a:sym typeface="Calibri"/>
              </a:rPr>
              <a:t>キッズネット</a:t>
            </a:r>
            <a:r>
              <a:rPr lang="ja-JP" sz="2000" b="1" dirty="0">
                <a:solidFill>
                  <a:schemeClr val="dk1"/>
                </a:solidFill>
                <a:latin typeface="Calibri"/>
                <a:ea typeface="Calibri"/>
                <a:cs typeface="Calibri"/>
                <a:sym typeface="Calibri"/>
              </a:rPr>
              <a:t>市</a:t>
            </a:r>
            <a:endParaRPr sz="1400" b="0" i="0" u="none" strike="noStrike" cap="none" dirty="0">
              <a:solidFill>
                <a:srgbClr val="000000"/>
              </a:solidFill>
              <a:latin typeface="Arial"/>
              <a:ea typeface="Arial"/>
              <a:cs typeface="Arial"/>
              <a:sym typeface="Arial"/>
            </a:endParaRPr>
          </a:p>
        </p:txBody>
      </p:sp>
      <p:sp>
        <p:nvSpPr>
          <p:cNvPr id="210" name="Google Shape;210;g3712a84caef_0_17"/>
          <p:cNvSpPr txBox="1"/>
          <p:nvPr/>
        </p:nvSpPr>
        <p:spPr>
          <a:xfrm>
            <a:off x="728448" y="2087714"/>
            <a:ext cx="87573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具体的な金額</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令和2年度～6年度　約</a:t>
            </a:r>
            <a:r>
              <a:rPr lang="ja-JP" altLang="en-US" sz="1600" dirty="0">
                <a:solidFill>
                  <a:schemeClr val="dk1"/>
                </a:solidFill>
                <a:latin typeface="Calibri"/>
                <a:ea typeface="Calibri"/>
                <a:cs typeface="Calibri"/>
                <a:sym typeface="Calibri"/>
              </a:rPr>
              <a:t>〇〇〇</a:t>
            </a:r>
            <a:r>
              <a:rPr lang="ja-JP" sz="1600" dirty="0">
                <a:solidFill>
                  <a:schemeClr val="dk1"/>
                </a:solidFill>
                <a:latin typeface="Calibri"/>
                <a:ea typeface="Calibri"/>
                <a:cs typeface="Calibri"/>
                <a:sym typeface="Calibri"/>
              </a:rPr>
              <a:t>億円</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令和</a:t>
            </a:r>
            <a:r>
              <a:rPr lang="en-US" altLang="ja-JP" sz="1600" dirty="0">
                <a:solidFill>
                  <a:schemeClr val="dk1"/>
                </a:solidFill>
                <a:latin typeface="Calibri"/>
                <a:ea typeface="Calibri"/>
                <a:cs typeface="Calibri"/>
                <a:sym typeface="Calibri"/>
              </a:rPr>
              <a:t>7</a:t>
            </a:r>
            <a:r>
              <a:rPr lang="ja-JP" sz="1600" dirty="0">
                <a:solidFill>
                  <a:schemeClr val="dk1"/>
                </a:solidFill>
                <a:latin typeface="Calibri"/>
                <a:ea typeface="Calibri"/>
                <a:cs typeface="Calibri"/>
                <a:sym typeface="Calibri"/>
              </a:rPr>
              <a:t>年度～11年度　約</a:t>
            </a:r>
            <a:r>
              <a:rPr lang="ja-JP" altLang="en-US" sz="1600" dirty="0">
                <a:solidFill>
                  <a:schemeClr val="dk1"/>
                </a:solidFill>
                <a:latin typeface="Calibri"/>
                <a:ea typeface="Calibri"/>
                <a:cs typeface="Calibri"/>
                <a:sym typeface="Calibri"/>
              </a:rPr>
              <a:t>〇〇〇</a:t>
            </a:r>
            <a:r>
              <a:rPr lang="ja-JP" sz="1600" dirty="0">
                <a:solidFill>
                  <a:schemeClr val="dk1"/>
                </a:solidFill>
                <a:latin typeface="Calibri"/>
                <a:ea typeface="Calibri"/>
                <a:cs typeface="Calibri"/>
                <a:sym typeface="Calibri"/>
              </a:rPr>
              <a:t>億円の予定</a:t>
            </a:r>
            <a:endParaRPr sz="1600" dirty="0">
              <a:solidFill>
                <a:schemeClr val="dk1"/>
              </a:solidFill>
              <a:latin typeface="Calibri"/>
              <a:ea typeface="Calibri"/>
              <a:cs typeface="Calibri"/>
              <a:sym typeface="Calibri"/>
            </a:endParaRPr>
          </a:p>
        </p:txBody>
      </p:sp>
      <p:sp>
        <p:nvSpPr>
          <p:cNvPr id="211" name="Google Shape;211;g3712a84caef_0_17"/>
          <p:cNvSpPr/>
          <p:nvPr/>
        </p:nvSpPr>
        <p:spPr>
          <a:xfrm>
            <a:off x="545200" y="4118560"/>
            <a:ext cx="8789400" cy="16680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3712a84caef_0_17"/>
          <p:cNvSpPr txBox="1"/>
          <p:nvPr/>
        </p:nvSpPr>
        <p:spPr>
          <a:xfrm>
            <a:off x="574411" y="3684150"/>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a:solidFill>
                  <a:schemeClr val="dk1"/>
                </a:solidFill>
                <a:latin typeface="Calibri"/>
                <a:ea typeface="Calibri"/>
                <a:cs typeface="Calibri"/>
                <a:sym typeface="Calibri"/>
              </a:rPr>
              <a:t>・防災に関する税金の使い道</a:t>
            </a:r>
            <a:endParaRPr sz="1400" b="0" i="0" u="none" strike="noStrike" cap="none">
              <a:solidFill>
                <a:srgbClr val="000000"/>
              </a:solidFill>
              <a:latin typeface="Arial"/>
              <a:ea typeface="Arial"/>
              <a:cs typeface="Arial"/>
              <a:sym typeface="Arial"/>
            </a:endParaRPr>
          </a:p>
        </p:txBody>
      </p:sp>
      <p:sp>
        <p:nvSpPr>
          <p:cNvPr id="213" name="Google Shape;213;g3712a84caef_0_17"/>
          <p:cNvSpPr txBox="1"/>
          <p:nvPr/>
        </p:nvSpPr>
        <p:spPr>
          <a:xfrm>
            <a:off x="805385" y="4224277"/>
            <a:ext cx="8757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具体的な使い道</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小中学校・公園のトイレの洋式化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小中学校の体育館の空調設備整備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避難所の防犯対策　</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木造密集対策地域の感電ブレーカーと家具転倒防止器具設置の全額補助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備蓄飲食料の強化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p:txBody>
      </p:sp>
      <p:sp>
        <p:nvSpPr>
          <p:cNvPr id="214" name="Google Shape;214;g3712a84caef_0_17"/>
          <p:cNvSpPr txBox="1"/>
          <p:nvPr/>
        </p:nvSpPr>
        <p:spPr>
          <a:xfrm>
            <a:off x="651361" y="1553538"/>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dirty="0">
                <a:solidFill>
                  <a:schemeClr val="dk1"/>
                </a:solidFill>
                <a:latin typeface="Calibri"/>
                <a:ea typeface="Calibri"/>
                <a:cs typeface="Calibri"/>
                <a:sym typeface="Calibri"/>
              </a:rPr>
              <a:t>・防災</a:t>
            </a:r>
            <a:r>
              <a:rPr lang="ja-JP" altLang="en-US" sz="2000" b="1" dirty="0">
                <a:solidFill>
                  <a:schemeClr val="dk1"/>
                </a:solidFill>
                <a:latin typeface="Calibri"/>
                <a:ea typeface="Calibri"/>
                <a:cs typeface="Calibri"/>
                <a:sym typeface="Calibri"/>
              </a:rPr>
              <a:t>関係</a:t>
            </a:r>
            <a:r>
              <a:rPr lang="ja-JP" sz="2000" b="1" dirty="0">
                <a:solidFill>
                  <a:schemeClr val="dk1"/>
                </a:solidFill>
                <a:latin typeface="Calibri"/>
                <a:ea typeface="Calibri"/>
                <a:cs typeface="Calibri"/>
                <a:sym typeface="Calibri"/>
              </a:rPr>
              <a:t>予算</a:t>
            </a:r>
            <a:endParaRPr sz="1400" b="0" i="0" u="none" strike="noStrike" cap="none" dirty="0">
              <a:solidFill>
                <a:srgbClr val="000000"/>
              </a:solidFill>
              <a:latin typeface="Arial"/>
              <a:ea typeface="Arial"/>
              <a:cs typeface="Arial"/>
              <a:sym typeface="Arial"/>
            </a:endParaRPr>
          </a:p>
        </p:txBody>
      </p:sp>
      <p:sp>
        <p:nvSpPr>
          <p:cNvPr id="215" name="Google Shape;215;g3712a84caef_0_17"/>
          <p:cNvSpPr txBox="1"/>
          <p:nvPr/>
        </p:nvSpPr>
        <p:spPr>
          <a:xfrm rot="-797603">
            <a:off x="1667106" y="2340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a:solidFill>
                  <a:srgbClr val="FF0000"/>
                </a:solidFill>
                <a:latin typeface="Calibri"/>
                <a:ea typeface="Calibri"/>
                <a:cs typeface="Calibri"/>
                <a:sym typeface="Calibri"/>
              </a:rPr>
              <a:t>サンプル見本</a:t>
            </a:r>
            <a:endParaRPr sz="80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
          <p:cNvSpPr/>
          <p:nvPr/>
        </p:nvSpPr>
        <p:spPr>
          <a:xfrm>
            <a:off x="414997" y="251430"/>
            <a:ext cx="9091609" cy="1436053"/>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「わたしが住むまちの防災マップ」の作り方</a:t>
            </a:r>
            <a:endParaRPr sz="1400" b="0" i="0" u="none" strike="noStrike" cap="none">
              <a:solidFill>
                <a:srgbClr val="000000"/>
              </a:solidFill>
              <a:latin typeface="Arial"/>
              <a:ea typeface="Arial"/>
              <a:cs typeface="Arial"/>
              <a:sym typeface="Arial"/>
            </a:endParaRPr>
          </a:p>
        </p:txBody>
      </p:sp>
      <p:sp>
        <p:nvSpPr>
          <p:cNvPr id="221" name="Google Shape;221;p3"/>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3"/>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pic>
        <p:nvPicPr>
          <p:cNvPr id="223" name="Google Shape;223;p3"/>
          <p:cNvPicPr preferRelativeResize="0"/>
          <p:nvPr/>
        </p:nvPicPr>
        <p:blipFill rotWithShape="1">
          <a:blip r:embed="rId3">
            <a:alphaModFix/>
          </a:blip>
          <a:srcRect/>
          <a:stretch/>
        </p:blipFill>
        <p:spPr>
          <a:xfrm>
            <a:off x="497385" y="771856"/>
            <a:ext cx="8862275" cy="80115"/>
          </a:xfrm>
          <a:prstGeom prst="rect">
            <a:avLst/>
          </a:prstGeom>
          <a:noFill/>
          <a:ln>
            <a:noFill/>
          </a:ln>
        </p:spPr>
      </p:pic>
      <p:sp>
        <p:nvSpPr>
          <p:cNvPr id="224" name="Google Shape;224;p3"/>
          <p:cNvSpPr txBox="1"/>
          <p:nvPr/>
        </p:nvSpPr>
        <p:spPr>
          <a:xfrm>
            <a:off x="440234" y="857832"/>
            <a:ext cx="8919426" cy="5764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作り方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a:t>
            </a:r>
            <a:endParaRPr sz="1400" b="0" i="0" u="none" strike="noStrike" cap="none">
              <a:solidFill>
                <a:srgbClr val="000000"/>
              </a:solidFill>
              <a:latin typeface="Arial"/>
              <a:ea typeface="Arial"/>
              <a:cs typeface="Arial"/>
              <a:sym typeface="Arial"/>
            </a:endParaRPr>
          </a:p>
        </p:txBody>
      </p:sp>
      <p:sp>
        <p:nvSpPr>
          <p:cNvPr id="225" name="Google Shape;225;p3"/>
          <p:cNvSpPr/>
          <p:nvPr/>
        </p:nvSpPr>
        <p:spPr>
          <a:xfrm>
            <a:off x="414996" y="1961981"/>
            <a:ext cx="9091609" cy="4038188"/>
          </a:xfrm>
          <a:prstGeom prst="roundRect">
            <a:avLst>
              <a:gd name="adj" fmla="val 5664"/>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3"/>
          <p:cNvSpPr/>
          <p:nvPr/>
        </p:nvSpPr>
        <p:spPr>
          <a:xfrm>
            <a:off x="3535921" y="2138342"/>
            <a:ext cx="2798097" cy="469900"/>
          </a:xfrm>
          <a:prstGeom prst="roundRect">
            <a:avLst>
              <a:gd name="adj" fmla="val 11107"/>
            </a:avLst>
          </a:prstGeom>
          <a:solidFill>
            <a:srgbClr val="2EA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3"/>
          <p:cNvSpPr/>
          <p:nvPr/>
        </p:nvSpPr>
        <p:spPr>
          <a:xfrm>
            <a:off x="598405" y="2126547"/>
            <a:ext cx="2827131" cy="469900"/>
          </a:xfrm>
          <a:prstGeom prst="roundRect">
            <a:avLst>
              <a:gd name="adj" fmla="val 11107"/>
            </a:avLst>
          </a:prstGeom>
          <a:solidFill>
            <a:srgbClr val="22AC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3"/>
          <p:cNvSpPr/>
          <p:nvPr/>
        </p:nvSpPr>
        <p:spPr>
          <a:xfrm>
            <a:off x="6436076" y="2147757"/>
            <a:ext cx="2798097" cy="469900"/>
          </a:xfrm>
          <a:prstGeom prst="roundRect">
            <a:avLst>
              <a:gd name="adj" fmla="val 11107"/>
            </a:avLst>
          </a:prstGeom>
          <a:solidFill>
            <a:srgbClr val="F9B6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9" name="Google Shape;229;p3"/>
          <p:cNvSpPr/>
          <p:nvPr/>
        </p:nvSpPr>
        <p:spPr>
          <a:xfrm>
            <a:off x="7997244" y="2222497"/>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0" name="Google Shape;230;p3"/>
          <p:cNvSpPr/>
          <p:nvPr/>
        </p:nvSpPr>
        <p:spPr>
          <a:xfrm>
            <a:off x="2180772" y="2238186"/>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3"/>
          <p:cNvSpPr/>
          <p:nvPr/>
        </p:nvSpPr>
        <p:spPr>
          <a:xfrm>
            <a:off x="5116113" y="2230798"/>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p3"/>
          <p:cNvSpPr txBox="1"/>
          <p:nvPr/>
        </p:nvSpPr>
        <p:spPr>
          <a:xfrm>
            <a:off x="7077434" y="2195985"/>
            <a:ext cx="15153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手順　</a:t>
            </a:r>
            <a:r>
              <a:rPr lang="ja-JP" sz="1600" b="1" i="0" u="none" strike="noStrike" cap="none">
                <a:solidFill>
                  <a:srgbClr val="595757"/>
                </a:solidFill>
                <a:latin typeface="Arial"/>
                <a:ea typeface="Arial"/>
                <a:cs typeface="Arial"/>
                <a:sym typeface="Arial"/>
              </a:rPr>
              <a:t>3</a:t>
            </a:r>
            <a:endParaRPr sz="1600" b="1" i="0" u="none" strike="noStrike" cap="none">
              <a:solidFill>
                <a:srgbClr val="595757"/>
              </a:solidFill>
              <a:latin typeface="Arial"/>
              <a:ea typeface="Arial"/>
              <a:cs typeface="Arial"/>
              <a:sym typeface="Arial"/>
            </a:endParaRPr>
          </a:p>
        </p:txBody>
      </p:sp>
      <p:sp>
        <p:nvSpPr>
          <p:cNvPr id="233" name="Google Shape;233;p3"/>
          <p:cNvSpPr/>
          <p:nvPr/>
        </p:nvSpPr>
        <p:spPr>
          <a:xfrm rot="5400000">
            <a:off x="3419763"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p3"/>
          <p:cNvSpPr/>
          <p:nvPr/>
        </p:nvSpPr>
        <p:spPr>
          <a:xfrm rot="5400000">
            <a:off x="6323146"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35" name="Google Shape;235;p3"/>
          <p:cNvCxnSpPr/>
          <p:nvPr/>
        </p:nvCxnSpPr>
        <p:spPr>
          <a:xfrm>
            <a:off x="3488213" y="2767789"/>
            <a:ext cx="0" cy="2905377"/>
          </a:xfrm>
          <a:prstGeom prst="straightConnector1">
            <a:avLst/>
          </a:prstGeom>
          <a:noFill/>
          <a:ln w="9525" cap="flat" cmpd="sng">
            <a:solidFill>
              <a:srgbClr val="9FA0A0"/>
            </a:solidFill>
            <a:prstDash val="solid"/>
            <a:miter lim="800000"/>
            <a:headEnd type="none" w="sm" len="sm"/>
            <a:tailEnd type="none" w="sm" len="sm"/>
          </a:ln>
        </p:spPr>
      </p:cxnSp>
      <p:cxnSp>
        <p:nvCxnSpPr>
          <p:cNvPr id="236" name="Google Shape;236;p3"/>
          <p:cNvCxnSpPr/>
          <p:nvPr/>
        </p:nvCxnSpPr>
        <p:spPr>
          <a:xfrm>
            <a:off x="6383204" y="2767790"/>
            <a:ext cx="0" cy="2905377"/>
          </a:xfrm>
          <a:prstGeom prst="straightConnector1">
            <a:avLst/>
          </a:prstGeom>
          <a:noFill/>
          <a:ln w="9525" cap="flat" cmpd="sng">
            <a:solidFill>
              <a:srgbClr val="9FA0A0"/>
            </a:solidFill>
            <a:prstDash val="solid"/>
            <a:miter lim="800000"/>
            <a:headEnd type="none" w="sm" len="sm"/>
            <a:tailEnd type="none" w="sm" len="sm"/>
          </a:ln>
        </p:spPr>
      </p:cxnSp>
      <p:sp>
        <p:nvSpPr>
          <p:cNvPr id="237" name="Google Shape;237;p3"/>
          <p:cNvSpPr txBox="1"/>
          <p:nvPr/>
        </p:nvSpPr>
        <p:spPr>
          <a:xfrm>
            <a:off x="6739009"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595757"/>
                </a:solidFill>
                <a:latin typeface="Arial"/>
                <a:ea typeface="Arial"/>
                <a:cs typeface="Arial"/>
                <a:sym typeface="Arial"/>
              </a:rPr>
              <a:t>ハザードマップを見ながら、危険な場所を書き込む</a:t>
            </a:r>
            <a:endParaRPr sz="1400" b="0" i="0" u="none" strike="noStrike" cap="none">
              <a:solidFill>
                <a:srgbClr val="000000"/>
              </a:solidFill>
              <a:latin typeface="Arial"/>
              <a:ea typeface="Arial"/>
              <a:cs typeface="Arial"/>
              <a:sym typeface="Arial"/>
            </a:endParaRPr>
          </a:p>
        </p:txBody>
      </p:sp>
      <p:sp>
        <p:nvSpPr>
          <p:cNvPr id="238" name="Google Shape;238;p3"/>
          <p:cNvSpPr txBox="1"/>
          <p:nvPr/>
        </p:nvSpPr>
        <p:spPr>
          <a:xfrm>
            <a:off x="6693909" y="474753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950"/>
              <a:buFont typeface="Arial"/>
              <a:buNone/>
            </a:pPr>
            <a:r>
              <a:rPr lang="ja-JP" sz="950" b="0" i="0" u="none" strike="noStrike" cap="none">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a:t>
            </a:r>
            <a:endParaRPr sz="1400" b="0" i="0" u="none" strike="noStrike" cap="none">
              <a:solidFill>
                <a:srgbClr val="000000"/>
              </a:solidFill>
              <a:latin typeface="Arial"/>
              <a:ea typeface="Arial"/>
              <a:cs typeface="Arial"/>
              <a:sym typeface="Arial"/>
            </a:endParaRPr>
          </a:p>
        </p:txBody>
      </p:sp>
      <p:sp>
        <p:nvSpPr>
          <p:cNvPr id="239" name="Google Shape;239;p3"/>
          <p:cNvSpPr>
            <a:spLocks noGrp="1"/>
          </p:cNvSpPr>
          <p:nvPr>
            <p:ph type="pic" idx="3"/>
          </p:nvPr>
        </p:nvSpPr>
        <p:spPr>
          <a:xfrm>
            <a:off x="920279" y="2750129"/>
            <a:ext cx="2183382" cy="1431328"/>
          </a:xfrm>
          <a:prstGeom prst="rect">
            <a:avLst/>
          </a:prstGeom>
          <a:solidFill>
            <a:srgbClr val="F2F2F2"/>
          </a:solidFill>
          <a:ln>
            <a:noFill/>
          </a:ln>
        </p:spPr>
        <p:txBody>
          <a:bodyPr/>
          <a:lstStyle/>
          <a:p>
            <a:endParaRPr lang="ja-JP" altLang="en-US"/>
          </a:p>
        </p:txBody>
      </p:sp>
      <p:sp>
        <p:nvSpPr>
          <p:cNvPr id="240" name="Google Shape;240;p3"/>
          <p:cNvSpPr>
            <a:spLocks noGrp="1"/>
          </p:cNvSpPr>
          <p:nvPr>
            <p:ph type="pic" idx="4"/>
          </p:nvPr>
        </p:nvSpPr>
        <p:spPr>
          <a:xfrm>
            <a:off x="6743433" y="2767789"/>
            <a:ext cx="2183381" cy="1431328"/>
          </a:xfrm>
          <a:prstGeom prst="rect">
            <a:avLst/>
          </a:prstGeom>
          <a:solidFill>
            <a:srgbClr val="F2F2F2"/>
          </a:solidFill>
          <a:ln>
            <a:noFill/>
          </a:ln>
        </p:spPr>
        <p:txBody>
          <a:bodyPr/>
          <a:lstStyle/>
          <a:p>
            <a:endParaRPr lang="ja-JP" altLang="en-US"/>
          </a:p>
        </p:txBody>
      </p:sp>
      <p:sp>
        <p:nvSpPr>
          <p:cNvPr id="241" name="Google Shape;241;p3"/>
          <p:cNvSpPr txBox="1"/>
          <p:nvPr/>
        </p:nvSpPr>
        <p:spPr>
          <a:xfrm>
            <a:off x="4190280" y="2197364"/>
            <a:ext cx="15153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手順　</a:t>
            </a:r>
            <a:r>
              <a:rPr lang="ja-JP" sz="1600" b="1" i="0" u="none" strike="noStrike" cap="none">
                <a:solidFill>
                  <a:srgbClr val="595757"/>
                </a:solidFill>
                <a:latin typeface="Arial"/>
                <a:ea typeface="Arial"/>
                <a:cs typeface="Arial"/>
                <a:sym typeface="Arial"/>
              </a:rPr>
              <a:t>2</a:t>
            </a:r>
            <a:endParaRPr sz="1600" b="1" i="0" u="none" strike="noStrike" cap="none">
              <a:solidFill>
                <a:srgbClr val="595757"/>
              </a:solidFill>
              <a:latin typeface="Arial"/>
              <a:ea typeface="Arial"/>
              <a:cs typeface="Arial"/>
              <a:sym typeface="Arial"/>
            </a:endParaRPr>
          </a:p>
        </p:txBody>
      </p:sp>
      <p:sp>
        <p:nvSpPr>
          <p:cNvPr id="242" name="Google Shape;242;p3"/>
          <p:cNvSpPr txBox="1"/>
          <p:nvPr/>
        </p:nvSpPr>
        <p:spPr>
          <a:xfrm>
            <a:off x="1254280" y="2207909"/>
            <a:ext cx="15153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手順　</a:t>
            </a:r>
            <a:r>
              <a:rPr lang="ja-JP" sz="1600" b="1" i="0" u="none" strike="noStrike" cap="none">
                <a:solidFill>
                  <a:srgbClr val="595757"/>
                </a:solidFill>
                <a:latin typeface="Arial"/>
                <a:ea typeface="Arial"/>
                <a:cs typeface="Arial"/>
                <a:sym typeface="Arial"/>
              </a:rPr>
              <a:t>1</a:t>
            </a:r>
            <a:endParaRPr sz="1600" b="1" i="0" u="none" strike="noStrike" cap="none">
              <a:solidFill>
                <a:srgbClr val="595757"/>
              </a:solidFill>
              <a:latin typeface="Arial"/>
              <a:ea typeface="Arial"/>
              <a:cs typeface="Arial"/>
              <a:sym typeface="Arial"/>
            </a:endParaRPr>
          </a:p>
        </p:txBody>
      </p:sp>
      <p:sp>
        <p:nvSpPr>
          <p:cNvPr id="243" name="Google Shape;243;p3"/>
          <p:cNvSpPr txBox="1"/>
          <p:nvPr/>
        </p:nvSpPr>
        <p:spPr>
          <a:xfrm>
            <a:off x="3866897"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595757"/>
                </a:solidFill>
                <a:latin typeface="Arial"/>
                <a:ea typeface="Arial"/>
                <a:cs typeface="Arial"/>
                <a:sym typeface="Arial"/>
              </a:rPr>
              <a:t>防災に関するものを探して、見つけたら地図に書き込む</a:t>
            </a:r>
            <a:endParaRPr sz="1400" b="0" i="0" u="none" strike="noStrike" cap="none">
              <a:solidFill>
                <a:srgbClr val="000000"/>
              </a:solidFill>
              <a:latin typeface="Arial"/>
              <a:ea typeface="Arial"/>
              <a:cs typeface="Arial"/>
              <a:sym typeface="Arial"/>
            </a:endParaRPr>
          </a:p>
        </p:txBody>
      </p:sp>
      <p:sp>
        <p:nvSpPr>
          <p:cNvPr id="244" name="Google Shape;244;p3"/>
          <p:cNvSpPr txBox="1"/>
          <p:nvPr/>
        </p:nvSpPr>
        <p:spPr>
          <a:xfrm>
            <a:off x="618332" y="4291952"/>
            <a:ext cx="26776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595757"/>
                </a:solidFill>
                <a:latin typeface="Arial"/>
                <a:ea typeface="Arial"/>
                <a:cs typeface="Arial"/>
                <a:sym typeface="Arial"/>
              </a:rPr>
              <a:t>避難所までの道を歩いて、危険な場所・安全な場所を地図に書き込む</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3702061" y="475440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950"/>
              <a:buFont typeface="Arial"/>
              <a:buNone/>
            </a:pPr>
            <a:r>
              <a:rPr lang="ja-JP" sz="950" b="0" i="0" u="none" strike="noStrike" cap="none">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a:t>
            </a:r>
            <a:endParaRPr sz="1400" b="0" i="0" u="none" strike="noStrike" cap="none">
              <a:solidFill>
                <a:srgbClr val="000000"/>
              </a:solidFill>
              <a:latin typeface="Arial"/>
              <a:ea typeface="Arial"/>
              <a:cs typeface="Arial"/>
              <a:sym typeface="Arial"/>
            </a:endParaRPr>
          </a:p>
        </p:txBody>
      </p:sp>
      <p:sp>
        <p:nvSpPr>
          <p:cNvPr id="246" name="Google Shape;246;p3"/>
          <p:cNvSpPr txBox="1"/>
          <p:nvPr/>
        </p:nvSpPr>
        <p:spPr>
          <a:xfrm>
            <a:off x="818494" y="4723178"/>
            <a:ext cx="2491817" cy="9489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950"/>
              <a:buFont typeface="Arial"/>
              <a:buNone/>
            </a:pPr>
            <a:r>
              <a:rPr lang="ja-JP" sz="950" b="0" i="0" u="none" strike="noStrike" cap="none">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※具体的な手順を記入しましょう。以下ダミーテキストダミーテキストダミーテキストダミーテキストダミーテキストダミーテキスト</a:t>
            </a:r>
            <a:endParaRPr sz="1400" b="0" i="0" u="none" strike="noStrike" cap="none">
              <a:solidFill>
                <a:srgbClr val="000000"/>
              </a:solidFill>
              <a:latin typeface="Arial"/>
              <a:ea typeface="Arial"/>
              <a:cs typeface="Arial"/>
              <a:sym typeface="Arial"/>
            </a:endParaRPr>
          </a:p>
        </p:txBody>
      </p:sp>
      <p:sp>
        <p:nvSpPr>
          <p:cNvPr id="247" name="Google Shape;247;p3"/>
          <p:cNvSpPr>
            <a:spLocks noGrp="1"/>
          </p:cNvSpPr>
          <p:nvPr>
            <p:ph type="pic" idx="2"/>
          </p:nvPr>
        </p:nvSpPr>
        <p:spPr>
          <a:xfrm>
            <a:off x="3871320" y="2750129"/>
            <a:ext cx="2183382" cy="1431328"/>
          </a:xfrm>
          <a:prstGeom prst="rect">
            <a:avLst/>
          </a:prstGeom>
          <a:solidFill>
            <a:srgbClr val="F2F2F2"/>
          </a:solidFill>
          <a:ln>
            <a:noFill/>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fade">
                                      <p:cBhvr>
                                        <p:cTn id="20" dur="500"/>
                                        <p:tgtEl>
                                          <p:spTgt spid="226"/>
                                        </p:tgtEl>
                                      </p:cBhvr>
                                    </p:animEffect>
                                  </p:childTnLst>
                                </p:cTn>
                              </p:par>
                              <p:par>
                                <p:cTn id="21" presetID="10" presetClass="entr" presetSubtype="0" fill="hold" nodeType="with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fade">
                                      <p:cBhvr>
                                        <p:cTn id="23" dur="500"/>
                                        <p:tgtEl>
                                          <p:spTgt spid="229"/>
                                        </p:tgtEl>
                                      </p:cBhvr>
                                    </p:animEffect>
                                  </p:childTnLst>
                                </p:cTn>
                              </p:par>
                              <p:par>
                                <p:cTn id="24" presetID="10" presetClass="entr" presetSubtype="0" fill="hold" nodeType="withEffect">
                                  <p:stCondLst>
                                    <p:cond delay="0"/>
                                  </p:stCondLst>
                                  <p:childTnLst>
                                    <p:set>
                                      <p:cBhvr>
                                        <p:cTn id="25" dur="1" fill="hold">
                                          <p:stCondLst>
                                            <p:cond delay="0"/>
                                          </p:stCondLst>
                                        </p:cTn>
                                        <p:tgtEl>
                                          <p:spTgt spid="242"/>
                                        </p:tgtEl>
                                        <p:attrNameLst>
                                          <p:attrName>style.visibility</p:attrName>
                                        </p:attrNameLst>
                                      </p:cBhvr>
                                      <p:to>
                                        <p:strVal val="visible"/>
                                      </p:to>
                                    </p:set>
                                    <p:animEffect transition="in" filter="fade">
                                      <p:cBhvr>
                                        <p:cTn id="26" dur="500"/>
                                        <p:tgtEl>
                                          <p:spTgt spid="2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animEffect transition="in" filter="fade">
                                      <p:cBhvr>
                                        <p:cTn id="31" dur="500"/>
                                        <p:tgtEl>
                                          <p:spTgt spid="227"/>
                                        </p:tgtEl>
                                      </p:cBhvr>
                                    </p:animEffect>
                                  </p:childTnLst>
                                </p:cTn>
                              </p:par>
                              <p:par>
                                <p:cTn id="32" presetID="10" presetClass="entr" presetSubtype="0" fill="hold" nodeType="withEffect">
                                  <p:stCondLst>
                                    <p:cond delay="0"/>
                                  </p:stCondLst>
                                  <p:childTnLst>
                                    <p:set>
                                      <p:cBhvr>
                                        <p:cTn id="33" dur="1" fill="hold">
                                          <p:stCondLst>
                                            <p:cond delay="0"/>
                                          </p:stCondLst>
                                        </p:cTn>
                                        <p:tgtEl>
                                          <p:spTgt spid="230"/>
                                        </p:tgtEl>
                                        <p:attrNameLst>
                                          <p:attrName>style.visibility</p:attrName>
                                        </p:attrNameLst>
                                      </p:cBhvr>
                                      <p:to>
                                        <p:strVal val="visible"/>
                                      </p:to>
                                    </p:set>
                                    <p:animEffect transition="in" filter="fade">
                                      <p:cBhvr>
                                        <p:cTn id="34" dur="500"/>
                                        <p:tgtEl>
                                          <p:spTgt spid="230"/>
                                        </p:tgtEl>
                                      </p:cBhvr>
                                    </p:animEffect>
                                  </p:childTnLst>
                                </p:cTn>
                              </p:par>
                              <p:par>
                                <p:cTn id="35" presetID="10" presetClass="entr" presetSubtype="0" fill="hold" nodeType="withEffect">
                                  <p:stCondLst>
                                    <p:cond delay="0"/>
                                  </p:stCondLst>
                                  <p:childTnLst>
                                    <p:set>
                                      <p:cBhvr>
                                        <p:cTn id="36" dur="1" fill="hold">
                                          <p:stCondLst>
                                            <p:cond delay="0"/>
                                          </p:stCondLst>
                                        </p:cTn>
                                        <p:tgtEl>
                                          <p:spTgt spid="241"/>
                                        </p:tgtEl>
                                        <p:attrNameLst>
                                          <p:attrName>style.visibility</p:attrName>
                                        </p:attrNameLst>
                                      </p:cBhvr>
                                      <p:to>
                                        <p:strVal val="visible"/>
                                      </p:to>
                                    </p:set>
                                    <p:animEffect transition="in" filter="fade">
                                      <p:cBhvr>
                                        <p:cTn id="37" dur="500"/>
                                        <p:tgtEl>
                                          <p:spTgt spid="241"/>
                                        </p:tgtEl>
                                      </p:cBhvr>
                                    </p:animEffect>
                                  </p:childTnLst>
                                </p:cTn>
                              </p:par>
                              <p:par>
                                <p:cTn id="38" presetID="10" presetClass="entr" presetSubtype="0" fill="hold" nodeType="withEffect">
                                  <p:stCondLst>
                                    <p:cond delay="0"/>
                                  </p:stCondLst>
                                  <p:childTnLst>
                                    <p:set>
                                      <p:cBhvr>
                                        <p:cTn id="39" dur="1" fill="hold">
                                          <p:stCondLst>
                                            <p:cond delay="0"/>
                                          </p:stCondLst>
                                        </p:cTn>
                                        <p:tgtEl>
                                          <p:spTgt spid="233"/>
                                        </p:tgtEl>
                                        <p:attrNameLst>
                                          <p:attrName>style.visibility</p:attrName>
                                        </p:attrNameLst>
                                      </p:cBhvr>
                                      <p:to>
                                        <p:strVal val="visible"/>
                                      </p:to>
                                    </p:set>
                                    <p:animEffect transition="in" filter="fade">
                                      <p:cBhvr>
                                        <p:cTn id="40" dur="500"/>
                                        <p:tgtEl>
                                          <p:spTgt spid="233"/>
                                        </p:tgtEl>
                                      </p:cBhvr>
                                    </p:animEffect>
                                  </p:childTnLst>
                                </p:cTn>
                              </p:par>
                              <p:par>
                                <p:cTn id="41" presetID="10" presetClass="entr" presetSubtype="0" fill="hold" nodeType="withEffect">
                                  <p:stCondLst>
                                    <p:cond delay="0"/>
                                  </p:stCondLst>
                                  <p:childTnLst>
                                    <p:set>
                                      <p:cBhvr>
                                        <p:cTn id="42" dur="1" fill="hold">
                                          <p:stCondLst>
                                            <p:cond delay="0"/>
                                          </p:stCondLst>
                                        </p:cTn>
                                        <p:tgtEl>
                                          <p:spTgt spid="235"/>
                                        </p:tgtEl>
                                        <p:attrNameLst>
                                          <p:attrName>style.visibility</p:attrName>
                                        </p:attrNameLst>
                                      </p:cBhvr>
                                      <p:to>
                                        <p:strVal val="visible"/>
                                      </p:to>
                                    </p:set>
                                    <p:animEffect transition="in" filter="fade">
                                      <p:cBhvr>
                                        <p:cTn id="43" dur="500"/>
                                        <p:tgtEl>
                                          <p:spTgt spid="2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8"/>
                                        </p:tgtEl>
                                        <p:attrNameLst>
                                          <p:attrName>style.visibility</p:attrName>
                                        </p:attrNameLst>
                                      </p:cBhvr>
                                      <p:to>
                                        <p:strVal val="visible"/>
                                      </p:to>
                                    </p:set>
                                    <p:animEffect transition="in" filter="fade">
                                      <p:cBhvr>
                                        <p:cTn id="48" dur="500"/>
                                        <p:tgtEl>
                                          <p:spTgt spid="228"/>
                                        </p:tgtEl>
                                      </p:cBhvr>
                                    </p:animEffect>
                                  </p:childTnLst>
                                </p:cTn>
                              </p:par>
                              <p:par>
                                <p:cTn id="49" presetID="10" presetClass="entr" presetSubtype="0" fill="hold" nodeType="withEffect">
                                  <p:stCondLst>
                                    <p:cond delay="0"/>
                                  </p:stCondLst>
                                  <p:childTnLst>
                                    <p:set>
                                      <p:cBhvr>
                                        <p:cTn id="50" dur="1" fill="hold">
                                          <p:stCondLst>
                                            <p:cond delay="0"/>
                                          </p:stCondLst>
                                        </p:cTn>
                                        <p:tgtEl>
                                          <p:spTgt spid="231"/>
                                        </p:tgtEl>
                                        <p:attrNameLst>
                                          <p:attrName>style.visibility</p:attrName>
                                        </p:attrNameLst>
                                      </p:cBhvr>
                                      <p:to>
                                        <p:strVal val="visible"/>
                                      </p:to>
                                    </p:set>
                                    <p:animEffect transition="in" filter="fade">
                                      <p:cBhvr>
                                        <p:cTn id="51" dur="500"/>
                                        <p:tgtEl>
                                          <p:spTgt spid="231"/>
                                        </p:tgtEl>
                                      </p:cBhvr>
                                    </p:animEffect>
                                  </p:childTnLst>
                                </p:cTn>
                              </p:par>
                              <p:par>
                                <p:cTn id="52" presetID="10" presetClass="entr" presetSubtype="0" fill="hold" nodeType="withEffect">
                                  <p:stCondLst>
                                    <p:cond delay="0"/>
                                  </p:stCondLst>
                                  <p:childTnLst>
                                    <p:set>
                                      <p:cBhvr>
                                        <p:cTn id="53" dur="1" fill="hold">
                                          <p:stCondLst>
                                            <p:cond delay="0"/>
                                          </p:stCondLst>
                                        </p:cTn>
                                        <p:tgtEl>
                                          <p:spTgt spid="232"/>
                                        </p:tgtEl>
                                        <p:attrNameLst>
                                          <p:attrName>style.visibility</p:attrName>
                                        </p:attrNameLst>
                                      </p:cBhvr>
                                      <p:to>
                                        <p:strVal val="visible"/>
                                      </p:to>
                                    </p:set>
                                    <p:animEffect transition="in" filter="fade">
                                      <p:cBhvr>
                                        <p:cTn id="54" dur="500"/>
                                        <p:tgtEl>
                                          <p:spTgt spid="232"/>
                                        </p:tgtEl>
                                      </p:cBhvr>
                                    </p:animEffect>
                                  </p:childTnLst>
                                </p:cTn>
                              </p:par>
                              <p:par>
                                <p:cTn id="55" presetID="10" presetClass="entr" presetSubtype="0"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fade">
                                      <p:cBhvr>
                                        <p:cTn id="57" dur="500"/>
                                        <p:tgtEl>
                                          <p:spTgt spid="236"/>
                                        </p:tgtEl>
                                      </p:cBhvr>
                                    </p:animEffect>
                                  </p:childTnLst>
                                </p:cTn>
                              </p:par>
                              <p:par>
                                <p:cTn id="58" presetID="10" presetClass="entr" presetSubtype="0" fill="hold" nodeType="with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500"/>
                                        <p:tgtEl>
                                          <p:spTgt spid="237"/>
                                        </p:tgtEl>
                                      </p:cBhvr>
                                    </p:animEffect>
                                  </p:childTnLst>
                                </p:cTn>
                              </p:par>
                              <p:par>
                                <p:cTn id="61" presetID="10" presetClass="entr" presetSubtype="0" fill="hold" nodeType="withEffect">
                                  <p:stCondLst>
                                    <p:cond delay="0"/>
                                  </p:stCondLst>
                                  <p:childTnLst>
                                    <p:set>
                                      <p:cBhvr>
                                        <p:cTn id="62" dur="1" fill="hold">
                                          <p:stCondLst>
                                            <p:cond delay="0"/>
                                          </p:stCondLst>
                                        </p:cTn>
                                        <p:tgtEl>
                                          <p:spTgt spid="238"/>
                                        </p:tgtEl>
                                        <p:attrNameLst>
                                          <p:attrName>style.visibility</p:attrName>
                                        </p:attrNameLst>
                                      </p:cBhvr>
                                      <p:to>
                                        <p:strVal val="visible"/>
                                      </p:to>
                                    </p:set>
                                    <p:animEffect transition="in" filter="fade">
                                      <p:cBhvr>
                                        <p:cTn id="63" dur="500"/>
                                        <p:tgtEl>
                                          <p:spTgt spid="238"/>
                                        </p:tgtEl>
                                      </p:cBhvr>
                                    </p:animEffect>
                                  </p:childTnLst>
                                </p:cTn>
                              </p:par>
                              <p:par>
                                <p:cTn id="64" presetID="10" presetClass="entr" presetSubtype="0" fill="hold" nodeType="withEffect">
                                  <p:stCondLst>
                                    <p:cond delay="0"/>
                                  </p:stCondLst>
                                  <p:childTnLst>
                                    <p:set>
                                      <p:cBhvr>
                                        <p:cTn id="65" dur="1" fill="hold">
                                          <p:stCondLst>
                                            <p:cond delay="0"/>
                                          </p:stCondLst>
                                        </p:cTn>
                                        <p:tgtEl>
                                          <p:spTgt spid="234"/>
                                        </p:tgtEl>
                                        <p:attrNameLst>
                                          <p:attrName>style.visibility</p:attrName>
                                        </p:attrNameLst>
                                      </p:cBhvr>
                                      <p:to>
                                        <p:strVal val="visible"/>
                                      </p:to>
                                    </p:set>
                                    <p:animEffect transition="in" filter="fade">
                                      <p:cBhvr>
                                        <p:cTn id="66" dur="500"/>
                                        <p:tgtEl>
                                          <p:spTgt spid="234"/>
                                        </p:tgtEl>
                                      </p:cBhvr>
                                    </p:animEffect>
                                  </p:childTnLst>
                                </p:cTn>
                              </p:par>
                              <p:par>
                                <p:cTn id="67" presetID="10" presetClass="entr" presetSubtype="0" fill="hold" nodeType="withEffect">
                                  <p:stCondLst>
                                    <p:cond delay="0"/>
                                  </p:stCondLst>
                                  <p:childTnLst>
                                    <p:set>
                                      <p:cBhvr>
                                        <p:cTn id="68" dur="1" fill="hold">
                                          <p:stCondLst>
                                            <p:cond delay="0"/>
                                          </p:stCondLst>
                                        </p:cTn>
                                        <p:tgtEl>
                                          <p:spTgt spid="243"/>
                                        </p:tgtEl>
                                        <p:attrNameLst>
                                          <p:attrName>style.visibility</p:attrName>
                                        </p:attrNameLst>
                                      </p:cBhvr>
                                      <p:to>
                                        <p:strVal val="visible"/>
                                      </p:to>
                                    </p:set>
                                    <p:animEffect transition="in" filter="fade">
                                      <p:cBhvr>
                                        <p:cTn id="69" dur="500"/>
                                        <p:tgtEl>
                                          <p:spTgt spid="243"/>
                                        </p:tgtEl>
                                      </p:cBhvr>
                                    </p:animEffect>
                                  </p:childTnLst>
                                </p:cTn>
                              </p:par>
                              <p:par>
                                <p:cTn id="70" presetID="10" presetClass="entr" presetSubtype="0" fill="hold" nodeType="withEffect">
                                  <p:stCondLst>
                                    <p:cond delay="0"/>
                                  </p:stCondLst>
                                  <p:childTnLst>
                                    <p:set>
                                      <p:cBhvr>
                                        <p:cTn id="71" dur="1" fill="hold">
                                          <p:stCondLst>
                                            <p:cond delay="0"/>
                                          </p:stCondLst>
                                        </p:cTn>
                                        <p:tgtEl>
                                          <p:spTgt spid="244"/>
                                        </p:tgtEl>
                                        <p:attrNameLst>
                                          <p:attrName>style.visibility</p:attrName>
                                        </p:attrNameLst>
                                      </p:cBhvr>
                                      <p:to>
                                        <p:strVal val="visible"/>
                                      </p:to>
                                    </p:set>
                                    <p:animEffect transition="in" filter="fade">
                                      <p:cBhvr>
                                        <p:cTn id="72" dur="500"/>
                                        <p:tgtEl>
                                          <p:spTgt spid="244"/>
                                        </p:tgtEl>
                                      </p:cBhvr>
                                    </p:animEffect>
                                  </p:childTnLst>
                                </p:cTn>
                              </p:par>
                              <p:par>
                                <p:cTn id="73" presetID="10" presetClass="entr" presetSubtype="0" fill="hold" nodeType="withEffect">
                                  <p:stCondLst>
                                    <p:cond delay="0"/>
                                  </p:stCondLst>
                                  <p:childTnLst>
                                    <p:set>
                                      <p:cBhvr>
                                        <p:cTn id="74" dur="1" fill="hold">
                                          <p:stCondLst>
                                            <p:cond delay="0"/>
                                          </p:stCondLst>
                                        </p:cTn>
                                        <p:tgtEl>
                                          <p:spTgt spid="245"/>
                                        </p:tgtEl>
                                        <p:attrNameLst>
                                          <p:attrName>style.visibility</p:attrName>
                                        </p:attrNameLst>
                                      </p:cBhvr>
                                      <p:to>
                                        <p:strVal val="visible"/>
                                      </p:to>
                                    </p:set>
                                    <p:animEffect transition="in" filter="fade">
                                      <p:cBhvr>
                                        <p:cTn id="75" dur="500"/>
                                        <p:tgtEl>
                                          <p:spTgt spid="245"/>
                                        </p:tgtEl>
                                      </p:cBhvr>
                                    </p:animEffect>
                                  </p:childTnLst>
                                </p:cTn>
                              </p:par>
                              <p:par>
                                <p:cTn id="76" presetID="10" presetClass="entr" presetSubtype="0" fill="hold" nodeType="withEffect">
                                  <p:stCondLst>
                                    <p:cond delay="0"/>
                                  </p:stCondLst>
                                  <p:childTnLst>
                                    <p:set>
                                      <p:cBhvr>
                                        <p:cTn id="77" dur="1" fill="hold">
                                          <p:stCondLst>
                                            <p:cond delay="0"/>
                                          </p:stCondLst>
                                        </p:cTn>
                                        <p:tgtEl>
                                          <p:spTgt spid="246"/>
                                        </p:tgtEl>
                                        <p:attrNameLst>
                                          <p:attrName>style.visibility</p:attrName>
                                        </p:attrNameLst>
                                      </p:cBhvr>
                                      <p:to>
                                        <p:strVal val="visible"/>
                                      </p:to>
                                    </p:set>
                                    <p:animEffect transition="in" filter="fade">
                                      <p:cBhvr>
                                        <p:cTn id="78"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016B14552D1F448BA0DD0F50D526584" ma:contentTypeVersion="13" ma:contentTypeDescription="新しいドキュメントを作成します。" ma:contentTypeScope="" ma:versionID="d194a567601d2904432475e653b9b95e">
  <xsd:schema xmlns:xsd="http://www.w3.org/2001/XMLSchema" xmlns:xs="http://www.w3.org/2001/XMLSchema" xmlns:p="http://schemas.microsoft.com/office/2006/metadata/properties" xmlns:ns2="b2ad34f8-cffd-4643-9505-ae324687e702" xmlns:ns3="e70f4fdf-33b6-4454-8393-0bd95bb968af" targetNamespace="http://schemas.microsoft.com/office/2006/metadata/properties" ma:root="true" ma:fieldsID="a166062618e01f3180f5f396f915fb2a" ns2:_="" ns3:_="">
    <xsd:import namespace="b2ad34f8-cffd-4643-9505-ae324687e702"/>
    <xsd:import namespace="e70f4fdf-33b6-4454-8393-0bd95bb968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d34f8-cffd-4643-9505-ae324687e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32b1e78d-7ee1-444c-bd45-f63634bf9ee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f4fdf-33b6-4454-8393-0bd95bb968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46f9f4-7b96-4a2d-82b4-48cfd9ae58c3}" ma:internalName="TaxCatchAll" ma:showField="CatchAllData" ma:web="e70f4fdf-33b6-4454-8393-0bd95bb96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ad34f8-cffd-4643-9505-ae324687e702">
      <Terms xmlns="http://schemas.microsoft.com/office/infopath/2007/PartnerControls"/>
    </lcf76f155ced4ddcb4097134ff3c332f>
    <TaxCatchAll xmlns="e70f4fdf-33b6-4454-8393-0bd95bb968af" xsi:nil="true"/>
  </documentManagement>
</p:properties>
</file>

<file path=customXml/itemProps1.xml><?xml version="1.0" encoding="utf-8"?>
<ds:datastoreItem xmlns:ds="http://schemas.openxmlformats.org/officeDocument/2006/customXml" ds:itemID="{7EC1B64E-82D3-4D35-8159-FE391E0E37CB}"/>
</file>

<file path=customXml/itemProps2.xml><?xml version="1.0" encoding="utf-8"?>
<ds:datastoreItem xmlns:ds="http://schemas.openxmlformats.org/officeDocument/2006/customXml" ds:itemID="{483D95DD-55FC-4F0B-8C34-A21A54864108}"/>
</file>

<file path=customXml/itemProps3.xml><?xml version="1.0" encoding="utf-8"?>
<ds:datastoreItem xmlns:ds="http://schemas.openxmlformats.org/officeDocument/2006/customXml" ds:itemID="{7C4E0A00-8728-48CF-8D3F-274E6B63D940}"/>
</file>

<file path=docProps/app.xml><?xml version="1.0" encoding="utf-8"?>
<Properties xmlns="http://schemas.openxmlformats.org/officeDocument/2006/extended-properties" xmlns:vt="http://schemas.openxmlformats.org/officeDocument/2006/docPropsVTypes">
  <TotalTime>23</TotalTime>
  <Words>1227</Words>
  <Application>Microsoft Office PowerPoint</Application>
  <PresentationFormat>A4 210 x 297 mm</PresentationFormat>
  <Paragraphs>193</Paragraphs>
  <Slides>13</Slides>
  <Notes>13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13</vt:i4>
      </vt:variant>
    </vt:vector>
  </HeadingPairs>
  <TitlesOfParts>
    <vt:vector size="16"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tak.konno</dc:creator>
  <cp:lastModifiedBy>Emi Mizutani</cp:lastModifiedBy>
  <cp:revision>3</cp:revision>
  <dcterms:created xsi:type="dcterms:W3CDTF">2020-06-25T01:33:00Z</dcterms:created>
  <dcterms:modified xsi:type="dcterms:W3CDTF">2025-07-27T11:31:27Z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0x0101008016B14552D1F448BA0DD0F50D526584</vt:lpwstr>
  </property>
</Properties>
</file>