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69" r:id="rId5"/>
    <p:sldId id="259" r:id="rId6"/>
    <p:sldId id="265" r:id="rId7"/>
    <p:sldId id="261" r:id="rId8"/>
    <p:sldId id="271" r:id="rId9"/>
    <p:sldId id="270" r:id="rId10"/>
    <p:sldId id="272" r:id="rId11"/>
    <p:sldId id="273" r:id="rId12"/>
    <p:sldId id="274" r:id="rId13"/>
    <p:sldId id="276" r:id="rId14"/>
    <p:sldId id="267" r:id="rId15"/>
    <p:sldId id="268" r:id="rId16"/>
  </p:sldIdLst>
  <p:sldSz cx="9906000" cy="6858000" type="A4"/>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GB8YTxsm61QAmxBeFpbOPatmx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60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5402" cy="338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89198" y="0"/>
            <a:ext cx="4275402" cy="338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397417"/>
            <a:ext cx="4275402" cy="338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69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6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85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67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1: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986632" y="3241587"/>
            <a:ext cx="7893050" cy="26522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txBox="1">
            <a:spLocks noGrp="1"/>
          </p:cNvSpPr>
          <p:nvPr>
            <p:ph type="sldNum" idx="12"/>
          </p:nvPr>
        </p:nvSpPr>
        <p:spPr>
          <a:xfrm>
            <a:off x="5589198" y="6397417"/>
            <a:ext cx="4275402" cy="3383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92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81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86632" y="3241587"/>
            <a:ext cx="7893050" cy="265220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3290888" y="841375"/>
            <a:ext cx="3284537" cy="2273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512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p:cSld name="タイトルのみ">
    <p:bg>
      <p:bgPr>
        <a:solidFill>
          <a:srgbClr val="82D9FF"/>
        </a:solidFill>
        <a:effectLst/>
      </p:bgPr>
    </p:bg>
    <p:spTree>
      <p:nvGrpSpPr>
        <p:cNvPr id="1" name="Shape 15"/>
        <p:cNvGrpSpPr/>
        <p:nvPr/>
      </p:nvGrpSpPr>
      <p:grpSpPr>
        <a:xfrm>
          <a:off x="0" y="0"/>
          <a:ext cx="0" cy="0"/>
          <a:chOff x="0" y="0"/>
          <a:chExt cx="0" cy="0"/>
        </a:xfrm>
      </p:grpSpPr>
      <p:pic>
        <p:nvPicPr>
          <p:cNvPr id="16" name="Google Shape;16;p14"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bg>
      <p:bgPr>
        <a:solidFill>
          <a:srgbClr val="82D9FF"/>
        </a:solidFill>
        <a:effectLst/>
      </p:bgPr>
    </p:bg>
    <p:spTree>
      <p:nvGrpSpPr>
        <p:cNvPr id="1" name="Shape 17"/>
        <p:cNvGrpSpPr/>
        <p:nvPr/>
      </p:nvGrpSpPr>
      <p:grpSpPr>
        <a:xfrm>
          <a:off x="0" y="0"/>
          <a:ext cx="0" cy="0"/>
          <a:chOff x="0" y="0"/>
          <a:chExt cx="0" cy="0"/>
        </a:xfrm>
      </p:grpSpPr>
      <p:pic>
        <p:nvPicPr>
          <p:cNvPr id="18" name="Google Shape;18;p15"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19" name="Google Shape;19;p15"/>
          <p:cNvSpPr>
            <a:spLocks noGrp="1"/>
          </p:cNvSpPr>
          <p:nvPr>
            <p:ph type="pic" idx="2"/>
          </p:nvPr>
        </p:nvSpPr>
        <p:spPr>
          <a:xfrm>
            <a:off x="6095125" y="4739620"/>
            <a:ext cx="1519422" cy="1326480"/>
          </a:xfrm>
          <a:prstGeom prst="rect">
            <a:avLst/>
          </a:prstGeom>
          <a:solidFill>
            <a:srgbClr val="F2F2F2"/>
          </a:solidFill>
          <a:ln>
            <a:noFill/>
          </a:ln>
        </p:spPr>
      </p:sp>
      <p:sp>
        <p:nvSpPr>
          <p:cNvPr id="20" name="Google Shape;20;p15"/>
          <p:cNvSpPr>
            <a:spLocks noGrp="1"/>
          </p:cNvSpPr>
          <p:nvPr>
            <p:ph type="pic" idx="3"/>
          </p:nvPr>
        </p:nvSpPr>
        <p:spPr>
          <a:xfrm>
            <a:off x="7771569" y="4739620"/>
            <a:ext cx="1519422" cy="1326480"/>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タイトルのみ">
  <p:cSld name="3_タイトルのみ">
    <p:bg>
      <p:bgPr>
        <a:solidFill>
          <a:srgbClr val="82D9FF"/>
        </a:solidFill>
        <a:effectLst/>
      </p:bgPr>
    </p:bg>
    <p:spTree>
      <p:nvGrpSpPr>
        <p:cNvPr id="1" name="Shape 21"/>
        <p:cNvGrpSpPr/>
        <p:nvPr/>
      </p:nvGrpSpPr>
      <p:grpSpPr>
        <a:xfrm>
          <a:off x="0" y="0"/>
          <a:ext cx="0" cy="0"/>
          <a:chOff x="0" y="0"/>
          <a:chExt cx="0" cy="0"/>
        </a:xfrm>
      </p:grpSpPr>
      <p:pic>
        <p:nvPicPr>
          <p:cNvPr id="22" name="Google Shape;22;p16"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sp>
        <p:nvSpPr>
          <p:cNvPr id="23" name="Google Shape;23;p16"/>
          <p:cNvSpPr>
            <a:spLocks noGrp="1"/>
          </p:cNvSpPr>
          <p:nvPr>
            <p:ph type="pic" idx="2"/>
          </p:nvPr>
        </p:nvSpPr>
        <p:spPr>
          <a:xfrm>
            <a:off x="1381271" y="1226525"/>
            <a:ext cx="2183382" cy="1431328"/>
          </a:xfrm>
          <a:prstGeom prst="rect">
            <a:avLst/>
          </a:prstGeom>
          <a:solidFill>
            <a:srgbClr val="F2F2F2"/>
          </a:solidFill>
          <a:ln>
            <a:noFill/>
          </a:ln>
        </p:spPr>
      </p:sp>
      <p:sp>
        <p:nvSpPr>
          <p:cNvPr id="24" name="Google Shape;24;p16"/>
          <p:cNvSpPr>
            <a:spLocks noGrp="1"/>
          </p:cNvSpPr>
          <p:nvPr>
            <p:ph type="pic" idx="3"/>
          </p:nvPr>
        </p:nvSpPr>
        <p:spPr>
          <a:xfrm>
            <a:off x="1381271" y="2928797"/>
            <a:ext cx="2183382" cy="1431328"/>
          </a:xfrm>
          <a:prstGeom prst="rect">
            <a:avLst/>
          </a:prstGeom>
          <a:solidFill>
            <a:srgbClr val="F2F2F2"/>
          </a:solidFill>
          <a:ln>
            <a:noFill/>
          </a:ln>
        </p:spPr>
      </p:sp>
      <p:sp>
        <p:nvSpPr>
          <p:cNvPr id="25" name="Google Shape;25;p16"/>
          <p:cNvSpPr>
            <a:spLocks noGrp="1"/>
          </p:cNvSpPr>
          <p:nvPr>
            <p:ph type="pic" idx="4"/>
          </p:nvPr>
        </p:nvSpPr>
        <p:spPr>
          <a:xfrm>
            <a:off x="1381270" y="4641328"/>
            <a:ext cx="2183381" cy="1431328"/>
          </a:xfrm>
          <a:prstGeom prst="rect">
            <a:avLst/>
          </a:prstGeom>
          <a:solidFill>
            <a:srgbClr val="F2F2F2"/>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のみ">
  <p:cSld name="4_タイトルのみ">
    <p:bg>
      <p:bgPr>
        <a:solidFill>
          <a:srgbClr val="82D9FF"/>
        </a:solidFill>
        <a:effectLst/>
      </p:bgPr>
    </p:bg>
    <p:spTree>
      <p:nvGrpSpPr>
        <p:cNvPr id="1" name="Shape 26"/>
        <p:cNvGrpSpPr/>
        <p:nvPr/>
      </p:nvGrpSpPr>
      <p:grpSpPr>
        <a:xfrm>
          <a:off x="0" y="0"/>
          <a:ext cx="0" cy="0"/>
          <a:chOff x="0" y="0"/>
          <a:chExt cx="0" cy="0"/>
        </a:xfrm>
      </p:grpSpPr>
      <p:pic>
        <p:nvPicPr>
          <p:cNvPr id="27" name="Google Shape;27;p17"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28" name="Google Shape;28;p17"/>
          <p:cNvPicPr preferRelativeResize="0">
            <a:picLocks noGrp="1"/>
          </p:cNvPicPr>
          <p:nvPr>
            <p:ph type="pic" idx="2"/>
          </p:nvPr>
        </p:nvPicPr>
        <p:blipFill/>
        <p:spPr>
          <a:xfrm>
            <a:off x="1242450" y="1292729"/>
            <a:ext cx="2553925" cy="1475204"/>
          </a:xfrm>
          <a:prstGeom prst="rect">
            <a:avLst/>
          </a:prstGeom>
          <a:blipFill rotWithShape="1">
            <a:blip r:embed="rId3">
              <a:alphaModFix/>
            </a:blip>
            <a:stretch>
              <a:fillRect t="10386" b="10385"/>
            </a:stretch>
          </a:blipFill>
          <a:ln>
            <a:noFill/>
          </a:ln>
        </p:spPr>
      </p:pic>
      <p:pic>
        <p:nvPicPr>
          <p:cNvPr id="29" name="Google Shape;29;p17"/>
          <p:cNvPicPr preferRelativeResize="0">
            <a:picLocks noGrp="1"/>
          </p:cNvPicPr>
          <p:nvPr>
            <p:ph type="pic" idx="3"/>
          </p:nvPr>
        </p:nvPicPr>
        <p:blipFill/>
        <p:spPr>
          <a:xfrm>
            <a:off x="1242450" y="2986245"/>
            <a:ext cx="2553925" cy="1475204"/>
          </a:xfrm>
          <a:prstGeom prst="rect">
            <a:avLst/>
          </a:prstGeom>
          <a:blipFill rotWithShape="1">
            <a:blip r:embed="rId4">
              <a:alphaModFix/>
            </a:blip>
            <a:stretch>
              <a:fillRect l="11997" r="11998"/>
            </a:stretch>
          </a:blipFill>
          <a:ln>
            <a:noFill/>
          </a:ln>
        </p:spPr>
      </p:pic>
      <p:pic>
        <p:nvPicPr>
          <p:cNvPr id="30" name="Google Shape;30;p17"/>
          <p:cNvPicPr preferRelativeResize="0">
            <a:picLocks noGrp="1"/>
          </p:cNvPicPr>
          <p:nvPr>
            <p:ph type="pic" idx="4"/>
          </p:nvPr>
        </p:nvPicPr>
        <p:blipFill/>
        <p:spPr>
          <a:xfrm>
            <a:off x="1242451" y="4741473"/>
            <a:ext cx="2553924" cy="1475204"/>
          </a:xfrm>
          <a:prstGeom prst="rect">
            <a:avLst/>
          </a:prstGeom>
          <a:blipFill rotWithShape="1">
            <a:blip r:embed="rId5">
              <a:alphaModFix/>
            </a:blip>
            <a:stretch>
              <a:fillRect l="5973" r="5972"/>
            </a:stretch>
          </a:blip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bg>
      <p:bgPr>
        <a:solidFill>
          <a:srgbClr val="82D9FF"/>
        </a:solidFill>
        <a:effectLst/>
      </p:bgPr>
    </p:bg>
    <p:spTree>
      <p:nvGrpSpPr>
        <p:cNvPr id="1" name="Shape 31"/>
        <p:cNvGrpSpPr/>
        <p:nvPr/>
      </p:nvGrpSpPr>
      <p:grpSpPr>
        <a:xfrm>
          <a:off x="0" y="0"/>
          <a:ext cx="0" cy="0"/>
          <a:chOff x="0" y="0"/>
          <a:chExt cx="0" cy="0"/>
        </a:xfrm>
      </p:grpSpPr>
      <p:pic>
        <p:nvPicPr>
          <p:cNvPr id="32" name="Google Shape;32;p18" descr="建物 が含まれている画像&#10;&#10;自動的に生成された説明"/>
          <p:cNvPicPr preferRelativeResize="0"/>
          <p:nvPr/>
        </p:nvPicPr>
        <p:blipFill rotWithShape="1">
          <a:blip r:embed="rId2">
            <a:alphaModFix/>
          </a:blip>
          <a:srcRect t="866" b="866"/>
          <a:stretch/>
        </p:blipFill>
        <p:spPr>
          <a:xfrm>
            <a:off x="1" y="-1"/>
            <a:ext cx="9906000" cy="6858001"/>
          </a:xfrm>
          <a:prstGeom prst="rect">
            <a:avLst/>
          </a:prstGeom>
          <a:noFill/>
          <a:ln>
            <a:noFill/>
          </a:ln>
        </p:spPr>
      </p:pic>
      <p:pic>
        <p:nvPicPr>
          <p:cNvPr id="33" name="Google Shape;33;p18"/>
          <p:cNvPicPr preferRelativeResize="0">
            <a:picLocks noGrp="1"/>
          </p:cNvPicPr>
          <p:nvPr>
            <p:ph type="pic" idx="2"/>
          </p:nvPr>
        </p:nvPicPr>
        <p:blipFill/>
        <p:spPr>
          <a:xfrm>
            <a:off x="3390900" y="4000500"/>
            <a:ext cx="2675603" cy="1879600"/>
          </a:xfrm>
          <a:prstGeom prst="rect">
            <a:avLst/>
          </a:prstGeom>
          <a:blipFill rotWithShape="1">
            <a:blip r:embed="rId3">
              <a:alphaModFix/>
            </a:blip>
            <a:stretch>
              <a:fillRect l="17203" r="17203"/>
            </a:stretch>
          </a:blipFill>
          <a:ln>
            <a:noFill/>
          </a:ln>
        </p:spPr>
      </p:pic>
      <p:sp>
        <p:nvSpPr>
          <p:cNvPr id="34" name="Google Shape;34;p18"/>
          <p:cNvSpPr>
            <a:spLocks noGrp="1"/>
          </p:cNvSpPr>
          <p:nvPr>
            <p:ph type="media" idx="3"/>
          </p:nvPr>
        </p:nvSpPr>
        <p:spPr>
          <a:xfrm>
            <a:off x="6410325" y="4000500"/>
            <a:ext cx="2674938" cy="1879600"/>
          </a:xfrm>
          <a:prstGeom prst="rect">
            <a:avLst/>
          </a:prstGeom>
          <a:blipFill rotWithShape="1">
            <a:blip r:embed="rId3">
              <a:alphaModFix/>
            </a:blip>
            <a:stretch>
              <a:fillRect l="17203" r="17203"/>
            </a:stretch>
          </a:blip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7F7F7F"/>
              </a:buClr>
              <a:buSzPts val="1600"/>
              <a:buFont typeface="Arial"/>
              <a:buNone/>
              <a:defRPr sz="1600" b="1"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5"/>
        <p:cNvGrpSpPr/>
        <p:nvPr/>
      </p:nvGrpSpPr>
      <p:grpSpPr>
        <a:xfrm>
          <a:off x="0" y="0"/>
          <a:ext cx="0" cy="0"/>
          <a:chOff x="0" y="0"/>
          <a:chExt cx="0" cy="0"/>
        </a:xfrm>
      </p:grpSpPr>
      <p:sp>
        <p:nvSpPr>
          <p:cNvPr id="36" name="Google Shape;36;p1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p:nvPr/>
        </p:nvSpPr>
        <p:spPr>
          <a:xfrm>
            <a:off x="407276" y="348441"/>
            <a:ext cx="9091447" cy="5724857"/>
          </a:xfrm>
          <a:prstGeom prst="roundRect">
            <a:avLst>
              <a:gd name="adj" fmla="val 3166"/>
            </a:avLst>
          </a:prstGeom>
          <a:solidFill>
            <a:schemeClr val="lt1"/>
          </a:solidFill>
          <a:ln w="5715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
          <p:cNvSpPr txBox="1"/>
          <p:nvPr/>
        </p:nvSpPr>
        <p:spPr>
          <a:xfrm>
            <a:off x="1156138" y="6180083"/>
            <a:ext cx="7493875"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ねん　</a:t>
            </a:r>
            <a:r>
              <a:rPr lang="ja-JP" sz="3500" b="1" i="0" u="none" strike="noStrike" cap="none">
                <a:solidFill>
                  <a:srgbClr val="3E3A39"/>
                </a:solidFill>
                <a:latin typeface="Arial"/>
                <a:ea typeface="Arial"/>
                <a:cs typeface="Arial"/>
                <a:sym typeface="Arial"/>
              </a:rPr>
              <a:t>〇</a:t>
            </a:r>
            <a:r>
              <a:rPr lang="ja-JP" sz="2000" b="1" i="0" u="none" strike="noStrike" cap="none">
                <a:solidFill>
                  <a:srgbClr val="3E3A39"/>
                </a:solidFill>
                <a:latin typeface="Arial"/>
                <a:ea typeface="Arial"/>
                <a:cs typeface="Arial"/>
                <a:sym typeface="Arial"/>
              </a:rPr>
              <a:t>くみ　</a:t>
            </a:r>
            <a:r>
              <a:rPr lang="ja-JP" sz="3500" b="1" i="0" u="none" strike="noStrike" cap="none">
                <a:solidFill>
                  <a:srgbClr val="3E3A39"/>
                </a:solidFill>
                <a:latin typeface="Arial"/>
                <a:ea typeface="Arial"/>
                <a:cs typeface="Arial"/>
                <a:sym typeface="Arial"/>
              </a:rPr>
              <a:t>なまえ記入</a:t>
            </a:r>
            <a:endParaRPr/>
          </a:p>
        </p:txBody>
      </p:sp>
      <p:sp>
        <p:nvSpPr>
          <p:cNvPr id="48" name="Google Shape;48;p1"/>
          <p:cNvSpPr txBox="1"/>
          <p:nvPr/>
        </p:nvSpPr>
        <p:spPr>
          <a:xfrm>
            <a:off x="407275" y="4041013"/>
            <a:ext cx="9091447"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4000" b="1" i="0" u="none" strike="noStrike" cap="none" dirty="0">
                <a:solidFill>
                  <a:srgbClr val="003396"/>
                </a:solidFill>
                <a:latin typeface="Arial"/>
                <a:ea typeface="Arial"/>
                <a:cs typeface="Arial"/>
                <a:sym typeface="Arial"/>
              </a:rPr>
              <a:t>なんで学校は無料なの？　</a:t>
            </a:r>
            <a:endParaRPr lang="en-US" altLang="ja-JP" sz="4000" b="1" i="0" u="none" strike="noStrike" cap="none" dirty="0">
              <a:solidFill>
                <a:srgbClr val="003396"/>
              </a:solidFill>
              <a:latin typeface="Arial"/>
              <a:ea typeface="Arial"/>
              <a:cs typeface="Arial"/>
              <a:sym typeface="Arial"/>
            </a:endParaRPr>
          </a:p>
          <a:p>
            <a:pPr marL="0" marR="0" lvl="0" indent="0" algn="ctr" rtl="0">
              <a:spcBef>
                <a:spcPts val="0"/>
              </a:spcBef>
              <a:spcAft>
                <a:spcPts val="0"/>
              </a:spcAft>
              <a:buNone/>
            </a:pPr>
            <a:r>
              <a:rPr lang="ja-JP" altLang="en-US" sz="4000" b="1" i="0" u="none" strike="noStrike" cap="none" dirty="0">
                <a:solidFill>
                  <a:srgbClr val="003396"/>
                </a:solidFill>
                <a:latin typeface="Arial"/>
                <a:ea typeface="Arial"/>
                <a:cs typeface="Arial"/>
                <a:sym typeface="Arial"/>
              </a:rPr>
              <a:t>日本と海外の学校に使われている</a:t>
            </a:r>
            <a:endParaRPr lang="en-US" altLang="ja-JP" sz="4000" b="1" i="0" u="none" strike="noStrike" cap="none" dirty="0">
              <a:solidFill>
                <a:srgbClr val="003396"/>
              </a:solidFill>
              <a:latin typeface="Arial"/>
              <a:ea typeface="Arial"/>
              <a:cs typeface="Arial"/>
              <a:sym typeface="Arial"/>
            </a:endParaRPr>
          </a:p>
          <a:p>
            <a:pPr marL="0" marR="0" lvl="0" indent="0" algn="ctr" rtl="0">
              <a:spcBef>
                <a:spcPts val="0"/>
              </a:spcBef>
              <a:spcAft>
                <a:spcPts val="0"/>
              </a:spcAft>
              <a:buNone/>
            </a:pPr>
            <a:r>
              <a:rPr lang="ja-JP" altLang="en-US" sz="4000" b="1" i="0" u="none" strike="noStrike" cap="none" dirty="0">
                <a:solidFill>
                  <a:srgbClr val="003396"/>
                </a:solidFill>
                <a:latin typeface="Arial"/>
                <a:ea typeface="Arial"/>
                <a:cs typeface="Arial"/>
                <a:sym typeface="Arial"/>
              </a:rPr>
              <a:t>税金について考えてみよう</a:t>
            </a:r>
            <a:endParaRPr lang="ja-JP" altLang="en-US" sz="1050" dirty="0"/>
          </a:p>
        </p:txBody>
      </p:sp>
      <p:pic>
        <p:nvPicPr>
          <p:cNvPr id="4" name="図 3">
            <a:extLst>
              <a:ext uri="{FF2B5EF4-FFF2-40B4-BE49-F238E27FC236}">
                <a16:creationId xmlns:a16="http://schemas.microsoft.com/office/drawing/2014/main" id="{CBDE2A56-9717-715D-999B-C9906F1D5F80}"/>
              </a:ext>
            </a:extLst>
          </p:cNvPr>
          <p:cNvPicPr>
            <a:picLocks noChangeAspect="1"/>
          </p:cNvPicPr>
          <p:nvPr/>
        </p:nvPicPr>
        <p:blipFill>
          <a:blip r:embed="rId3"/>
          <a:stretch>
            <a:fillRect/>
          </a:stretch>
        </p:blipFill>
        <p:spPr>
          <a:xfrm>
            <a:off x="1855075" y="489988"/>
            <a:ext cx="6096000" cy="34442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17" name="Google Shape;217;p9"/>
          <p:cNvSpPr>
            <a:spLocks noGrp="1"/>
          </p:cNvSpPr>
          <p:nvPr>
            <p:ph type="pic" idx="3"/>
          </p:nvPr>
        </p:nvSpPr>
        <p:spPr>
          <a:xfrm>
            <a:off x="3060071" y="1729212"/>
            <a:ext cx="6271518" cy="4326891"/>
          </a:xfrm>
          <a:prstGeom prst="rect">
            <a:avLst/>
          </a:prstGeom>
          <a:solidFill>
            <a:srgbClr val="F2F2F2"/>
          </a:solidFill>
          <a:ln>
            <a:noFill/>
          </a:ln>
        </p:spPr>
        <p:txBody>
          <a:bodyPr/>
          <a:lstStyle/>
          <a:p>
            <a:endParaRPr lang="ja-JP" altLang="en-US"/>
          </a:p>
        </p:txBody>
      </p:sp>
      <p:sp>
        <p:nvSpPr>
          <p:cNvPr id="2" name="Google Shape;188;p7">
            <a:extLst>
              <a:ext uri="{FF2B5EF4-FFF2-40B4-BE49-F238E27FC236}">
                <a16:creationId xmlns:a16="http://schemas.microsoft.com/office/drawing/2014/main" id="{4C05C69F-C8B8-95E1-EA8B-B46DEB5DC214}"/>
              </a:ext>
            </a:extLst>
          </p:cNvPr>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614301" y="1958916"/>
            <a:ext cx="23461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世界の大学進学率について</a:t>
            </a:r>
            <a:endParaRPr dirty="0"/>
          </a:p>
        </p:txBody>
      </p:sp>
    </p:spTree>
    <p:extLst>
      <p:ext uri="{BB962C8B-B14F-4D97-AF65-F5344CB8AC3E}">
        <p14:creationId xmlns:p14="http://schemas.microsoft.com/office/powerpoint/2010/main" val="268572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a:t>
            </a:r>
            <a:r>
              <a:rPr lang="ja-JP" sz="2500" b="1" dirty="0">
                <a:solidFill>
                  <a:schemeClr val="lt1"/>
                </a:solidFill>
                <a:latin typeface="Arial"/>
                <a:ea typeface="Arial"/>
                <a:cs typeface="Arial"/>
                <a:sym typeface="Arial"/>
              </a:rPr>
              <a:t>について</a:t>
            </a:r>
            <a:r>
              <a:rPr lang="ja-JP" altLang="en-US" sz="2500" b="1" dirty="0">
                <a:solidFill>
                  <a:schemeClr val="lt1"/>
                </a:solidFill>
                <a:latin typeface="Arial"/>
                <a:ea typeface="Arial"/>
                <a:cs typeface="Arial"/>
                <a:sym typeface="Arial"/>
              </a:rPr>
              <a:t>比べてみよう</a:t>
            </a:r>
            <a:endParaRPr dirty="0"/>
          </a:p>
        </p:txBody>
      </p:sp>
      <p:sp>
        <p:nvSpPr>
          <p:cNvPr id="188" name="Google Shape;188;p7"/>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614301" y="1958916"/>
            <a:ext cx="2346182"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例：日本をはじめとした先進国では半分以上の人が大学に進学している。でも世界を見ると平均は</a:t>
            </a:r>
            <a:r>
              <a:rPr lang="en-US" altLang="ja-JP" sz="1600" dirty="0">
                <a:solidFill>
                  <a:schemeClr val="dk1"/>
                </a:solidFill>
                <a:latin typeface="Calibri"/>
                <a:ea typeface="Calibri"/>
                <a:cs typeface="Calibri"/>
                <a:sym typeface="Calibri"/>
              </a:rPr>
              <a:t>40</a:t>
            </a:r>
            <a:r>
              <a:rPr lang="ja-JP" altLang="en-US" sz="1600" dirty="0">
                <a:solidFill>
                  <a:schemeClr val="dk1"/>
                </a:solidFill>
                <a:latin typeface="Calibri"/>
                <a:ea typeface="Calibri"/>
                <a:cs typeface="Calibri"/>
                <a:sym typeface="Calibri"/>
              </a:rPr>
              <a:t>％。なかでも開発途上国では大学進学率が低く、</a:t>
            </a:r>
            <a:r>
              <a:rPr lang="en-US" altLang="ja-JP" sz="1600" dirty="0">
                <a:solidFill>
                  <a:schemeClr val="dk1"/>
                </a:solidFill>
                <a:latin typeface="Calibri"/>
                <a:ea typeface="Calibri"/>
                <a:cs typeface="Calibri"/>
                <a:sym typeface="Calibri"/>
              </a:rPr>
              <a:t>10</a:t>
            </a:r>
            <a:r>
              <a:rPr lang="ja-JP" altLang="en-US" sz="1600" dirty="0">
                <a:solidFill>
                  <a:schemeClr val="dk1"/>
                </a:solidFill>
                <a:latin typeface="Calibri"/>
                <a:ea typeface="Calibri"/>
                <a:cs typeface="Calibri"/>
                <a:sym typeface="Calibri"/>
              </a:rPr>
              <a:t>％以下の国もある。</a:t>
            </a:r>
            <a:endParaRPr sz="1600" dirty="0">
              <a:solidFill>
                <a:schemeClr val="dk1"/>
              </a:solidFill>
              <a:latin typeface="Calibri"/>
              <a:ea typeface="Calibri"/>
              <a:cs typeface="Calibri"/>
              <a:sym typeface="Calibri"/>
            </a:endParaRPr>
          </a:p>
        </p:txBody>
      </p:sp>
      <p:sp>
        <p:nvSpPr>
          <p:cNvPr id="190" name="Google Shape;190;p7"/>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世界の大学進学率について</a:t>
            </a:r>
            <a:endParaRPr dirty="0"/>
          </a:p>
        </p:txBody>
      </p:sp>
      <p:pic>
        <p:nvPicPr>
          <p:cNvPr id="5" name="図 4" descr="グラフ&#10;&#10;中程度の精度で自動的に生成された説明">
            <a:extLst>
              <a:ext uri="{FF2B5EF4-FFF2-40B4-BE49-F238E27FC236}">
                <a16:creationId xmlns:a16="http://schemas.microsoft.com/office/drawing/2014/main" id="{E097E97F-6EE8-9BB5-31E1-6752C16C1E96}"/>
              </a:ext>
            </a:extLst>
          </p:cNvPr>
          <p:cNvPicPr>
            <a:picLocks noChangeAspect="1"/>
          </p:cNvPicPr>
          <p:nvPr/>
        </p:nvPicPr>
        <p:blipFill>
          <a:blip r:embed="rId3"/>
          <a:stretch>
            <a:fillRect/>
          </a:stretch>
        </p:blipFill>
        <p:spPr>
          <a:xfrm>
            <a:off x="3052439" y="1824834"/>
            <a:ext cx="6239259" cy="415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Google Shape;178;p4">
            <a:extLst>
              <a:ext uri="{FF2B5EF4-FFF2-40B4-BE49-F238E27FC236}">
                <a16:creationId xmlns:a16="http://schemas.microsoft.com/office/drawing/2014/main" id="{C1382567-F0EB-1A1B-981A-55E5A8EB06DD}"/>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317461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17" name="Google Shape;217;p9"/>
          <p:cNvSpPr>
            <a:spLocks noGrp="1"/>
          </p:cNvSpPr>
          <p:nvPr>
            <p:ph type="pic" idx="3"/>
          </p:nvPr>
        </p:nvSpPr>
        <p:spPr>
          <a:xfrm>
            <a:off x="3060071" y="1729212"/>
            <a:ext cx="6271518" cy="4326891"/>
          </a:xfrm>
          <a:prstGeom prst="rect">
            <a:avLst/>
          </a:prstGeom>
          <a:solidFill>
            <a:srgbClr val="F2F2F2"/>
          </a:solidFill>
          <a:ln>
            <a:noFill/>
          </a:ln>
        </p:spPr>
        <p:txBody>
          <a:bodyPr/>
          <a:lstStyle/>
          <a:p>
            <a:endParaRPr lang="ja-JP" altLang="en-US"/>
          </a:p>
        </p:txBody>
      </p:sp>
      <p:sp>
        <p:nvSpPr>
          <p:cNvPr id="2" name="Google Shape;188;p7">
            <a:extLst>
              <a:ext uri="{FF2B5EF4-FFF2-40B4-BE49-F238E27FC236}">
                <a16:creationId xmlns:a16="http://schemas.microsoft.com/office/drawing/2014/main" id="{4C05C69F-C8B8-95E1-EA8B-B46DEB5DC214}"/>
              </a:ext>
            </a:extLst>
          </p:cNvPr>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614301" y="1958916"/>
            <a:ext cx="23461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○調べた表を見て気づいたこと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日本と世界の学校や授業などの違い</a:t>
            </a:r>
            <a:endParaRPr dirty="0"/>
          </a:p>
        </p:txBody>
      </p:sp>
    </p:spTree>
    <p:extLst>
      <p:ext uri="{BB962C8B-B14F-4D97-AF65-F5344CB8AC3E}">
        <p14:creationId xmlns:p14="http://schemas.microsoft.com/office/powerpoint/2010/main" val="201905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 name="Google Shape;188;p7">
            <a:extLst>
              <a:ext uri="{FF2B5EF4-FFF2-40B4-BE49-F238E27FC236}">
                <a16:creationId xmlns:a16="http://schemas.microsoft.com/office/drawing/2014/main" id="{4C05C69F-C8B8-95E1-EA8B-B46DEB5DC214}"/>
              </a:ext>
            </a:extLst>
          </p:cNvPr>
          <p:cNvSpPr/>
          <p:nvPr/>
        </p:nvSpPr>
        <p:spPr>
          <a:xfrm>
            <a:off x="545164" y="1642796"/>
            <a:ext cx="3134687" cy="4341545"/>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805242" y="1745673"/>
            <a:ext cx="2788983"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○調べた表を見て気づいたこと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例：日本では</a:t>
            </a:r>
            <a:r>
              <a:rPr lang="en-US" altLang="ja-JP" sz="1600" dirty="0">
                <a:solidFill>
                  <a:schemeClr val="dk1"/>
                </a:solidFill>
                <a:latin typeface="Calibri"/>
                <a:ea typeface="Calibri"/>
                <a:cs typeface="Calibri"/>
                <a:sym typeface="Calibri"/>
              </a:rPr>
              <a:t>4</a:t>
            </a:r>
            <a:r>
              <a:rPr lang="ja-JP" altLang="en-US" sz="1600" dirty="0">
                <a:solidFill>
                  <a:schemeClr val="dk1"/>
                </a:solidFill>
                <a:latin typeface="Calibri"/>
                <a:ea typeface="Calibri"/>
                <a:cs typeface="Calibri"/>
                <a:sym typeface="Calibri"/>
              </a:rPr>
              <a:t>月にあたらしい学年がはじまるけど、世界を見ると</a:t>
            </a:r>
            <a:r>
              <a:rPr lang="en-US" altLang="ja-JP" sz="1600" dirty="0">
                <a:solidFill>
                  <a:schemeClr val="dk1"/>
                </a:solidFill>
                <a:latin typeface="Calibri"/>
                <a:ea typeface="Calibri"/>
                <a:cs typeface="Calibri"/>
                <a:sym typeface="Calibri"/>
              </a:rPr>
              <a:t>9</a:t>
            </a:r>
            <a:r>
              <a:rPr lang="ja-JP" altLang="en-US" sz="1600" dirty="0">
                <a:solidFill>
                  <a:schemeClr val="dk1"/>
                </a:solidFill>
                <a:latin typeface="Calibri"/>
                <a:ea typeface="Calibri"/>
                <a:cs typeface="Calibri"/>
                <a:sym typeface="Calibri"/>
              </a:rPr>
              <a:t>月にあたらしく始まる国が多かった。義務教育の年数に関しても国ごとに違いがあった。日本では美味しい給食がみんな食べられるけど、世界では給食がない国もあった。</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日本と世界の学校や授業などの違い</a:t>
            </a:r>
            <a:endParaRPr dirty="0"/>
          </a:p>
        </p:txBody>
      </p:sp>
      <p:pic>
        <p:nvPicPr>
          <p:cNvPr id="5" name="図 4" descr="テーブル&#10;&#10;自動的に生成された説明">
            <a:extLst>
              <a:ext uri="{FF2B5EF4-FFF2-40B4-BE49-F238E27FC236}">
                <a16:creationId xmlns:a16="http://schemas.microsoft.com/office/drawing/2014/main" id="{D491A286-B2D8-132C-24A7-1F162E9BA163}"/>
              </a:ext>
            </a:extLst>
          </p:cNvPr>
          <p:cNvPicPr>
            <a:picLocks noChangeAspect="1"/>
          </p:cNvPicPr>
          <p:nvPr/>
        </p:nvPicPr>
        <p:blipFill>
          <a:blip r:embed="rId3"/>
          <a:stretch>
            <a:fillRect/>
          </a:stretch>
        </p:blipFill>
        <p:spPr>
          <a:xfrm>
            <a:off x="3916305" y="1600981"/>
            <a:ext cx="5305002" cy="4359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Google Shape;178;p4">
            <a:extLst>
              <a:ext uri="{FF2B5EF4-FFF2-40B4-BE49-F238E27FC236}">
                <a16:creationId xmlns:a16="http://schemas.microsoft.com/office/drawing/2014/main" id="{E4F93C6C-84FE-5531-AEEA-47781C8F93CC}"/>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312516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77" name="Google Shape;277;p1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79" name="Google Shape;279;p12" descr="グラフィカル ユーザー インターフェイス が含まれている画像&#10;&#10;自動的に生成された説明"/>
          <p:cNvPicPr preferRelativeResize="0">
            <a:picLocks noGrp="1"/>
          </p:cNvPicPr>
          <p:nvPr>
            <p:ph type="pic" idx="2"/>
          </p:nvPr>
        </p:nvPicPr>
        <p:blipFill rotWithShape="1">
          <a:blip r:embed="rId3">
            <a:alphaModFix/>
          </a:blip>
          <a:srcRect l="44305" t="-1026" r="33447" b="57698"/>
          <a:stretch/>
        </p:blipFill>
        <p:spPr>
          <a:xfrm>
            <a:off x="8109040" y="5121208"/>
            <a:ext cx="1190702" cy="1029339"/>
          </a:xfrm>
          <a:prstGeom prst="ellipse">
            <a:avLst/>
          </a:prstGeom>
          <a:blipFill rotWithShape="1">
            <a:blip r:embed="rId4">
              <a:alphaModFix/>
            </a:blip>
            <a:stretch>
              <a:fillRect l="17203" r="17203"/>
            </a:stretch>
          </a:blip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80" name="Google Shape;280;p12" descr="電球"/>
          <p:cNvPicPr preferRelativeResize="0"/>
          <p:nvPr/>
        </p:nvPicPr>
        <p:blipFill rotWithShape="1">
          <a:blip r:embed="rId5">
            <a:alphaModFix/>
          </a:blip>
          <a:srcRect/>
          <a:stretch/>
        </p:blipFill>
        <p:spPr>
          <a:xfrm>
            <a:off x="575190" y="-153746"/>
            <a:ext cx="1420361" cy="1420361"/>
          </a:xfrm>
          <a:prstGeom prst="rect">
            <a:avLst/>
          </a:prstGeom>
          <a:noFill/>
          <a:ln>
            <a:noFill/>
          </a:ln>
        </p:spPr>
      </p:pic>
      <p:sp>
        <p:nvSpPr>
          <p:cNvPr id="281" name="Google Shape;281;p12"/>
          <p:cNvSpPr txBox="1"/>
          <p:nvPr/>
        </p:nvSpPr>
        <p:spPr>
          <a:xfrm>
            <a:off x="584996" y="1194487"/>
            <a:ext cx="8736000" cy="5017800"/>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a:solidFill>
                  <a:schemeClr val="dk1"/>
                </a:solidFill>
              </a:rPr>
              <a:t>わかったこと</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もっと調べてみたいこと</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a:p>
            <a:pPr marL="0" marR="0" lvl="0" indent="0" algn="just" rtl="0">
              <a:spcBef>
                <a:spcPts val="0"/>
              </a:spcBef>
              <a:spcAft>
                <a:spcPts val="0"/>
              </a:spcAft>
              <a:buNone/>
            </a:pPr>
            <a:endParaRPr sz="200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a:solidFill>
                  <a:schemeClr val="dk1"/>
                </a:solidFill>
              </a:rPr>
              <a:t>反省点</a:t>
            </a:r>
            <a:endParaRPr sz="2000" b="1">
              <a:solidFill>
                <a:schemeClr val="dk1"/>
              </a:solidFill>
            </a:endParaRPr>
          </a:p>
          <a:p>
            <a:pPr marL="457200" marR="0" lvl="0" indent="-355600" algn="just" rtl="0">
              <a:spcBef>
                <a:spcPts val="0"/>
              </a:spcBef>
              <a:spcAft>
                <a:spcPts val="0"/>
              </a:spcAft>
              <a:buClr>
                <a:schemeClr val="dk1"/>
              </a:buClr>
              <a:buSzPts val="2000"/>
              <a:buChar char="●"/>
            </a:pPr>
            <a:endParaRPr sz="2000">
              <a:solidFill>
                <a:schemeClr val="dk1"/>
              </a:solidFill>
            </a:endParaRPr>
          </a:p>
        </p:txBody>
      </p:sp>
      <p:sp>
        <p:nvSpPr>
          <p:cNvPr id="282" name="Google Shape;282;p12"/>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lt1"/>
                </a:solidFill>
                <a:latin typeface="Arial"/>
                <a:ea typeface="Arial"/>
                <a:cs typeface="Arial"/>
                <a:sym typeface="Arial"/>
              </a:rPr>
              <a:t>わかったこと</a:t>
            </a:r>
            <a:r>
              <a:rPr lang="ja-JP" sz="2400" b="1">
                <a:solidFill>
                  <a:schemeClr val="lt1"/>
                </a:solidFill>
              </a:rPr>
              <a:t>、もっと調べてみたいこと、反省点</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476250" y="441908"/>
            <a:ext cx="8953500" cy="5823926"/>
          </a:xfrm>
          <a:prstGeom prst="roundRect">
            <a:avLst>
              <a:gd name="adj" fmla="val 2372"/>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1"/>
          <p:cNvSpPr/>
          <p:nvPr/>
        </p:nvSpPr>
        <p:spPr>
          <a:xfrm>
            <a:off x="476171" y="441909"/>
            <a:ext cx="8953659" cy="669482"/>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b="1">
              <a:solidFill>
                <a:schemeClr val="lt1"/>
              </a:solidFill>
              <a:latin typeface="Arial"/>
              <a:ea typeface="Arial"/>
              <a:cs typeface="Arial"/>
              <a:sym typeface="Arial"/>
            </a:endParaRPr>
          </a:p>
        </p:txBody>
      </p:sp>
      <p:sp>
        <p:nvSpPr>
          <p:cNvPr id="289" name="Google Shape;289;p11"/>
          <p:cNvSpPr txBox="1"/>
          <p:nvPr/>
        </p:nvSpPr>
        <p:spPr>
          <a:xfrm>
            <a:off x="1687283" y="584200"/>
            <a:ext cx="7742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Arial"/>
                <a:ea typeface="Arial"/>
                <a:cs typeface="Arial"/>
                <a:sym typeface="Arial"/>
              </a:rPr>
              <a:t>わかったこと</a:t>
            </a:r>
            <a:r>
              <a:rPr lang="ja-JP" sz="2400" b="1" dirty="0">
                <a:solidFill>
                  <a:schemeClr val="lt1"/>
                </a:solidFill>
              </a:rPr>
              <a:t>、もっと調べてみたいこと</a:t>
            </a:r>
            <a:endParaRPr dirty="0"/>
          </a:p>
        </p:txBody>
      </p:sp>
      <p:sp>
        <p:nvSpPr>
          <p:cNvPr id="290" name="Google Shape;290;p11"/>
          <p:cNvSpPr txBox="1"/>
          <p:nvPr/>
        </p:nvSpPr>
        <p:spPr>
          <a:xfrm>
            <a:off x="584996" y="1194487"/>
            <a:ext cx="8736000" cy="5016718"/>
          </a:xfrm>
          <a:prstGeom prst="rect">
            <a:avLst/>
          </a:prstGeom>
          <a:noFill/>
          <a:ln>
            <a:noFill/>
          </a:ln>
        </p:spPr>
        <p:txBody>
          <a:bodyPr spcFirstLastPara="1" wrap="square" lIns="91425" tIns="45700" rIns="91425" bIns="45700" anchor="t" anchorCtr="0">
            <a:spAutoFit/>
          </a:bodyPr>
          <a:lstStyle/>
          <a:p>
            <a:pPr marL="457200" marR="0" lvl="0" indent="-355600" algn="just" rtl="0">
              <a:spcBef>
                <a:spcPts val="0"/>
              </a:spcBef>
              <a:spcAft>
                <a:spcPts val="0"/>
              </a:spcAft>
              <a:buClr>
                <a:schemeClr val="dk1"/>
              </a:buClr>
              <a:buSzPts val="2000"/>
              <a:buAutoNum type="arabicPeriod"/>
            </a:pPr>
            <a:r>
              <a:rPr lang="ja-JP" sz="2000" b="1" dirty="0">
                <a:solidFill>
                  <a:schemeClr val="dk1"/>
                </a:solidFill>
              </a:rPr>
              <a:t>わかったこと</a:t>
            </a:r>
            <a:endParaRPr sz="2000" b="1" dirty="0">
              <a:solidFill>
                <a:schemeClr val="dk1"/>
              </a:solidFill>
            </a:endParaRPr>
          </a:p>
          <a:p>
            <a:pPr marL="457200" marR="0" lvl="0" indent="-355600" algn="just" rtl="0">
              <a:spcBef>
                <a:spcPts val="0"/>
              </a:spcBef>
              <a:spcAft>
                <a:spcPts val="0"/>
              </a:spcAft>
              <a:buClr>
                <a:schemeClr val="dk1"/>
              </a:buClr>
              <a:buSzPts val="2000"/>
              <a:buChar char="●"/>
            </a:pPr>
            <a:r>
              <a:rPr lang="ja-JP" sz="2000" dirty="0">
                <a:solidFill>
                  <a:schemeClr val="dk1"/>
                </a:solidFill>
              </a:rPr>
              <a:t>例：</a:t>
            </a:r>
            <a:r>
              <a:rPr lang="ja-JP" altLang="en-US" sz="2000" dirty="0">
                <a:solidFill>
                  <a:schemeClr val="dk1"/>
                </a:solidFill>
              </a:rPr>
              <a:t>みんなで出し合った税金は、みんなに必要なものに使われてる。</a:t>
            </a:r>
            <a:endParaRPr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小学</a:t>
            </a:r>
            <a:r>
              <a:rPr lang="en-US" altLang="ja-JP" sz="2000" dirty="0">
                <a:solidFill>
                  <a:schemeClr val="dk1"/>
                </a:solidFill>
              </a:rPr>
              <a:t>6</a:t>
            </a:r>
            <a:r>
              <a:rPr lang="ja-JP" altLang="en-US" sz="2000" dirty="0">
                <a:solidFill>
                  <a:schemeClr val="dk1"/>
                </a:solidFill>
              </a:rPr>
              <a:t>年間では約</a:t>
            </a:r>
            <a:r>
              <a:rPr lang="en-US" altLang="ja-JP" sz="2000" dirty="0">
                <a:solidFill>
                  <a:schemeClr val="dk1"/>
                </a:solidFill>
              </a:rPr>
              <a:t>618</a:t>
            </a:r>
            <a:r>
              <a:rPr lang="ja-JP" altLang="en-US" sz="2000" dirty="0">
                <a:solidFill>
                  <a:schemeClr val="dk1"/>
                </a:solidFill>
              </a:rPr>
              <a:t>万円、中学</a:t>
            </a:r>
            <a:r>
              <a:rPr lang="en-US" altLang="ja-JP" sz="2000" dirty="0">
                <a:solidFill>
                  <a:schemeClr val="dk1"/>
                </a:solidFill>
              </a:rPr>
              <a:t>3</a:t>
            </a:r>
            <a:r>
              <a:rPr lang="ja-JP" altLang="en-US" sz="2000" dirty="0">
                <a:solidFill>
                  <a:schemeClr val="dk1"/>
                </a:solidFill>
              </a:rPr>
              <a:t>年間では約</a:t>
            </a:r>
            <a:r>
              <a:rPr lang="en-US" altLang="ja-JP" sz="2000">
                <a:solidFill>
                  <a:schemeClr val="dk1"/>
                </a:solidFill>
              </a:rPr>
              <a:t>345</a:t>
            </a:r>
            <a:r>
              <a:rPr lang="ja-JP" altLang="en-US" sz="2000">
                <a:solidFill>
                  <a:schemeClr val="dk1"/>
                </a:solidFill>
              </a:rPr>
              <a:t>万</a:t>
            </a:r>
            <a:r>
              <a:rPr lang="ja-JP" altLang="en-US" sz="2000" dirty="0">
                <a:solidFill>
                  <a:schemeClr val="dk1"/>
                </a:solidFill>
              </a:rPr>
              <a:t>円と、多くの税金が学校教育に使われている。わたしたちが学校で勉強できるのは税金のおかげであることがわかった。</a:t>
            </a:r>
            <a:endParaRPr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開発途上国では、日本と比べると教育に対して税金があまり使えていない。そのため、文字の読み書きができない人が多い。</a:t>
            </a:r>
            <a:endParaRPr lang="en-US" altLang="ja-JP"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ほかの国と比較することで、税金が学校教育に使われている理由とその必要性を知ることができた。</a:t>
            </a:r>
            <a:endParaRPr sz="2000" dirty="0">
              <a:solidFill>
                <a:schemeClr val="dk1"/>
              </a:solidFill>
            </a:endParaRPr>
          </a:p>
          <a:p>
            <a:pPr marL="0" marR="0" lvl="0" indent="0" algn="just" rtl="0">
              <a:spcBef>
                <a:spcPts val="0"/>
              </a:spcBef>
              <a:spcAft>
                <a:spcPts val="0"/>
              </a:spcAft>
              <a:buNone/>
            </a:pPr>
            <a:endParaRPr sz="2000" dirty="0">
              <a:solidFill>
                <a:schemeClr val="dk1"/>
              </a:solidFill>
            </a:endParaRPr>
          </a:p>
          <a:p>
            <a:pPr marL="457200" marR="0" lvl="0" indent="-355600" algn="just" rtl="0">
              <a:spcBef>
                <a:spcPts val="0"/>
              </a:spcBef>
              <a:spcAft>
                <a:spcPts val="0"/>
              </a:spcAft>
              <a:buClr>
                <a:schemeClr val="dk1"/>
              </a:buClr>
              <a:buSzPts val="2000"/>
              <a:buAutoNum type="arabicPeriod"/>
            </a:pPr>
            <a:r>
              <a:rPr lang="ja-JP" sz="2000" b="1" dirty="0">
                <a:solidFill>
                  <a:schemeClr val="dk1"/>
                </a:solidFill>
              </a:rPr>
              <a:t>もっと調べてみたいこと</a:t>
            </a:r>
            <a:endParaRPr sz="2000" b="1"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もっといろいろな国の学校や授業など日本との違いを調べてみたい。</a:t>
            </a:r>
            <a:endParaRPr lang="en-US" altLang="ja-JP"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学校以外にもどのようなものに税金が使われているのか調べてみたい。</a:t>
            </a:r>
            <a:endParaRPr sz="2000" dirty="0">
              <a:solidFill>
                <a:schemeClr val="dk1"/>
              </a:solidFill>
            </a:endParaRPr>
          </a:p>
          <a:p>
            <a:pPr marL="457200" marR="0" lvl="0" indent="-355600" algn="just" rtl="0">
              <a:spcBef>
                <a:spcPts val="0"/>
              </a:spcBef>
              <a:spcAft>
                <a:spcPts val="0"/>
              </a:spcAft>
              <a:buClr>
                <a:schemeClr val="dk1"/>
              </a:buClr>
              <a:buSzPts val="2000"/>
              <a:buChar char="●"/>
            </a:pPr>
            <a:r>
              <a:rPr lang="ja-JP" altLang="en-US" sz="2000" dirty="0">
                <a:solidFill>
                  <a:schemeClr val="dk1"/>
                </a:solidFill>
              </a:rPr>
              <a:t>もし学校教育に税金が使われないとどうなるのかを考えてみたい。</a:t>
            </a:r>
            <a:endParaRPr lang="en-US" altLang="ja-JP" sz="2000" dirty="0">
              <a:solidFill>
                <a:schemeClr val="dk1"/>
              </a:solidFill>
            </a:endParaRPr>
          </a:p>
          <a:p>
            <a:pPr marL="457200" marR="0" lvl="0" indent="-355600" algn="just" rtl="0">
              <a:spcBef>
                <a:spcPts val="0"/>
              </a:spcBef>
              <a:spcAft>
                <a:spcPts val="0"/>
              </a:spcAft>
              <a:buClr>
                <a:schemeClr val="dk1"/>
              </a:buClr>
              <a:buSzPts val="2000"/>
              <a:buChar char="●"/>
            </a:pPr>
            <a:endParaRPr sz="2000" b="1" dirty="0">
              <a:solidFill>
                <a:schemeClr val="dk1"/>
              </a:solidFill>
            </a:endParaRPr>
          </a:p>
          <a:p>
            <a:pPr marL="457200" marR="0" lvl="0" indent="-355600" algn="just" rtl="0">
              <a:spcBef>
                <a:spcPts val="0"/>
              </a:spcBef>
              <a:spcAft>
                <a:spcPts val="0"/>
              </a:spcAft>
              <a:buClr>
                <a:schemeClr val="dk1"/>
              </a:buClr>
              <a:buSzPts val="2000"/>
              <a:buChar char="●"/>
            </a:pPr>
            <a:endParaRPr sz="2000" dirty="0">
              <a:solidFill>
                <a:schemeClr val="dk1"/>
              </a:solidFill>
            </a:endParaRPr>
          </a:p>
        </p:txBody>
      </p:sp>
      <p:sp>
        <p:nvSpPr>
          <p:cNvPr id="291" name="Google Shape;291;p11"/>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11"/>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295" name="Google Shape;295;p11" descr="電球"/>
          <p:cNvPicPr preferRelativeResize="0"/>
          <p:nvPr/>
        </p:nvPicPr>
        <p:blipFill rotWithShape="1">
          <a:blip r:embed="rId3">
            <a:alphaModFix/>
          </a:blip>
          <a:srcRect/>
          <a:stretch/>
        </p:blipFill>
        <p:spPr>
          <a:xfrm>
            <a:off x="584940" y="-145349"/>
            <a:ext cx="1420363" cy="1420363"/>
          </a:xfrm>
          <a:prstGeom prst="rect">
            <a:avLst/>
          </a:prstGeom>
          <a:noFill/>
          <a:ln>
            <a:noFill/>
          </a:ln>
        </p:spPr>
      </p:pic>
      <p:sp>
        <p:nvSpPr>
          <p:cNvPr id="4" name="Google Shape;178;p4">
            <a:extLst>
              <a:ext uri="{FF2B5EF4-FFF2-40B4-BE49-F238E27FC236}">
                <a16:creationId xmlns:a16="http://schemas.microsoft.com/office/drawing/2014/main" id="{45923A50-3522-C0DB-8899-35A441A964E5}"/>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2"/>
          <p:cNvSpPr/>
          <p:nvPr/>
        </p:nvSpPr>
        <p:spPr>
          <a:xfrm>
            <a:off x="535713" y="3536296"/>
            <a:ext cx="8920092"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535713"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5272060" y="499308"/>
            <a:ext cx="4183745" cy="2661517"/>
          </a:xfrm>
          <a:prstGeom prst="roundRect">
            <a:avLst>
              <a:gd name="adj" fmla="val 6601"/>
            </a:avLst>
          </a:prstGeom>
          <a:solidFill>
            <a:schemeClr val="lt1"/>
          </a:solidFill>
          <a:ln w="38100" cap="flat" cmpd="sng">
            <a:solidFill>
              <a:srgbClr val="0033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i="0" u="none" strike="noStrike" cap="none">
                <a:solidFill>
                  <a:srgbClr val="3E3A39"/>
                </a:solidFill>
                <a:latin typeface="Arial"/>
                <a:ea typeface="Arial"/>
                <a:cs typeface="Arial"/>
                <a:sym typeface="Arial"/>
              </a:rPr>
              <a:t>〇ねん　〇くみ　なまえ記入</a:t>
            </a:r>
            <a:endParaRPr/>
          </a:p>
        </p:txBody>
      </p:sp>
      <p:cxnSp>
        <p:nvCxnSpPr>
          <p:cNvPr id="61" name="Google Shape;61;p2"/>
          <p:cNvCxnSpPr/>
          <p:nvPr/>
        </p:nvCxnSpPr>
        <p:spPr>
          <a:xfrm>
            <a:off x="725214" y="1555531"/>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2" name="Google Shape;62;p2"/>
          <p:cNvCxnSpPr/>
          <p:nvPr/>
        </p:nvCxnSpPr>
        <p:spPr>
          <a:xfrm>
            <a:off x="5454868" y="1550276"/>
            <a:ext cx="3804745" cy="0"/>
          </a:xfrm>
          <a:prstGeom prst="straightConnector1">
            <a:avLst/>
          </a:prstGeom>
          <a:noFill/>
          <a:ln w="34925" cap="rnd" cmpd="sng">
            <a:solidFill>
              <a:srgbClr val="003396"/>
            </a:solidFill>
            <a:prstDash val="solid"/>
            <a:miter lim="800000"/>
            <a:headEnd type="none" w="sm" len="sm"/>
            <a:tailEnd type="none" w="sm" len="sm"/>
          </a:ln>
        </p:spPr>
      </p:cxnSp>
      <p:cxnSp>
        <p:nvCxnSpPr>
          <p:cNvPr id="63" name="Google Shape;63;p2"/>
          <p:cNvCxnSpPr/>
          <p:nvPr/>
        </p:nvCxnSpPr>
        <p:spPr>
          <a:xfrm>
            <a:off x="725214" y="4519447"/>
            <a:ext cx="8534399" cy="0"/>
          </a:xfrm>
          <a:prstGeom prst="straightConnector1">
            <a:avLst/>
          </a:prstGeom>
          <a:noFill/>
          <a:ln w="34925" cap="rnd" cmpd="sng">
            <a:solidFill>
              <a:srgbClr val="003396"/>
            </a:solidFill>
            <a:prstDash val="solid"/>
            <a:miter lim="800000"/>
            <a:headEnd type="none" w="sm" len="sm"/>
            <a:tailEnd type="none" w="sm" len="sm"/>
          </a:ln>
        </p:spPr>
      </p:cxnSp>
      <p:sp>
        <p:nvSpPr>
          <p:cNvPr id="64" name="Google Shape;64;p2"/>
          <p:cNvSpPr txBox="1"/>
          <p:nvPr/>
        </p:nvSpPr>
        <p:spPr>
          <a:xfrm>
            <a:off x="64113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※調べようと思ったきっかけを記入しましょう。以下ダミーテキストダミーテキストダミーテキストダミーテキストダミーテキストダミーテキストダミーテキストダミーテキストダミーテキスト</a:t>
            </a:r>
            <a:endParaRPr/>
          </a:p>
        </p:txBody>
      </p:sp>
      <p:sp>
        <p:nvSpPr>
          <p:cNvPr id="65" name="Google Shape;65;p2"/>
          <p:cNvSpPr txBox="1"/>
          <p:nvPr/>
        </p:nvSpPr>
        <p:spPr>
          <a:xfrm>
            <a:off x="5356112" y="1589698"/>
            <a:ext cx="4044296" cy="11570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rgbClr val="003396"/>
                </a:solidFill>
                <a:latin typeface="Arial"/>
                <a:ea typeface="Arial"/>
                <a:cs typeface="Arial"/>
                <a:sym typeface="Arial"/>
              </a:rPr>
              <a:t>※どんなことを調べたいのかを記入しましょう。以下ダミーテキストダミーテキストダミーテキストダミーテキストダミーテキストダミーテキストダミーテキストダミーテキストダミーテキスト</a:t>
            </a:r>
            <a:endParaRPr/>
          </a:p>
        </p:txBody>
      </p:sp>
      <p:sp>
        <p:nvSpPr>
          <p:cNvPr id="66" name="Google Shape;66;p2"/>
          <p:cNvSpPr txBox="1"/>
          <p:nvPr/>
        </p:nvSpPr>
        <p:spPr>
          <a:xfrm>
            <a:off x="2270236" y="698397"/>
            <a:ext cx="255400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調べようと思った</a:t>
            </a:r>
            <a:endParaRPr/>
          </a:p>
          <a:p>
            <a:pPr marL="0" marR="0" lvl="0" indent="0" algn="l" rtl="0">
              <a:spcBef>
                <a:spcPts val="0"/>
              </a:spcBef>
              <a:spcAft>
                <a:spcPts val="0"/>
              </a:spcAft>
              <a:buNone/>
            </a:pPr>
            <a:r>
              <a:rPr lang="ja-JP" sz="2100" b="1">
                <a:solidFill>
                  <a:srgbClr val="003396"/>
                </a:solidFill>
                <a:latin typeface="Arial"/>
                <a:ea typeface="Arial"/>
                <a:cs typeface="Arial"/>
                <a:sym typeface="Arial"/>
              </a:rPr>
              <a:t>きっかけ</a:t>
            </a:r>
            <a:endParaRPr/>
          </a:p>
        </p:txBody>
      </p:sp>
      <p:sp>
        <p:nvSpPr>
          <p:cNvPr id="67" name="Google Shape;67;p2"/>
          <p:cNvSpPr txBox="1"/>
          <p:nvPr/>
        </p:nvSpPr>
        <p:spPr>
          <a:xfrm>
            <a:off x="7233640" y="703009"/>
            <a:ext cx="2049518"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dirty="0">
                <a:solidFill>
                  <a:srgbClr val="003396"/>
                </a:solidFill>
                <a:latin typeface="Arial"/>
                <a:ea typeface="Arial"/>
                <a:cs typeface="Arial"/>
                <a:sym typeface="Arial"/>
              </a:rPr>
              <a:t>調べたいこと</a:t>
            </a:r>
            <a:endParaRPr dirty="0"/>
          </a:p>
        </p:txBody>
      </p:sp>
      <p:pic>
        <p:nvPicPr>
          <p:cNvPr id="68" name="Google Shape;68;p2"/>
          <p:cNvPicPr preferRelativeResize="0"/>
          <p:nvPr/>
        </p:nvPicPr>
        <p:blipFill rotWithShape="1">
          <a:blip r:embed="rId3">
            <a:alphaModFix/>
          </a:blip>
          <a:srcRect/>
          <a:stretch/>
        </p:blipFill>
        <p:spPr>
          <a:xfrm>
            <a:off x="4933950" y="3409950"/>
            <a:ext cx="38100" cy="38100"/>
          </a:xfrm>
          <a:prstGeom prst="rect">
            <a:avLst/>
          </a:prstGeom>
          <a:noFill/>
          <a:ln>
            <a:noFill/>
          </a:ln>
        </p:spPr>
      </p:pic>
      <p:pic>
        <p:nvPicPr>
          <p:cNvPr id="69" name="Google Shape;69;p2"/>
          <p:cNvPicPr preferRelativeResize="0"/>
          <p:nvPr/>
        </p:nvPicPr>
        <p:blipFill rotWithShape="1">
          <a:blip r:embed="rId3">
            <a:alphaModFix/>
          </a:blip>
          <a:srcRect/>
          <a:stretch/>
        </p:blipFill>
        <p:spPr>
          <a:xfrm>
            <a:off x="5086350" y="3562350"/>
            <a:ext cx="38100" cy="38100"/>
          </a:xfrm>
          <a:prstGeom prst="rect">
            <a:avLst/>
          </a:prstGeom>
          <a:noFill/>
          <a:ln>
            <a:noFill/>
          </a:ln>
        </p:spPr>
      </p:pic>
      <p:sp>
        <p:nvSpPr>
          <p:cNvPr id="70" name="Google Shape;70;p2"/>
          <p:cNvSpPr txBox="1"/>
          <p:nvPr/>
        </p:nvSpPr>
        <p:spPr>
          <a:xfrm>
            <a:off x="2327943" y="3845618"/>
            <a:ext cx="6803836"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100" b="1">
                <a:solidFill>
                  <a:srgbClr val="003396"/>
                </a:solidFill>
                <a:latin typeface="Arial"/>
                <a:ea typeface="Arial"/>
                <a:cs typeface="Arial"/>
                <a:sym typeface="Arial"/>
              </a:rPr>
              <a:t>用意したもの／参考にしたサイトや本</a:t>
            </a:r>
            <a:endParaRPr/>
          </a:p>
        </p:txBody>
      </p:sp>
      <p:sp>
        <p:nvSpPr>
          <p:cNvPr id="71" name="Google Shape;71;p2"/>
          <p:cNvSpPr/>
          <p:nvPr/>
        </p:nvSpPr>
        <p:spPr>
          <a:xfrm>
            <a:off x="706169" y="469901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
          <p:cNvSpPr/>
          <p:nvPr/>
        </p:nvSpPr>
        <p:spPr>
          <a:xfrm>
            <a:off x="706169" y="499398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
          <p:cNvSpPr/>
          <p:nvPr/>
        </p:nvSpPr>
        <p:spPr>
          <a:xfrm>
            <a:off x="706169" y="528895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
          <p:cNvSpPr/>
          <p:nvPr/>
        </p:nvSpPr>
        <p:spPr>
          <a:xfrm>
            <a:off x="706169" y="558392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
          <p:cNvSpPr/>
          <p:nvPr/>
        </p:nvSpPr>
        <p:spPr>
          <a:xfrm>
            <a:off x="70616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2"/>
          <p:cNvSpPr txBox="1"/>
          <p:nvPr/>
        </p:nvSpPr>
        <p:spPr>
          <a:xfrm>
            <a:off x="861854" y="466748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※用意したもの、量、数などを記入</a:t>
            </a:r>
            <a:endParaRPr/>
          </a:p>
        </p:txBody>
      </p:sp>
      <p:sp>
        <p:nvSpPr>
          <p:cNvPr id="77" name="Google Shape;77;p2"/>
          <p:cNvSpPr txBox="1"/>
          <p:nvPr/>
        </p:nvSpPr>
        <p:spPr>
          <a:xfrm>
            <a:off x="858182" y="496140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8" name="Google Shape;78;p2"/>
          <p:cNvSpPr txBox="1"/>
          <p:nvPr/>
        </p:nvSpPr>
        <p:spPr>
          <a:xfrm>
            <a:off x="858182" y="526126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79" name="Google Shape;79;p2"/>
          <p:cNvSpPr txBox="1"/>
          <p:nvPr/>
        </p:nvSpPr>
        <p:spPr>
          <a:xfrm>
            <a:off x="854510" y="554467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0" name="Google Shape;80;p2"/>
          <p:cNvSpPr txBox="1"/>
          <p:nvPr/>
        </p:nvSpPr>
        <p:spPr>
          <a:xfrm>
            <a:off x="858182" y="584169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1" name="Google Shape;81;p2"/>
          <p:cNvSpPr/>
          <p:nvPr/>
        </p:nvSpPr>
        <p:spPr>
          <a:xfrm>
            <a:off x="3458009" y="4692867"/>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2"/>
          <p:cNvSpPr/>
          <p:nvPr/>
        </p:nvSpPr>
        <p:spPr>
          <a:xfrm>
            <a:off x="3458009" y="4989375"/>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2"/>
          <p:cNvSpPr/>
          <p:nvPr/>
        </p:nvSpPr>
        <p:spPr>
          <a:xfrm>
            <a:off x="3458009" y="5285883"/>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
          <p:cNvSpPr/>
          <p:nvPr/>
        </p:nvSpPr>
        <p:spPr>
          <a:xfrm>
            <a:off x="3458009" y="5582391"/>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2"/>
          <p:cNvSpPr/>
          <p:nvPr/>
        </p:nvSpPr>
        <p:spPr>
          <a:xfrm>
            <a:off x="3458009" y="5878898"/>
            <a:ext cx="187212" cy="187212"/>
          </a:xfrm>
          <a:prstGeom prst="ellipse">
            <a:avLst/>
          </a:prstGeom>
          <a:solidFill>
            <a:srgbClr val="036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2"/>
          <p:cNvSpPr txBox="1"/>
          <p:nvPr/>
        </p:nvSpPr>
        <p:spPr>
          <a:xfrm>
            <a:off x="3603181" y="4661337"/>
            <a:ext cx="345781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※参考にしたサイトや本のタイトルを記入</a:t>
            </a:r>
            <a:endParaRPr/>
          </a:p>
        </p:txBody>
      </p:sp>
      <p:sp>
        <p:nvSpPr>
          <p:cNvPr id="87" name="Google Shape;87;p2"/>
          <p:cNvSpPr txBox="1"/>
          <p:nvPr/>
        </p:nvSpPr>
        <p:spPr>
          <a:xfrm>
            <a:off x="3599510" y="495525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8" name="Google Shape;88;p2"/>
          <p:cNvSpPr txBox="1"/>
          <p:nvPr/>
        </p:nvSpPr>
        <p:spPr>
          <a:xfrm>
            <a:off x="3599510" y="5255117"/>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89" name="Google Shape;89;p2"/>
          <p:cNvSpPr txBox="1"/>
          <p:nvPr/>
        </p:nvSpPr>
        <p:spPr>
          <a:xfrm>
            <a:off x="3595838" y="5538523"/>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sp>
        <p:nvSpPr>
          <p:cNvPr id="90" name="Google Shape;90;p2"/>
          <p:cNvSpPr txBox="1"/>
          <p:nvPr/>
        </p:nvSpPr>
        <p:spPr>
          <a:xfrm>
            <a:off x="3599510" y="5835549"/>
            <a:ext cx="258171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rgbClr val="003396"/>
                </a:solidFill>
                <a:latin typeface="Arial"/>
                <a:ea typeface="Arial"/>
                <a:cs typeface="Arial"/>
                <a:sym typeface="Arial"/>
              </a:rPr>
              <a:t>ダミーテキストテキスト</a:t>
            </a:r>
            <a:endParaRPr/>
          </a:p>
        </p:txBody>
      </p:sp>
      <p:pic>
        <p:nvPicPr>
          <p:cNvPr id="91" name="Google Shape;91;p2" descr="グラフィカル ユーザー インターフェイス が含まれている画像&#10;&#10;自動的に生成された説明"/>
          <p:cNvPicPr preferRelativeResize="0">
            <a:picLocks noGrp="1"/>
          </p:cNvPicPr>
          <p:nvPr>
            <p:ph type="pic" idx="2"/>
          </p:nvPr>
        </p:nvPicPr>
        <p:blipFill rotWithShape="1">
          <a:blip r:embed="rId4">
            <a:alphaModFix/>
          </a:blip>
          <a:srcRect l="44305" t="-1026" r="33447" b="57698"/>
          <a:stretch/>
        </p:blipFill>
        <p:spPr>
          <a:xfrm>
            <a:off x="382459" y="299042"/>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2" name="Google Shape;92;p2" descr="ロゴ&#10;&#10;自動的に生成された説明"/>
          <p:cNvPicPr preferRelativeResize="0">
            <a:picLocks noGrp="1"/>
          </p:cNvPicPr>
          <p:nvPr>
            <p:ph type="pic" idx="3"/>
          </p:nvPr>
        </p:nvPicPr>
        <p:blipFill rotWithShape="1">
          <a:blip r:embed="rId5">
            <a:alphaModFix/>
          </a:blip>
          <a:srcRect l="13386" t="978" r="23184" b="6347"/>
          <a:stretch/>
        </p:blipFill>
        <p:spPr>
          <a:xfrm rot="756286">
            <a:off x="1450600" y="602755"/>
            <a:ext cx="723169" cy="846636"/>
          </a:xfrm>
          <a:prstGeom prst="rect">
            <a:avLst/>
          </a:prstGeom>
          <a:solidFill>
            <a:srgbClr val="F2F2F2"/>
          </a:solidFill>
          <a:ln>
            <a:noFill/>
          </a:ln>
        </p:spPr>
      </p:pic>
      <p:sp>
        <p:nvSpPr>
          <p:cNvPr id="93" name="Google Shape;93;p2"/>
          <p:cNvSpPr txBox="1"/>
          <p:nvPr/>
        </p:nvSpPr>
        <p:spPr>
          <a:xfrm>
            <a:off x="495966" y="66634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なぜ？</a:t>
            </a:r>
            <a:endParaRPr/>
          </a:p>
        </p:txBody>
      </p:sp>
      <p:pic>
        <p:nvPicPr>
          <p:cNvPr id="94" name="Google Shape;94;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406990" y="3309263"/>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95" name="Google Shape;95;p2" descr="グラフィカル ユーザー インターフェイス が含まれている画像&#10;&#10;自動的に生成された説明"/>
          <p:cNvPicPr preferRelativeResize="0"/>
          <p:nvPr/>
        </p:nvPicPr>
        <p:blipFill rotWithShape="1">
          <a:blip r:embed="rId4">
            <a:alphaModFix/>
          </a:blip>
          <a:srcRect l="44305" t="-1026" r="33447" b="57698"/>
          <a:stretch/>
        </p:blipFill>
        <p:spPr>
          <a:xfrm>
            <a:off x="5111923" y="293787"/>
            <a:ext cx="909727" cy="1029339"/>
          </a:xfrm>
          <a:prstGeom prst="ellipse">
            <a:avLst/>
          </a:prstGeom>
          <a:solidFill>
            <a:srgbClr val="F2F2F2"/>
          </a:solidFill>
          <a:ln w="63500" cap="rnd" cmpd="sng">
            <a:solidFill>
              <a:srgbClr val="003396"/>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96" name="Google Shape;96;p2"/>
          <p:cNvSpPr txBox="1"/>
          <p:nvPr/>
        </p:nvSpPr>
        <p:spPr>
          <a:xfrm>
            <a:off x="471434" y="3662865"/>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用意</a:t>
            </a:r>
            <a:endParaRPr/>
          </a:p>
        </p:txBody>
      </p:sp>
      <p:sp>
        <p:nvSpPr>
          <p:cNvPr id="97" name="Google Shape;97;p2"/>
          <p:cNvSpPr txBox="1"/>
          <p:nvPr/>
        </p:nvSpPr>
        <p:spPr>
          <a:xfrm>
            <a:off x="5200898" y="636457"/>
            <a:ext cx="73177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rgbClr val="003396"/>
                </a:solidFill>
                <a:latin typeface="Arial"/>
                <a:ea typeface="Arial"/>
                <a:cs typeface="Arial"/>
                <a:sym typeface="Arial"/>
              </a:rPr>
              <a:t>目標</a:t>
            </a:r>
            <a:endParaRPr/>
          </a:p>
        </p:txBody>
      </p:sp>
      <p:pic>
        <p:nvPicPr>
          <p:cNvPr id="98" name="Google Shape;98;p2" descr="文字と絵が描かれた絵&#10;&#10;低い精度で自動的に生成された説明"/>
          <p:cNvPicPr preferRelativeResize="0"/>
          <p:nvPr/>
        </p:nvPicPr>
        <p:blipFill rotWithShape="1">
          <a:blip r:embed="rId6">
            <a:alphaModFix/>
          </a:blip>
          <a:srcRect/>
          <a:stretch/>
        </p:blipFill>
        <p:spPr>
          <a:xfrm>
            <a:off x="1227742" y="3578890"/>
            <a:ext cx="1151837" cy="914694"/>
          </a:xfrm>
          <a:prstGeom prst="rect">
            <a:avLst/>
          </a:prstGeom>
          <a:noFill/>
          <a:ln>
            <a:noFill/>
          </a:ln>
        </p:spPr>
      </p:pic>
      <p:pic>
        <p:nvPicPr>
          <p:cNvPr id="99" name="Google Shape;99;p2" descr="開いた本"/>
          <p:cNvPicPr preferRelativeResize="0"/>
          <p:nvPr/>
        </p:nvPicPr>
        <p:blipFill rotWithShape="1">
          <a:blip r:embed="rId7">
            <a:alphaModFix/>
          </a:blip>
          <a:srcRect/>
          <a:stretch/>
        </p:blipFill>
        <p:spPr>
          <a:xfrm>
            <a:off x="6016726" y="445852"/>
            <a:ext cx="1303215" cy="1303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414997" y="251430"/>
            <a:ext cx="9091609" cy="1436053"/>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cap="flat" cmpd="sng">
            <a:solidFill>
              <a:srgbClr val="00339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500" b="1" dirty="0">
                <a:solidFill>
                  <a:schemeClr val="lt1"/>
                </a:solidFill>
                <a:latin typeface="Arial"/>
                <a:ea typeface="Arial"/>
                <a:cs typeface="Arial"/>
                <a:sym typeface="Arial"/>
              </a:rPr>
              <a:t>日本と海外の学校に使われている税金について調べてみよう</a:t>
            </a:r>
          </a:p>
        </p:txBody>
      </p:sp>
      <p:sp>
        <p:nvSpPr>
          <p:cNvPr id="105" name="Google Shape;105;p3"/>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3"/>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pic>
        <p:nvPicPr>
          <p:cNvPr id="107" name="Google Shape;107;p3"/>
          <p:cNvPicPr preferRelativeResize="0"/>
          <p:nvPr/>
        </p:nvPicPr>
        <p:blipFill rotWithShape="1">
          <a:blip r:embed="rId3">
            <a:alphaModFix/>
          </a:blip>
          <a:srcRect/>
          <a:stretch/>
        </p:blipFill>
        <p:spPr>
          <a:xfrm>
            <a:off x="497385" y="771856"/>
            <a:ext cx="8862275" cy="80115"/>
          </a:xfrm>
          <a:prstGeom prst="rect">
            <a:avLst/>
          </a:prstGeom>
          <a:noFill/>
          <a:ln>
            <a:noFill/>
          </a:ln>
        </p:spPr>
      </p:pic>
      <p:sp>
        <p:nvSpPr>
          <p:cNvPr id="108" name="Google Shape;108;p3"/>
          <p:cNvSpPr txBox="1"/>
          <p:nvPr/>
        </p:nvSpPr>
        <p:spPr>
          <a:xfrm>
            <a:off x="440234" y="857832"/>
            <a:ext cx="8919426" cy="5764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100">
                <a:solidFill>
                  <a:schemeClr val="lt1"/>
                </a:solidFill>
                <a:latin typeface="Arial"/>
                <a:ea typeface="Arial"/>
                <a:cs typeface="Arial"/>
                <a:sym typeface="Arial"/>
              </a:rPr>
              <a:t>※作り方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a:t>
            </a:r>
            <a:endParaRPr/>
          </a:p>
        </p:txBody>
      </p:sp>
      <p:sp>
        <p:nvSpPr>
          <p:cNvPr id="109" name="Google Shape;109;p3"/>
          <p:cNvSpPr/>
          <p:nvPr/>
        </p:nvSpPr>
        <p:spPr>
          <a:xfrm>
            <a:off x="414996" y="1961981"/>
            <a:ext cx="9091609" cy="4038188"/>
          </a:xfrm>
          <a:prstGeom prst="roundRect">
            <a:avLst>
              <a:gd name="adj" fmla="val 5664"/>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3"/>
          <p:cNvSpPr/>
          <p:nvPr/>
        </p:nvSpPr>
        <p:spPr>
          <a:xfrm>
            <a:off x="3535921" y="2138342"/>
            <a:ext cx="2798097" cy="469900"/>
          </a:xfrm>
          <a:prstGeom prst="roundRect">
            <a:avLst>
              <a:gd name="adj" fmla="val 11107"/>
            </a:avLst>
          </a:prstGeom>
          <a:solidFill>
            <a:srgbClr val="2EA7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
          <p:cNvSpPr/>
          <p:nvPr/>
        </p:nvSpPr>
        <p:spPr>
          <a:xfrm>
            <a:off x="598405" y="2126547"/>
            <a:ext cx="2827131" cy="469900"/>
          </a:xfrm>
          <a:prstGeom prst="roundRect">
            <a:avLst>
              <a:gd name="adj" fmla="val 11107"/>
            </a:avLst>
          </a:prstGeom>
          <a:solidFill>
            <a:srgbClr val="22A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3"/>
          <p:cNvSpPr/>
          <p:nvPr/>
        </p:nvSpPr>
        <p:spPr>
          <a:xfrm>
            <a:off x="6436076" y="2147757"/>
            <a:ext cx="2798097" cy="469900"/>
          </a:xfrm>
          <a:prstGeom prst="roundRect">
            <a:avLst>
              <a:gd name="adj" fmla="val 11107"/>
            </a:avLst>
          </a:prstGeom>
          <a:solidFill>
            <a:srgbClr val="F9B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
          <p:cNvSpPr/>
          <p:nvPr/>
        </p:nvSpPr>
        <p:spPr>
          <a:xfrm>
            <a:off x="7997244" y="2222497"/>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3"/>
          <p:cNvSpPr/>
          <p:nvPr/>
        </p:nvSpPr>
        <p:spPr>
          <a:xfrm>
            <a:off x="2180772" y="2238186"/>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3"/>
          <p:cNvSpPr/>
          <p:nvPr/>
        </p:nvSpPr>
        <p:spPr>
          <a:xfrm>
            <a:off x="5116113" y="2230798"/>
            <a:ext cx="277999" cy="2779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3"/>
          <p:cNvSpPr txBox="1"/>
          <p:nvPr/>
        </p:nvSpPr>
        <p:spPr>
          <a:xfrm>
            <a:off x="7077434" y="2195985"/>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3</a:t>
            </a:r>
            <a:endParaRPr sz="1600" b="1">
              <a:solidFill>
                <a:srgbClr val="595757"/>
              </a:solidFill>
              <a:latin typeface="Arial"/>
              <a:ea typeface="Arial"/>
              <a:cs typeface="Arial"/>
              <a:sym typeface="Arial"/>
            </a:endParaRPr>
          </a:p>
        </p:txBody>
      </p:sp>
      <p:sp>
        <p:nvSpPr>
          <p:cNvPr id="117" name="Google Shape;117;p3"/>
          <p:cNvSpPr/>
          <p:nvPr/>
        </p:nvSpPr>
        <p:spPr>
          <a:xfrm rot="5400000">
            <a:off x="3419763"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3"/>
          <p:cNvSpPr/>
          <p:nvPr/>
        </p:nvSpPr>
        <p:spPr>
          <a:xfrm rot="5400000">
            <a:off x="6323146" y="2315353"/>
            <a:ext cx="166030" cy="92285"/>
          </a:xfrm>
          <a:prstGeom prst="triangle">
            <a:avLst>
              <a:gd name="adj" fmla="val 50000"/>
            </a:avLst>
          </a:prstGeom>
          <a:solidFill>
            <a:srgbClr val="9FA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9" name="Google Shape;119;p3"/>
          <p:cNvCxnSpPr/>
          <p:nvPr/>
        </p:nvCxnSpPr>
        <p:spPr>
          <a:xfrm>
            <a:off x="3488213" y="2767789"/>
            <a:ext cx="0" cy="2905377"/>
          </a:xfrm>
          <a:prstGeom prst="straightConnector1">
            <a:avLst/>
          </a:prstGeom>
          <a:noFill/>
          <a:ln w="9525" cap="flat" cmpd="sng">
            <a:solidFill>
              <a:srgbClr val="9FA0A0"/>
            </a:solidFill>
            <a:prstDash val="solid"/>
            <a:miter lim="800000"/>
            <a:headEnd type="none" w="sm" len="sm"/>
            <a:tailEnd type="none" w="sm" len="sm"/>
          </a:ln>
        </p:spPr>
      </p:cxnSp>
      <p:cxnSp>
        <p:nvCxnSpPr>
          <p:cNvPr id="120" name="Google Shape;120;p3"/>
          <p:cNvCxnSpPr/>
          <p:nvPr/>
        </p:nvCxnSpPr>
        <p:spPr>
          <a:xfrm>
            <a:off x="6383204" y="2767790"/>
            <a:ext cx="0" cy="2905377"/>
          </a:xfrm>
          <a:prstGeom prst="straightConnector1">
            <a:avLst/>
          </a:prstGeom>
          <a:noFill/>
          <a:ln w="9525" cap="flat" cmpd="sng">
            <a:solidFill>
              <a:srgbClr val="9FA0A0"/>
            </a:solidFill>
            <a:prstDash val="solid"/>
            <a:miter lim="800000"/>
            <a:headEnd type="none" w="sm" len="sm"/>
            <a:tailEnd type="none" w="sm" len="sm"/>
          </a:ln>
        </p:spPr>
      </p:cxnSp>
      <p:sp>
        <p:nvSpPr>
          <p:cNvPr id="121" name="Google Shape;121;p3"/>
          <p:cNvSpPr txBox="1"/>
          <p:nvPr/>
        </p:nvSpPr>
        <p:spPr>
          <a:xfrm>
            <a:off x="6739009" y="4291952"/>
            <a:ext cx="21878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757"/>
                </a:solidFill>
                <a:latin typeface="Arial"/>
                <a:ea typeface="Arial"/>
                <a:cs typeface="Arial"/>
                <a:sym typeface="Arial"/>
              </a:rPr>
              <a:t>公共施設ごとに色分けして</a:t>
            </a:r>
            <a:endParaRPr sz="1200" b="1">
              <a:solidFill>
                <a:srgbClr val="595757"/>
              </a:solidFill>
              <a:latin typeface="Arial"/>
              <a:ea typeface="Arial"/>
              <a:cs typeface="Arial"/>
              <a:sym typeface="Arial"/>
            </a:endParaRPr>
          </a:p>
          <a:p>
            <a:pPr marL="0" marR="0" lvl="0" indent="0" algn="ctr" rtl="0">
              <a:spcBef>
                <a:spcPts val="0"/>
              </a:spcBef>
              <a:spcAft>
                <a:spcPts val="0"/>
              </a:spcAft>
              <a:buNone/>
            </a:pPr>
            <a:r>
              <a:rPr lang="ja-JP" sz="1200" b="1">
                <a:solidFill>
                  <a:srgbClr val="595757"/>
                </a:solidFill>
                <a:latin typeface="Arial"/>
                <a:ea typeface="Arial"/>
                <a:cs typeface="Arial"/>
                <a:sym typeface="Arial"/>
              </a:rPr>
              <a:t>わかりやすい地図を作る</a:t>
            </a:r>
            <a:endParaRPr/>
          </a:p>
        </p:txBody>
      </p:sp>
      <p:sp>
        <p:nvSpPr>
          <p:cNvPr id="122" name="Google Shape;122;p3"/>
          <p:cNvSpPr txBox="1"/>
          <p:nvPr/>
        </p:nvSpPr>
        <p:spPr>
          <a:xfrm>
            <a:off x="6693909" y="474753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a:t>
            </a:r>
            <a:endParaRPr/>
          </a:p>
        </p:txBody>
      </p:sp>
      <p:sp>
        <p:nvSpPr>
          <p:cNvPr id="123" name="Google Shape;123;p3"/>
          <p:cNvSpPr>
            <a:spLocks noGrp="1"/>
          </p:cNvSpPr>
          <p:nvPr>
            <p:ph type="pic" idx="3"/>
          </p:nvPr>
        </p:nvSpPr>
        <p:spPr>
          <a:xfrm>
            <a:off x="920279" y="2750129"/>
            <a:ext cx="2183382" cy="1431328"/>
          </a:xfrm>
          <a:prstGeom prst="rect">
            <a:avLst/>
          </a:prstGeom>
          <a:solidFill>
            <a:srgbClr val="F2F2F2"/>
          </a:solidFill>
          <a:ln>
            <a:noFill/>
          </a:ln>
        </p:spPr>
        <p:txBody>
          <a:bodyPr/>
          <a:lstStyle/>
          <a:p>
            <a:endParaRPr lang="ja-JP" altLang="en-US"/>
          </a:p>
        </p:txBody>
      </p:sp>
      <p:sp>
        <p:nvSpPr>
          <p:cNvPr id="124" name="Google Shape;124;p3"/>
          <p:cNvSpPr>
            <a:spLocks noGrp="1"/>
          </p:cNvSpPr>
          <p:nvPr>
            <p:ph type="pic" idx="4"/>
          </p:nvPr>
        </p:nvSpPr>
        <p:spPr>
          <a:xfrm>
            <a:off x="6743433" y="2767789"/>
            <a:ext cx="2183381" cy="1431328"/>
          </a:xfrm>
          <a:prstGeom prst="rect">
            <a:avLst/>
          </a:prstGeom>
          <a:solidFill>
            <a:srgbClr val="F2F2F2"/>
          </a:solidFill>
          <a:ln>
            <a:noFill/>
          </a:ln>
        </p:spPr>
        <p:txBody>
          <a:bodyPr/>
          <a:lstStyle/>
          <a:p>
            <a:endParaRPr lang="ja-JP" altLang="en-US"/>
          </a:p>
        </p:txBody>
      </p:sp>
      <p:sp>
        <p:nvSpPr>
          <p:cNvPr id="125" name="Google Shape;125;p3"/>
          <p:cNvSpPr txBox="1"/>
          <p:nvPr/>
        </p:nvSpPr>
        <p:spPr>
          <a:xfrm>
            <a:off x="4190280" y="2197364"/>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2</a:t>
            </a:r>
            <a:endParaRPr sz="1600" b="1">
              <a:solidFill>
                <a:srgbClr val="595757"/>
              </a:solidFill>
              <a:latin typeface="Arial"/>
              <a:ea typeface="Arial"/>
              <a:cs typeface="Arial"/>
              <a:sym typeface="Arial"/>
            </a:endParaRPr>
          </a:p>
        </p:txBody>
      </p:sp>
      <p:sp>
        <p:nvSpPr>
          <p:cNvPr id="126" name="Google Shape;126;p3"/>
          <p:cNvSpPr txBox="1"/>
          <p:nvPr/>
        </p:nvSpPr>
        <p:spPr>
          <a:xfrm>
            <a:off x="1254280" y="2207909"/>
            <a:ext cx="151538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手順　</a:t>
            </a:r>
            <a:r>
              <a:rPr lang="ja-JP" sz="1600" b="1">
                <a:solidFill>
                  <a:srgbClr val="595757"/>
                </a:solidFill>
                <a:latin typeface="Arial"/>
                <a:ea typeface="Arial"/>
                <a:cs typeface="Arial"/>
                <a:sym typeface="Arial"/>
              </a:rPr>
              <a:t>1</a:t>
            </a:r>
            <a:endParaRPr sz="1600" b="1">
              <a:solidFill>
                <a:srgbClr val="595757"/>
              </a:solidFill>
              <a:latin typeface="Arial"/>
              <a:ea typeface="Arial"/>
              <a:cs typeface="Arial"/>
              <a:sym typeface="Arial"/>
            </a:endParaRPr>
          </a:p>
        </p:txBody>
      </p:sp>
      <p:sp>
        <p:nvSpPr>
          <p:cNvPr id="127" name="Google Shape;127;p3"/>
          <p:cNvSpPr txBox="1"/>
          <p:nvPr/>
        </p:nvSpPr>
        <p:spPr>
          <a:xfrm>
            <a:off x="3866897" y="4291952"/>
            <a:ext cx="21878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日本と海外との教育状況の</a:t>
            </a:r>
            <a:endParaRPr lang="en-US" altLang="ja-JP" sz="1200" b="1" dirty="0">
              <a:solidFill>
                <a:srgbClr val="595757"/>
              </a:solidFill>
              <a:latin typeface="Arial"/>
              <a:ea typeface="Arial"/>
              <a:cs typeface="Arial"/>
              <a:sym typeface="Arial"/>
            </a:endParaRPr>
          </a:p>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違いについて調べる</a:t>
            </a:r>
            <a:endParaRPr sz="1200" b="1" dirty="0">
              <a:solidFill>
                <a:srgbClr val="595757"/>
              </a:solidFill>
              <a:latin typeface="Arial"/>
              <a:ea typeface="Arial"/>
              <a:cs typeface="Arial"/>
              <a:sym typeface="Arial"/>
            </a:endParaRPr>
          </a:p>
        </p:txBody>
      </p:sp>
      <p:sp>
        <p:nvSpPr>
          <p:cNvPr id="128" name="Google Shape;128;p3"/>
          <p:cNvSpPr txBox="1"/>
          <p:nvPr/>
        </p:nvSpPr>
        <p:spPr>
          <a:xfrm>
            <a:off x="915856" y="4288257"/>
            <a:ext cx="2187805"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200" b="1" dirty="0">
                <a:solidFill>
                  <a:srgbClr val="595757"/>
                </a:solidFill>
                <a:latin typeface="Arial"/>
                <a:ea typeface="Arial"/>
                <a:cs typeface="Arial"/>
                <a:sym typeface="Arial"/>
              </a:rPr>
              <a:t>税金と学校との関係を調べる</a:t>
            </a:r>
            <a:endParaRPr dirty="0"/>
          </a:p>
        </p:txBody>
      </p:sp>
      <p:sp>
        <p:nvSpPr>
          <p:cNvPr id="129" name="Google Shape;129;p3"/>
          <p:cNvSpPr txBox="1"/>
          <p:nvPr/>
        </p:nvSpPr>
        <p:spPr>
          <a:xfrm>
            <a:off x="3702061" y="4754403"/>
            <a:ext cx="2491817" cy="7296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a:t>
            </a:r>
            <a:endParaRPr/>
          </a:p>
        </p:txBody>
      </p:sp>
      <p:sp>
        <p:nvSpPr>
          <p:cNvPr id="130" name="Google Shape;130;p3"/>
          <p:cNvSpPr txBox="1"/>
          <p:nvPr/>
        </p:nvSpPr>
        <p:spPr>
          <a:xfrm>
            <a:off x="807070" y="4568951"/>
            <a:ext cx="2491817" cy="94897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50">
                <a:solidFill>
                  <a:srgbClr val="595757"/>
                </a:solidFill>
                <a:latin typeface="Arial"/>
                <a:ea typeface="Arial"/>
                <a:cs typeface="Arial"/>
                <a:sym typeface="Arial"/>
              </a:rPr>
              <a:t>※具体的な手順を記入しましょう。以下ダミーテキストダミーテキストダミーテキストダミーテキストダミーテキストダミーテキスト</a:t>
            </a:r>
            <a:endParaRPr/>
          </a:p>
        </p:txBody>
      </p:sp>
      <p:sp>
        <p:nvSpPr>
          <p:cNvPr id="131" name="Google Shape;131;p3"/>
          <p:cNvSpPr>
            <a:spLocks noGrp="1"/>
          </p:cNvSpPr>
          <p:nvPr>
            <p:ph type="pic" idx="2"/>
          </p:nvPr>
        </p:nvSpPr>
        <p:spPr>
          <a:xfrm>
            <a:off x="3871320" y="2750129"/>
            <a:ext cx="2183382" cy="1431328"/>
          </a:xfrm>
          <a:prstGeom prst="rect">
            <a:avLst/>
          </a:prstGeom>
          <a:solidFill>
            <a:srgbClr val="F2F2F2"/>
          </a:solidFill>
          <a:ln>
            <a:noFill/>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par>
                                <p:cTn id="21" presetID="10" presetClass="entr" presetSubtype="0" fill="hold"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par>
                                <p:cTn id="41" presetID="10"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par>
                                <p:cTn id="49" presetID="10" presetClass="entr" presetSubtype="0" fill="hold" nodeType="with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par>
                                <p:cTn id="52" presetID="10" presetClass="entr" presetSubtype="0" fill="hold"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childTnLst>
                                </p:cTn>
                              </p:par>
                              <p:par>
                                <p:cTn id="55" presetID="10"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par>
                                <p:cTn id="58" presetID="10" presetClass="entr" presetSubtype="0" fill="hold"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par>
                                <p:cTn id="61" presetID="10" presetClass="entr" presetSubtype="0" fill="hold"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500"/>
                                        <p:tgtEl>
                                          <p:spTgt spid="122"/>
                                        </p:tgtEl>
                                      </p:cBhvr>
                                    </p:animEffect>
                                  </p:childTnLst>
                                </p:cTn>
                              </p:par>
                              <p:par>
                                <p:cTn id="64" presetID="10" presetClass="entr" presetSubtype="0" fill="hold"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par>
                                <p:cTn id="67" presetID="10"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childTnLst>
                                </p:cTn>
                              </p:par>
                              <p:par>
                                <p:cTn id="70" presetID="10" presetClass="entr" presetSubtype="0" fill="hold"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500"/>
                                        <p:tgtEl>
                                          <p:spTgt spid="128"/>
                                        </p:tgtEl>
                                      </p:cBhvr>
                                    </p:animEffect>
                                  </p:childTnLst>
                                </p:cTn>
                              </p:par>
                              <p:par>
                                <p:cTn id="73" presetID="10" presetClass="entr" presetSubtype="0"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fade">
                                      <p:cBhvr>
                                        <p:cTn id="7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37" name="Google Shape;137;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38" name="Google Shape;138;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40" name="Google Shape;140;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税金と</a:t>
            </a:r>
            <a:r>
              <a:rPr lang="ja-JP" altLang="en-US" sz="2500" b="1" dirty="0">
                <a:solidFill>
                  <a:schemeClr val="lt1"/>
                </a:solidFill>
                <a:latin typeface="Arial"/>
                <a:ea typeface="Arial"/>
                <a:cs typeface="Arial"/>
                <a:sym typeface="Arial"/>
              </a:rPr>
              <a:t>学校と</a:t>
            </a:r>
            <a:r>
              <a:rPr lang="ja-JP" sz="2500" b="1" dirty="0">
                <a:solidFill>
                  <a:schemeClr val="lt1"/>
                </a:solidFill>
                <a:latin typeface="Arial"/>
                <a:ea typeface="Arial"/>
                <a:cs typeface="Arial"/>
                <a:sym typeface="Arial"/>
              </a:rPr>
              <a:t>の</a:t>
            </a:r>
            <a:r>
              <a:rPr lang="ja-JP" altLang="en-US" sz="2500" b="1" dirty="0">
                <a:solidFill>
                  <a:schemeClr val="lt1"/>
                </a:solidFill>
                <a:latin typeface="Arial"/>
                <a:ea typeface="Arial"/>
                <a:cs typeface="Arial"/>
                <a:sym typeface="Arial"/>
              </a:rPr>
              <a:t>関係・</a:t>
            </a:r>
            <a:r>
              <a:rPr lang="ja-JP" sz="2500" b="1" dirty="0">
                <a:solidFill>
                  <a:schemeClr val="lt1"/>
                </a:solidFill>
                <a:latin typeface="Arial"/>
                <a:ea typeface="Arial"/>
                <a:cs typeface="Arial"/>
                <a:sym typeface="Arial"/>
              </a:rPr>
              <a:t>役割について</a:t>
            </a:r>
            <a:endParaRPr dirty="0"/>
          </a:p>
        </p:txBody>
      </p:sp>
      <p:sp>
        <p:nvSpPr>
          <p:cNvPr id="141" name="Google Shape;141;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・税金の役割</a:t>
            </a:r>
            <a:endParaRPr/>
          </a:p>
        </p:txBody>
      </p:sp>
      <p:sp>
        <p:nvSpPr>
          <p:cNvPr id="143" name="Google Shape;143;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txBox="1"/>
          <p:nvPr/>
        </p:nvSpPr>
        <p:spPr>
          <a:xfrm>
            <a:off x="452640" y="3774408"/>
            <a:ext cx="658190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学校に使われている税金</a:t>
            </a:r>
            <a:r>
              <a:rPr lang="ja-JP" sz="2000" b="1" dirty="0">
                <a:solidFill>
                  <a:schemeClr val="dk1"/>
                </a:solidFill>
                <a:latin typeface="Calibri"/>
                <a:ea typeface="Calibri"/>
                <a:cs typeface="Calibri"/>
                <a:sym typeface="Calibri"/>
              </a:rPr>
              <a:t>の役割</a:t>
            </a:r>
            <a:endParaRPr dirty="0"/>
          </a:p>
        </p:txBody>
      </p:sp>
      <p:sp>
        <p:nvSpPr>
          <p:cNvPr id="145" name="Google Shape;145;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529054" y="5154454"/>
            <a:ext cx="44559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小学生</a:t>
            </a:r>
            <a:r>
              <a:rPr lang="en-US" altLang="ja-JP" sz="1600" dirty="0">
                <a:solidFill>
                  <a:schemeClr val="dk1"/>
                </a:solidFill>
                <a:latin typeface="Calibri"/>
                <a:ea typeface="Calibri"/>
                <a:cs typeface="Calibri"/>
                <a:sym typeface="Calibri"/>
              </a:rPr>
              <a:t>1</a:t>
            </a:r>
            <a:r>
              <a:rPr lang="ja-JP" altLang="en-US" sz="1600" dirty="0">
                <a:solidFill>
                  <a:schemeClr val="dk1"/>
                </a:solidFill>
                <a:latin typeface="Calibri"/>
                <a:ea typeface="Calibri"/>
                <a:cs typeface="Calibri"/>
                <a:sym typeface="Calibri"/>
              </a:rPr>
              <a:t>人当たりの年間使われている税金額</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中学生</a:t>
            </a:r>
            <a:r>
              <a:rPr lang="en-US" altLang="ja-JP" sz="1600" dirty="0">
                <a:solidFill>
                  <a:schemeClr val="dk1"/>
                </a:solidFill>
                <a:latin typeface="Calibri"/>
                <a:ea typeface="Calibri"/>
                <a:cs typeface="Calibri"/>
                <a:sym typeface="Calibri"/>
              </a:rPr>
              <a:t>1</a:t>
            </a:r>
            <a:r>
              <a:rPr lang="ja-JP" altLang="en-US" sz="1600" dirty="0">
                <a:solidFill>
                  <a:schemeClr val="dk1"/>
                </a:solidFill>
                <a:latin typeface="Calibri"/>
                <a:ea typeface="Calibri"/>
                <a:cs typeface="Calibri"/>
                <a:sym typeface="Calibri"/>
              </a:rPr>
              <a:t>人当たりの年間使われている税金額</a:t>
            </a:r>
            <a:endParaRPr sz="1600" dirty="0">
              <a:solidFill>
                <a:schemeClr val="dk1"/>
              </a:solidFill>
              <a:latin typeface="Calibri"/>
              <a:ea typeface="Calibri"/>
              <a:cs typeface="Calibri"/>
              <a:sym typeface="Calibri"/>
            </a:endParaRPr>
          </a:p>
        </p:txBody>
      </p:sp>
      <p:sp>
        <p:nvSpPr>
          <p:cNvPr id="149" name="Google Shape;149;p5"/>
          <p:cNvSpPr txBox="1"/>
          <p:nvPr/>
        </p:nvSpPr>
        <p:spPr>
          <a:xfrm>
            <a:off x="4976748" y="5263398"/>
            <a:ext cx="4456007" cy="3077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学校</a:t>
            </a:r>
            <a:r>
              <a:rPr lang="ja-JP" b="1" dirty="0">
                <a:solidFill>
                  <a:schemeClr val="dk1"/>
                </a:solidFill>
                <a:latin typeface="Calibri"/>
                <a:ea typeface="Calibri"/>
                <a:cs typeface="Calibri"/>
                <a:sym typeface="Calibri"/>
              </a:rPr>
              <a:t>に税金が使われ</a:t>
            </a:r>
            <a:r>
              <a:rPr lang="ja-JP" altLang="en-US" b="1" dirty="0">
                <a:solidFill>
                  <a:schemeClr val="dk1"/>
                </a:solidFill>
                <a:latin typeface="Calibri"/>
                <a:ea typeface="Calibri"/>
                <a:cs typeface="Calibri"/>
                <a:sym typeface="Calibri"/>
              </a:rPr>
              <a:t>てい</a:t>
            </a:r>
            <a:r>
              <a:rPr lang="ja-JP" b="1" dirty="0">
                <a:solidFill>
                  <a:schemeClr val="dk1"/>
                </a:solidFill>
                <a:latin typeface="Calibri"/>
                <a:ea typeface="Calibri"/>
                <a:cs typeface="Calibri"/>
                <a:sym typeface="Calibri"/>
              </a:rPr>
              <a:t>る理由</a:t>
            </a:r>
            <a:endParaRPr b="1" dirty="0">
              <a:solidFill>
                <a:schemeClr val="dk1"/>
              </a:solidFill>
              <a:latin typeface="Calibri"/>
              <a:ea typeface="Calibri"/>
              <a:cs typeface="Calibri"/>
              <a:sym typeface="Calibri"/>
            </a:endParaRPr>
          </a:p>
        </p:txBody>
      </p:sp>
      <p:sp>
        <p:nvSpPr>
          <p:cNvPr id="150" name="Google Shape;150;p5"/>
          <p:cNvSpPr txBox="1"/>
          <p:nvPr/>
        </p:nvSpPr>
        <p:spPr>
          <a:xfrm>
            <a:off x="574411" y="2355584"/>
            <a:ext cx="44560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○税金の種類</a:t>
            </a:r>
            <a:endParaRPr sz="1600">
              <a:solidFill>
                <a:schemeClr val="dk1"/>
              </a:solidFill>
              <a:latin typeface="Calibri"/>
              <a:ea typeface="Calibri"/>
              <a:cs typeface="Calibri"/>
              <a:sym typeface="Calibri"/>
            </a:endParaRPr>
          </a:p>
        </p:txBody>
      </p:sp>
      <p:sp>
        <p:nvSpPr>
          <p:cNvPr id="151" name="Google Shape;151;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068287" y="2601805"/>
            <a:ext cx="445600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学校以外の税金の使いみち</a:t>
            </a:r>
            <a:endParaRPr sz="1600" dirty="0">
              <a:solidFill>
                <a:schemeClr val="dk1"/>
              </a:solidFill>
              <a:latin typeface="Calibri"/>
              <a:ea typeface="Calibri"/>
              <a:cs typeface="Calibri"/>
              <a:sym typeface="Calibri"/>
            </a:endParaRPr>
          </a:p>
        </p:txBody>
      </p:sp>
      <p:sp>
        <p:nvSpPr>
          <p:cNvPr id="153" name="Google Shape;153;p5"/>
          <p:cNvSpPr txBox="1"/>
          <p:nvPr/>
        </p:nvSpPr>
        <p:spPr>
          <a:xfrm>
            <a:off x="574474" y="130720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a:solidFill>
                  <a:schemeClr val="dk1"/>
                </a:solidFill>
                <a:latin typeface="Calibri"/>
                <a:ea typeface="Calibri"/>
                <a:cs typeface="Calibri"/>
                <a:sym typeface="Calibri"/>
              </a:rPr>
              <a:t>○税金の説明</a:t>
            </a:r>
            <a:endParaRPr sz="1600">
              <a:solidFill>
                <a:schemeClr val="dk1"/>
              </a:solidFill>
              <a:latin typeface="Calibri"/>
              <a:ea typeface="Calibri"/>
              <a:cs typeface="Calibri"/>
              <a:sym typeface="Calibri"/>
            </a:endParaRPr>
          </a:p>
        </p:txBody>
      </p:sp>
      <p:sp>
        <p:nvSpPr>
          <p:cNvPr id="154" name="Google Shape;154;p5"/>
          <p:cNvSpPr txBox="1"/>
          <p:nvPr/>
        </p:nvSpPr>
        <p:spPr>
          <a:xfrm>
            <a:off x="574474" y="3910659"/>
            <a:ext cx="4455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学校のどんなものに税金が使われている</a:t>
            </a:r>
            <a:endParaRPr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796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37" name="Google Shape;137;p5"/>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38" name="Google Shape;138;p5"/>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5"/>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40" name="Google Shape;140;p5"/>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500" b="1" dirty="0">
                <a:solidFill>
                  <a:schemeClr val="lt1"/>
                </a:solidFill>
                <a:latin typeface="Arial"/>
                <a:ea typeface="Arial"/>
                <a:cs typeface="Arial"/>
                <a:sym typeface="Arial"/>
              </a:rPr>
              <a:t>税金と</a:t>
            </a:r>
            <a:r>
              <a:rPr lang="ja-JP" altLang="en-US" sz="2500" b="1" dirty="0">
                <a:solidFill>
                  <a:schemeClr val="lt1"/>
                </a:solidFill>
                <a:latin typeface="Arial"/>
                <a:ea typeface="Arial"/>
                <a:cs typeface="Arial"/>
                <a:sym typeface="Arial"/>
              </a:rPr>
              <a:t>学校と</a:t>
            </a:r>
            <a:r>
              <a:rPr lang="ja-JP" sz="2500" b="1" dirty="0">
                <a:solidFill>
                  <a:schemeClr val="lt1"/>
                </a:solidFill>
                <a:latin typeface="Arial"/>
                <a:ea typeface="Arial"/>
                <a:cs typeface="Arial"/>
                <a:sym typeface="Arial"/>
              </a:rPr>
              <a:t>の</a:t>
            </a:r>
            <a:r>
              <a:rPr lang="ja-JP" altLang="en-US" sz="2500" b="1" dirty="0">
                <a:solidFill>
                  <a:schemeClr val="lt1"/>
                </a:solidFill>
                <a:latin typeface="Arial"/>
                <a:ea typeface="Arial"/>
                <a:cs typeface="Arial"/>
                <a:sym typeface="Arial"/>
              </a:rPr>
              <a:t>関係・</a:t>
            </a:r>
            <a:r>
              <a:rPr lang="ja-JP" sz="2500" b="1" dirty="0">
                <a:solidFill>
                  <a:schemeClr val="lt1"/>
                </a:solidFill>
                <a:latin typeface="Arial"/>
                <a:ea typeface="Arial"/>
                <a:cs typeface="Arial"/>
                <a:sym typeface="Arial"/>
              </a:rPr>
              <a:t>役割について</a:t>
            </a:r>
            <a:endParaRPr dirty="0"/>
          </a:p>
        </p:txBody>
      </p:sp>
      <p:sp>
        <p:nvSpPr>
          <p:cNvPr id="141" name="Google Shape;141;p5"/>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
          <p:cNvSpPr txBox="1"/>
          <p:nvPr/>
        </p:nvSpPr>
        <p:spPr>
          <a:xfrm>
            <a:off x="420414" y="1157908"/>
            <a:ext cx="1759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・税金の役割</a:t>
            </a:r>
            <a:endParaRPr/>
          </a:p>
        </p:txBody>
      </p:sp>
      <p:sp>
        <p:nvSpPr>
          <p:cNvPr id="143" name="Google Shape;143;p5"/>
          <p:cNvSpPr/>
          <p:nvPr/>
        </p:nvSpPr>
        <p:spPr>
          <a:xfrm>
            <a:off x="577390" y="41525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txBox="1"/>
          <p:nvPr/>
        </p:nvSpPr>
        <p:spPr>
          <a:xfrm>
            <a:off x="452640" y="3774408"/>
            <a:ext cx="658190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学校に使われている税金</a:t>
            </a:r>
            <a:r>
              <a:rPr lang="ja-JP" sz="2000" b="1" dirty="0">
                <a:solidFill>
                  <a:schemeClr val="dk1"/>
                </a:solidFill>
                <a:latin typeface="Calibri"/>
                <a:ea typeface="Calibri"/>
                <a:cs typeface="Calibri"/>
                <a:sym typeface="Calibri"/>
              </a:rPr>
              <a:t>の役割</a:t>
            </a:r>
            <a:endParaRPr dirty="0"/>
          </a:p>
        </p:txBody>
      </p:sp>
      <p:sp>
        <p:nvSpPr>
          <p:cNvPr id="145" name="Google Shape;145;p5"/>
          <p:cNvSpPr/>
          <p:nvPr/>
        </p:nvSpPr>
        <p:spPr>
          <a:xfrm>
            <a:off x="529055" y="2591032"/>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p:nvPr/>
        </p:nvSpPr>
        <p:spPr>
          <a:xfrm>
            <a:off x="542188"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4985224" y="5190347"/>
            <a:ext cx="4410813"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574518" y="5244095"/>
            <a:ext cx="44559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小学生</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人当たりの年間使われている税金額</a:t>
            </a:r>
            <a:endParaRPr lang="en-US" altLang="ja-JP" b="1"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b="1" dirty="0">
                <a:solidFill>
                  <a:schemeClr val="dk1"/>
                </a:solidFill>
                <a:latin typeface="Calibri"/>
                <a:ea typeface="Calibri"/>
                <a:cs typeface="Calibri"/>
                <a:sym typeface="Calibri"/>
              </a:rPr>
              <a:t>例：</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年間約</a:t>
            </a:r>
            <a:r>
              <a:rPr lang="en-US" altLang="ja-JP" b="1" dirty="0">
                <a:solidFill>
                  <a:schemeClr val="dk1"/>
                </a:solidFill>
                <a:latin typeface="Calibri"/>
                <a:ea typeface="Calibri"/>
                <a:cs typeface="Calibri"/>
                <a:sym typeface="Calibri"/>
              </a:rPr>
              <a:t>103</a:t>
            </a:r>
            <a:r>
              <a:rPr lang="ja-JP" altLang="en-US" b="1" dirty="0">
                <a:solidFill>
                  <a:schemeClr val="dk1"/>
                </a:solidFill>
                <a:latin typeface="Calibri"/>
                <a:ea typeface="Calibri"/>
                <a:cs typeface="Calibri"/>
                <a:sym typeface="Calibri"/>
              </a:rPr>
              <a:t>万円／</a:t>
            </a:r>
            <a:r>
              <a:rPr lang="en-US" altLang="ja-JP" b="1" dirty="0">
                <a:solidFill>
                  <a:schemeClr val="dk1"/>
                </a:solidFill>
                <a:latin typeface="Calibri"/>
                <a:ea typeface="Calibri"/>
                <a:cs typeface="Calibri"/>
                <a:sym typeface="Calibri"/>
              </a:rPr>
              <a:t>6</a:t>
            </a:r>
            <a:r>
              <a:rPr lang="ja-JP" altLang="en-US" b="1" dirty="0">
                <a:solidFill>
                  <a:schemeClr val="dk1"/>
                </a:solidFill>
                <a:latin typeface="Calibri"/>
                <a:ea typeface="Calibri"/>
                <a:cs typeface="Calibri"/>
                <a:sym typeface="Calibri"/>
              </a:rPr>
              <a:t>年間で約</a:t>
            </a:r>
            <a:r>
              <a:rPr lang="en-US" altLang="ja-JP" b="1" dirty="0">
                <a:solidFill>
                  <a:schemeClr val="dk1"/>
                </a:solidFill>
                <a:latin typeface="Calibri"/>
                <a:ea typeface="Calibri"/>
                <a:cs typeface="Calibri"/>
                <a:sym typeface="Calibri"/>
              </a:rPr>
              <a:t>618</a:t>
            </a:r>
            <a:r>
              <a:rPr lang="ja-JP" altLang="en-US" b="1" dirty="0">
                <a:solidFill>
                  <a:schemeClr val="dk1"/>
                </a:solidFill>
                <a:latin typeface="Calibri"/>
                <a:ea typeface="Calibri"/>
                <a:cs typeface="Calibri"/>
                <a:sym typeface="Calibri"/>
              </a:rPr>
              <a:t>万円</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中学生</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人当たりの年間使われている税金額</a:t>
            </a:r>
            <a:endParaRPr lang="en-US" altLang="ja-JP"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altLang="en-US" b="1" dirty="0">
                <a:solidFill>
                  <a:schemeClr val="dk1"/>
                </a:solidFill>
                <a:latin typeface="Calibri"/>
                <a:ea typeface="Calibri"/>
                <a:cs typeface="Calibri"/>
                <a:sym typeface="Calibri"/>
              </a:rPr>
              <a:t>例：</a:t>
            </a:r>
            <a:r>
              <a:rPr lang="en-US" altLang="ja-JP" b="1" dirty="0">
                <a:solidFill>
                  <a:schemeClr val="dk1"/>
                </a:solidFill>
                <a:latin typeface="Calibri"/>
                <a:ea typeface="Calibri"/>
                <a:cs typeface="Calibri"/>
                <a:sym typeface="Calibri"/>
              </a:rPr>
              <a:t>1</a:t>
            </a:r>
            <a:r>
              <a:rPr lang="ja-JP" altLang="en-US" b="1" dirty="0">
                <a:solidFill>
                  <a:schemeClr val="dk1"/>
                </a:solidFill>
                <a:latin typeface="Calibri"/>
                <a:ea typeface="Calibri"/>
                <a:cs typeface="Calibri"/>
                <a:sym typeface="Calibri"/>
              </a:rPr>
              <a:t>年間約</a:t>
            </a:r>
            <a:r>
              <a:rPr lang="en-US" altLang="ja-JP" b="1" dirty="0">
                <a:solidFill>
                  <a:schemeClr val="dk1"/>
                </a:solidFill>
                <a:latin typeface="Calibri"/>
                <a:ea typeface="Calibri"/>
                <a:cs typeface="Calibri"/>
                <a:sym typeface="Calibri"/>
              </a:rPr>
              <a:t>115</a:t>
            </a:r>
            <a:r>
              <a:rPr lang="ja-JP" altLang="en-US" b="1" dirty="0">
                <a:solidFill>
                  <a:schemeClr val="dk1"/>
                </a:solidFill>
                <a:latin typeface="Calibri"/>
                <a:ea typeface="Calibri"/>
                <a:cs typeface="Calibri"/>
                <a:sym typeface="Calibri"/>
              </a:rPr>
              <a:t>万円／</a:t>
            </a:r>
            <a:r>
              <a:rPr lang="en-US" altLang="ja-JP" b="1" dirty="0">
                <a:solidFill>
                  <a:schemeClr val="dk1"/>
                </a:solidFill>
                <a:latin typeface="Calibri"/>
                <a:ea typeface="Calibri"/>
                <a:cs typeface="Calibri"/>
                <a:sym typeface="Calibri"/>
              </a:rPr>
              <a:t>3</a:t>
            </a:r>
            <a:r>
              <a:rPr lang="ja-JP" altLang="en-US" b="1" dirty="0">
                <a:solidFill>
                  <a:schemeClr val="dk1"/>
                </a:solidFill>
                <a:latin typeface="Calibri"/>
                <a:ea typeface="Calibri"/>
                <a:cs typeface="Calibri"/>
                <a:sym typeface="Calibri"/>
              </a:rPr>
              <a:t>年間で約</a:t>
            </a:r>
            <a:r>
              <a:rPr lang="en-US" altLang="ja-JP" b="1" dirty="0">
                <a:solidFill>
                  <a:schemeClr val="dk1"/>
                </a:solidFill>
                <a:latin typeface="Calibri"/>
                <a:ea typeface="Calibri"/>
                <a:cs typeface="Calibri"/>
                <a:sym typeface="Calibri"/>
              </a:rPr>
              <a:t>345</a:t>
            </a:r>
            <a:r>
              <a:rPr lang="ja-JP" altLang="en-US" b="1" dirty="0">
                <a:solidFill>
                  <a:schemeClr val="dk1"/>
                </a:solidFill>
                <a:latin typeface="Calibri"/>
                <a:ea typeface="Calibri"/>
                <a:cs typeface="Calibri"/>
                <a:sym typeface="Calibri"/>
              </a:rPr>
              <a:t>万円</a:t>
            </a:r>
            <a:endParaRPr b="1" dirty="0">
              <a:solidFill>
                <a:schemeClr val="dk1"/>
              </a:solidFill>
              <a:latin typeface="Calibri"/>
              <a:ea typeface="Calibri"/>
              <a:cs typeface="Calibri"/>
              <a:sym typeface="Calibri"/>
            </a:endParaRPr>
          </a:p>
        </p:txBody>
      </p:sp>
      <p:sp>
        <p:nvSpPr>
          <p:cNvPr id="149" name="Google Shape;149;p5"/>
          <p:cNvSpPr txBox="1"/>
          <p:nvPr/>
        </p:nvSpPr>
        <p:spPr>
          <a:xfrm>
            <a:off x="4976748" y="5224995"/>
            <a:ext cx="4456007" cy="95406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b="1" dirty="0">
                <a:solidFill>
                  <a:schemeClr val="dk1"/>
                </a:solidFill>
                <a:latin typeface="Calibri"/>
                <a:ea typeface="Calibri"/>
                <a:cs typeface="Calibri"/>
                <a:sym typeface="Calibri"/>
              </a:rPr>
              <a:t>◯</a:t>
            </a:r>
            <a:r>
              <a:rPr lang="ja-JP" altLang="en-US" b="1" dirty="0">
                <a:solidFill>
                  <a:schemeClr val="dk1"/>
                </a:solidFill>
                <a:latin typeface="Calibri"/>
                <a:ea typeface="Calibri"/>
                <a:cs typeface="Calibri"/>
                <a:sym typeface="Calibri"/>
              </a:rPr>
              <a:t>学校</a:t>
            </a:r>
            <a:r>
              <a:rPr lang="ja-JP" b="1" dirty="0">
                <a:solidFill>
                  <a:schemeClr val="dk1"/>
                </a:solidFill>
                <a:latin typeface="Calibri"/>
                <a:ea typeface="Calibri"/>
                <a:cs typeface="Calibri"/>
                <a:sym typeface="Calibri"/>
              </a:rPr>
              <a:t>に税金が使われ</a:t>
            </a:r>
            <a:r>
              <a:rPr lang="ja-JP" altLang="en-US" b="1" dirty="0">
                <a:solidFill>
                  <a:schemeClr val="dk1"/>
                </a:solidFill>
                <a:latin typeface="Calibri"/>
                <a:ea typeface="Calibri"/>
                <a:cs typeface="Calibri"/>
                <a:sym typeface="Calibri"/>
              </a:rPr>
              <a:t>てい</a:t>
            </a:r>
            <a:r>
              <a:rPr lang="ja-JP" b="1" dirty="0">
                <a:solidFill>
                  <a:schemeClr val="dk1"/>
                </a:solidFill>
                <a:latin typeface="Calibri"/>
                <a:ea typeface="Calibri"/>
                <a:cs typeface="Calibri"/>
                <a:sym typeface="Calibri"/>
              </a:rPr>
              <a:t>る理由</a:t>
            </a:r>
            <a:endParaRPr lang="en-US" altLang="ja-JP"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ja-JP" altLang="en-US" b="1" dirty="0">
                <a:solidFill>
                  <a:schemeClr val="dk1"/>
                </a:solidFill>
                <a:latin typeface="Calibri"/>
                <a:ea typeface="Calibri"/>
                <a:cs typeface="Calibri"/>
                <a:sym typeface="Calibri"/>
              </a:rPr>
              <a:t>日本国憲法が定めた国民の三大義務（権利）のひとつである教育。だれもが平等に学校に通って教育を受けられるように必要なため。</a:t>
            </a:r>
            <a:endParaRPr b="1" dirty="0">
              <a:solidFill>
                <a:schemeClr val="dk1"/>
              </a:solidFill>
              <a:latin typeface="Calibri"/>
              <a:ea typeface="Calibri"/>
              <a:cs typeface="Calibri"/>
              <a:sym typeface="Calibri"/>
            </a:endParaRPr>
          </a:p>
        </p:txBody>
      </p:sp>
      <p:sp>
        <p:nvSpPr>
          <p:cNvPr id="150" name="Google Shape;150;p5"/>
          <p:cNvSpPr txBox="1"/>
          <p:nvPr/>
        </p:nvSpPr>
        <p:spPr>
          <a:xfrm>
            <a:off x="574411" y="2355584"/>
            <a:ext cx="445600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○税金の種類</a:t>
            </a:r>
            <a:endParaRPr lang="en-US" altLang="ja-JP" sz="1600" dirty="0">
              <a:solidFill>
                <a:schemeClr val="dk1"/>
              </a:solidFill>
              <a:latin typeface="Calibri"/>
              <a:ea typeface="Calibri"/>
              <a:cs typeface="Calibri"/>
              <a:sym typeface="Calibri"/>
            </a:endParaRPr>
          </a:p>
          <a:p>
            <a:r>
              <a:rPr lang="ja-JP" altLang="en-US" sz="1600" dirty="0">
                <a:solidFill>
                  <a:schemeClr val="dk1"/>
                </a:solidFill>
                <a:latin typeface="Calibri"/>
                <a:ea typeface="Calibri"/>
                <a:cs typeface="Calibri"/>
                <a:sym typeface="Calibri"/>
              </a:rPr>
              <a:t>例：税金には多くの種類があって、ほとんどは大人が納めている。買い物すると支払う「消費税」は、わたしたちも払っている税金。</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51" name="Google Shape;151;p5"/>
          <p:cNvSpPr/>
          <p:nvPr/>
        </p:nvSpPr>
        <p:spPr>
          <a:xfrm>
            <a:off x="4976748" y="2596228"/>
            <a:ext cx="4423946" cy="1088372"/>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txBox="1"/>
          <p:nvPr/>
        </p:nvSpPr>
        <p:spPr>
          <a:xfrm>
            <a:off x="5068288" y="2601805"/>
            <a:ext cx="428704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学校以外の税金の使いみち</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例：病院で払う医療費の一部や、水道や道路などの整備、警察や消防、図書館など生活に必要なものやサービスに使われている。</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53" name="Google Shape;153;p5"/>
          <p:cNvSpPr txBox="1"/>
          <p:nvPr/>
        </p:nvSpPr>
        <p:spPr>
          <a:xfrm>
            <a:off x="574473" y="1307209"/>
            <a:ext cx="875711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○税金の説明</a:t>
            </a:r>
            <a:endParaRPr lang="en-US" altLang="ja-JP" sz="1600" dirty="0">
              <a:solidFill>
                <a:schemeClr val="dk1"/>
              </a:solidFill>
              <a:latin typeface="Calibri"/>
              <a:ea typeface="Calibri"/>
              <a:cs typeface="Calibri"/>
              <a:sym typeface="Calibri"/>
            </a:endParaRPr>
          </a:p>
          <a:p>
            <a:r>
              <a:rPr lang="ja-JP" altLang="en-US" sz="1600" dirty="0">
                <a:solidFill>
                  <a:schemeClr val="dk1"/>
                </a:solidFill>
                <a:latin typeface="Calibri"/>
                <a:ea typeface="Calibri"/>
                <a:cs typeface="Calibri"/>
                <a:sym typeface="Calibri"/>
              </a:rPr>
              <a:t>例：みんなから集められた税金は、</a:t>
            </a:r>
            <a:r>
              <a:rPr lang="en-US" alt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みんなのために役立つ活動</a:t>
            </a:r>
            <a:r>
              <a:rPr lang="en-US" alt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社会での助け合いのための活動</a:t>
            </a:r>
            <a:r>
              <a:rPr lang="en-US" alt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に使われている。社会に必要なお金を集めるので「社会の会費」ともよばれている。</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154" name="Google Shape;154;p5"/>
          <p:cNvSpPr txBox="1"/>
          <p:nvPr/>
        </p:nvSpPr>
        <p:spPr>
          <a:xfrm>
            <a:off x="574474" y="3910659"/>
            <a:ext cx="878939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600" dirty="0">
                <a:solidFill>
                  <a:schemeClr val="dk1"/>
                </a:solidFill>
                <a:latin typeface="Calibri"/>
                <a:ea typeface="Calibri"/>
                <a:cs typeface="Calibri"/>
                <a:sym typeface="Calibri"/>
              </a:rPr>
              <a:t>○</a:t>
            </a:r>
            <a:r>
              <a:rPr lang="ja-JP" altLang="en-US" sz="1600" dirty="0">
                <a:solidFill>
                  <a:schemeClr val="dk1"/>
                </a:solidFill>
                <a:latin typeface="Calibri"/>
                <a:ea typeface="Calibri"/>
                <a:cs typeface="Calibri"/>
                <a:sym typeface="Calibri"/>
              </a:rPr>
              <a:t>学校のどんなものに税金が使われている</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例：教科書、給食、教室の机とイス、校舎、体育館、黒板、学校に通い授業を受けるためのお金などに税金が使われている。</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sp>
        <p:nvSpPr>
          <p:cNvPr id="2" name="Google Shape;178;p4">
            <a:extLst>
              <a:ext uri="{FF2B5EF4-FFF2-40B4-BE49-F238E27FC236}">
                <a16:creationId xmlns:a16="http://schemas.microsoft.com/office/drawing/2014/main" id="{755F8BB5-6FA7-7877-0739-65B77DE4FF9B}"/>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0"/>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45" name="Google Shape;245;p10"/>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10"/>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47" name="Google Shape;247;p10"/>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49" name="Google Shape;249;p10"/>
          <p:cNvSpPr txBox="1"/>
          <p:nvPr/>
        </p:nvSpPr>
        <p:spPr>
          <a:xfrm>
            <a:off x="606630" y="4416172"/>
            <a:ext cx="87573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252" name="Google Shape;252;p10"/>
          <p:cNvSpPr>
            <a:spLocks noGrp="1"/>
          </p:cNvSpPr>
          <p:nvPr>
            <p:ph type="pic" idx="3"/>
          </p:nvPr>
        </p:nvSpPr>
        <p:spPr>
          <a:xfrm>
            <a:off x="606468" y="2706986"/>
            <a:ext cx="5124376" cy="3252762"/>
          </a:xfrm>
          <a:prstGeom prst="rect">
            <a:avLst/>
          </a:prstGeom>
          <a:solidFill>
            <a:srgbClr val="F2F2F2"/>
          </a:solidFill>
          <a:ln>
            <a:noFill/>
          </a:ln>
        </p:spPr>
        <p:txBody>
          <a:bodyPr/>
          <a:lstStyle/>
          <a:p>
            <a:endParaRPr lang="ja-JP" altLang="en-US"/>
          </a:p>
        </p:txBody>
      </p:sp>
      <p:sp>
        <p:nvSpPr>
          <p:cNvPr id="253" name="Google Shape;253;p10"/>
          <p:cNvSpPr>
            <a:spLocks noGrp="1"/>
          </p:cNvSpPr>
          <p:nvPr>
            <p:ph type="pic" idx="3"/>
          </p:nvPr>
        </p:nvSpPr>
        <p:spPr>
          <a:xfrm>
            <a:off x="5875699" y="3045131"/>
            <a:ext cx="3393647" cy="2924021"/>
          </a:xfrm>
          <a:prstGeom prst="rect">
            <a:avLst/>
          </a:prstGeom>
          <a:solidFill>
            <a:srgbClr val="F2F2F2"/>
          </a:solidFill>
          <a:ln>
            <a:noFill/>
          </a:ln>
        </p:spPr>
        <p:txBody>
          <a:bodyPr/>
          <a:lstStyle/>
          <a:p>
            <a:endParaRPr lang="ja-JP" altLang="en-US"/>
          </a:p>
        </p:txBody>
      </p:sp>
      <p:sp>
        <p:nvSpPr>
          <p:cNvPr id="2" name="Google Shape;188;p7">
            <a:extLst>
              <a:ext uri="{FF2B5EF4-FFF2-40B4-BE49-F238E27FC236}">
                <a16:creationId xmlns:a16="http://schemas.microsoft.com/office/drawing/2014/main" id="{28FBB531-0D74-E3A5-1E26-41B7B4E02BE9}"/>
              </a:ext>
            </a:extLst>
          </p:cNvPr>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189;p7">
            <a:extLst>
              <a:ext uri="{FF2B5EF4-FFF2-40B4-BE49-F238E27FC236}">
                <a16:creationId xmlns:a16="http://schemas.microsoft.com/office/drawing/2014/main" id="{6362B295-5E1D-C70C-075C-D010D46CAC88}"/>
              </a:ext>
            </a:extLst>
          </p:cNvPr>
          <p:cNvSpPr txBox="1"/>
          <p:nvPr/>
        </p:nvSpPr>
        <p:spPr>
          <a:xfrm>
            <a:off x="561273" y="1579964"/>
            <a:ext cx="875717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4" name="Google Shape;190;p7">
            <a:extLst>
              <a:ext uri="{FF2B5EF4-FFF2-40B4-BE49-F238E27FC236}">
                <a16:creationId xmlns:a16="http://schemas.microsoft.com/office/drawing/2014/main" id="{1EEDBC99-DD8B-FDFD-B8A2-54C5B5DA0D4F}"/>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日本と開発途上国で教育に使われている税金の違い</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a:t>
            </a:r>
            <a:r>
              <a:rPr lang="ja-JP" sz="2500" b="1" dirty="0">
                <a:solidFill>
                  <a:schemeClr val="lt1"/>
                </a:solidFill>
                <a:latin typeface="Arial"/>
                <a:ea typeface="Arial"/>
                <a:cs typeface="Arial"/>
                <a:sym typeface="Arial"/>
              </a:rPr>
              <a:t>について</a:t>
            </a:r>
            <a:r>
              <a:rPr lang="ja-JP" altLang="en-US" sz="2500" b="1" dirty="0">
                <a:solidFill>
                  <a:schemeClr val="lt1"/>
                </a:solidFill>
                <a:latin typeface="Arial"/>
                <a:ea typeface="Arial"/>
                <a:cs typeface="Arial"/>
                <a:sym typeface="Arial"/>
              </a:rPr>
              <a:t>比べてみよう</a:t>
            </a:r>
            <a:endParaRPr dirty="0"/>
          </a:p>
        </p:txBody>
      </p:sp>
      <p:sp>
        <p:nvSpPr>
          <p:cNvPr id="188" name="Google Shape;188;p7"/>
          <p:cNvSpPr/>
          <p:nvPr/>
        </p:nvSpPr>
        <p:spPr>
          <a:xfrm>
            <a:off x="545164" y="1536071"/>
            <a:ext cx="8789397" cy="946568"/>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561273" y="1579964"/>
            <a:ext cx="875717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例：日本は、開発途上国に比べると</a:t>
            </a:r>
            <a:r>
              <a:rPr lang="en-US" altLang="ja-JP" sz="1600" dirty="0">
                <a:solidFill>
                  <a:schemeClr val="dk1"/>
                </a:solidFill>
                <a:latin typeface="Calibri"/>
                <a:ea typeface="Calibri"/>
                <a:cs typeface="Calibri"/>
                <a:sym typeface="Calibri"/>
              </a:rPr>
              <a:t>GDP</a:t>
            </a:r>
            <a:r>
              <a:rPr lang="ja-JP" altLang="en-US" sz="1600" dirty="0">
                <a:solidFill>
                  <a:schemeClr val="dk1"/>
                </a:solidFill>
                <a:latin typeface="Calibri"/>
                <a:ea typeface="Calibri"/>
                <a:cs typeface="Calibri"/>
                <a:sym typeface="Calibri"/>
              </a:rPr>
              <a:t>に対して教育に使われる税金の割合が高い。そして小学校・中学校では</a:t>
            </a:r>
            <a:r>
              <a:rPr lang="en-US" altLang="ja-JP" sz="1600" dirty="0">
                <a:solidFill>
                  <a:schemeClr val="dk1"/>
                </a:solidFill>
                <a:latin typeface="Calibri"/>
                <a:ea typeface="Calibri"/>
                <a:cs typeface="Calibri"/>
                <a:sym typeface="Calibri"/>
              </a:rPr>
              <a:t>9</a:t>
            </a:r>
            <a:r>
              <a:rPr lang="ja-JP" altLang="en-US" sz="1600" dirty="0">
                <a:solidFill>
                  <a:schemeClr val="dk1"/>
                </a:solidFill>
                <a:latin typeface="Calibri"/>
                <a:ea typeface="Calibri"/>
                <a:cs typeface="Calibri"/>
                <a:sym typeface="Calibri"/>
              </a:rPr>
              <a:t>割近くが税金。ほかの先進国と同じように多くの税金が多く使われている。</a:t>
            </a:r>
            <a:endParaRPr sz="1600" dirty="0">
              <a:solidFill>
                <a:schemeClr val="dk1"/>
              </a:solidFill>
              <a:latin typeface="Calibri"/>
              <a:ea typeface="Calibri"/>
              <a:cs typeface="Calibri"/>
              <a:sym typeface="Calibri"/>
            </a:endParaRPr>
          </a:p>
        </p:txBody>
      </p:sp>
      <p:sp>
        <p:nvSpPr>
          <p:cNvPr id="190" name="Google Shape;190;p7"/>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日本と開発途上国で教育に使われている税金の違い</a:t>
            </a:r>
            <a:endParaRPr dirty="0"/>
          </a:p>
        </p:txBody>
      </p:sp>
      <p:pic>
        <p:nvPicPr>
          <p:cNvPr id="3" name="図 2" descr="グラフ, 棒グラフ&#10;&#10;自動的に生成された説明">
            <a:extLst>
              <a:ext uri="{FF2B5EF4-FFF2-40B4-BE49-F238E27FC236}">
                <a16:creationId xmlns:a16="http://schemas.microsoft.com/office/drawing/2014/main" id="{3884DE3D-C0CA-FE01-81BE-A7F028A983D4}"/>
              </a:ext>
            </a:extLst>
          </p:cNvPr>
          <p:cNvPicPr>
            <a:picLocks noChangeAspect="1"/>
          </p:cNvPicPr>
          <p:nvPr/>
        </p:nvPicPr>
        <p:blipFill>
          <a:blip r:embed="rId3"/>
          <a:stretch>
            <a:fillRect/>
          </a:stretch>
        </p:blipFill>
        <p:spPr>
          <a:xfrm>
            <a:off x="736674" y="2709780"/>
            <a:ext cx="3900928" cy="3335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descr="グラフ, 棒グラフ&#10;&#10;自動的に生成された説明">
            <a:extLst>
              <a:ext uri="{FF2B5EF4-FFF2-40B4-BE49-F238E27FC236}">
                <a16:creationId xmlns:a16="http://schemas.microsoft.com/office/drawing/2014/main" id="{921DF7D8-3317-0DEB-3617-06E350BAB6CD}"/>
              </a:ext>
            </a:extLst>
          </p:cNvPr>
          <p:cNvPicPr>
            <a:picLocks noChangeAspect="1"/>
          </p:cNvPicPr>
          <p:nvPr/>
        </p:nvPicPr>
        <p:blipFill>
          <a:blip r:embed="rId4"/>
          <a:stretch>
            <a:fillRect/>
          </a:stretch>
        </p:blipFill>
        <p:spPr>
          <a:xfrm>
            <a:off x="4799865" y="3347462"/>
            <a:ext cx="4495561" cy="2697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78;p4">
            <a:extLst>
              <a:ext uri="{FF2B5EF4-FFF2-40B4-BE49-F238E27FC236}">
                <a16:creationId xmlns:a16="http://schemas.microsoft.com/office/drawing/2014/main" id="{0564F3EE-8D0C-E1EC-CA37-B92A0F0F4EC1}"/>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212" name="Google Shape;212;p9"/>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9"/>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214" name="Google Shape;214;p9"/>
          <p:cNvSpPr/>
          <p:nvPr/>
        </p:nvSpPr>
        <p:spPr>
          <a:xfrm>
            <a:off x="394139" y="199670"/>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日本と世界の学校教育について比べてみよう</a:t>
            </a:r>
            <a:endParaRPr lang="ja-JP" altLang="en-US" sz="2800" dirty="0"/>
          </a:p>
        </p:txBody>
      </p:sp>
      <p:sp>
        <p:nvSpPr>
          <p:cNvPr id="217" name="Google Shape;217;p9"/>
          <p:cNvSpPr>
            <a:spLocks noGrp="1"/>
          </p:cNvSpPr>
          <p:nvPr>
            <p:ph type="pic" idx="3"/>
          </p:nvPr>
        </p:nvSpPr>
        <p:spPr>
          <a:xfrm>
            <a:off x="3060071" y="1729212"/>
            <a:ext cx="6271518" cy="4326891"/>
          </a:xfrm>
          <a:prstGeom prst="rect">
            <a:avLst/>
          </a:prstGeom>
          <a:solidFill>
            <a:srgbClr val="F2F2F2"/>
          </a:solidFill>
          <a:ln>
            <a:noFill/>
          </a:ln>
        </p:spPr>
        <p:txBody>
          <a:bodyPr/>
          <a:lstStyle/>
          <a:p>
            <a:endParaRPr lang="ja-JP" altLang="en-US"/>
          </a:p>
        </p:txBody>
      </p:sp>
      <p:sp>
        <p:nvSpPr>
          <p:cNvPr id="2" name="Google Shape;188;p7">
            <a:extLst>
              <a:ext uri="{FF2B5EF4-FFF2-40B4-BE49-F238E27FC236}">
                <a16:creationId xmlns:a16="http://schemas.microsoft.com/office/drawing/2014/main" id="{4C05C69F-C8B8-95E1-EA8B-B46DEB5DC214}"/>
              </a:ext>
            </a:extLst>
          </p:cNvPr>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89;p7">
            <a:extLst>
              <a:ext uri="{FF2B5EF4-FFF2-40B4-BE49-F238E27FC236}">
                <a16:creationId xmlns:a16="http://schemas.microsoft.com/office/drawing/2014/main" id="{ADDABD25-63FE-BDA8-3A13-24F57B8F99D2}"/>
              </a:ext>
            </a:extLst>
          </p:cNvPr>
          <p:cNvSpPr txBox="1"/>
          <p:nvPr/>
        </p:nvSpPr>
        <p:spPr>
          <a:xfrm>
            <a:off x="614301" y="1958916"/>
            <a:ext cx="23461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sz="1600" dirty="0">
              <a:solidFill>
                <a:schemeClr val="dk1"/>
              </a:solidFill>
              <a:latin typeface="Calibri"/>
              <a:ea typeface="Calibri"/>
              <a:cs typeface="Calibri"/>
              <a:sym typeface="Calibri"/>
            </a:endParaRPr>
          </a:p>
        </p:txBody>
      </p:sp>
      <p:sp>
        <p:nvSpPr>
          <p:cNvPr id="7" name="Google Shape;190;p7">
            <a:extLst>
              <a:ext uri="{FF2B5EF4-FFF2-40B4-BE49-F238E27FC236}">
                <a16:creationId xmlns:a16="http://schemas.microsoft.com/office/drawing/2014/main" id="{680F60B1-6AC3-2A13-92CF-1F4E2776F2E5}"/>
              </a:ext>
            </a:extLst>
          </p:cNvPr>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世界の識字率について</a:t>
            </a:r>
            <a:endParaRPr dirty="0"/>
          </a:p>
        </p:txBody>
      </p:sp>
    </p:spTree>
    <p:extLst>
      <p:ext uri="{BB962C8B-B14F-4D97-AF65-F5344CB8AC3E}">
        <p14:creationId xmlns:p14="http://schemas.microsoft.com/office/powerpoint/2010/main" val="276107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p:nvPr/>
        </p:nvSpPr>
        <p:spPr>
          <a:xfrm>
            <a:off x="394139" y="251431"/>
            <a:ext cx="9091447" cy="5973091"/>
          </a:xfrm>
          <a:prstGeom prst="roundRect">
            <a:avLst>
              <a:gd name="adj" fmla="val 1398"/>
            </a:avLst>
          </a:prstGeom>
          <a:solidFill>
            <a:schemeClr val="lt1"/>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税金とは</a:t>
            </a:r>
            <a:endParaRPr/>
          </a:p>
        </p:txBody>
      </p:sp>
      <p:sp>
        <p:nvSpPr>
          <p:cNvPr id="184" name="Google Shape;184;p7"/>
          <p:cNvSpPr txBox="1"/>
          <p:nvPr/>
        </p:nvSpPr>
        <p:spPr>
          <a:xfrm rot="5400000">
            <a:off x="414481" y="5059014"/>
            <a:ext cx="7815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lt1"/>
                </a:solidFill>
                <a:latin typeface="Arial"/>
                <a:ea typeface="Arial"/>
                <a:cs typeface="Arial"/>
                <a:sym typeface="Arial"/>
              </a:rPr>
              <a:t>発見</a:t>
            </a:r>
            <a:endParaRPr/>
          </a:p>
        </p:txBody>
      </p:sp>
      <p:sp>
        <p:nvSpPr>
          <p:cNvPr id="185" name="Google Shape;185;p7"/>
          <p:cNvSpPr/>
          <p:nvPr/>
        </p:nvSpPr>
        <p:spPr>
          <a:xfrm rot="-5400000">
            <a:off x="8337332" y="5233602"/>
            <a:ext cx="441433" cy="2695906"/>
          </a:xfrm>
          <a:prstGeom prst="round2SameRect">
            <a:avLst>
              <a:gd name="adj1" fmla="val 30975"/>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7"/>
          <p:cNvSpPr txBox="1"/>
          <p:nvPr/>
        </p:nvSpPr>
        <p:spPr>
          <a:xfrm>
            <a:off x="7357241" y="6445658"/>
            <a:ext cx="2548759" cy="261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300" b="1">
                <a:solidFill>
                  <a:srgbClr val="3E3A39"/>
                </a:solidFill>
                <a:latin typeface="Arial"/>
                <a:ea typeface="Arial"/>
                <a:cs typeface="Arial"/>
                <a:sym typeface="Arial"/>
              </a:rPr>
              <a:t>〇ねん　〇くみ　なまえ記入</a:t>
            </a:r>
            <a:endParaRPr/>
          </a:p>
        </p:txBody>
      </p:sp>
      <p:sp>
        <p:nvSpPr>
          <p:cNvPr id="187" name="Google Shape;187;p7"/>
          <p:cNvSpPr/>
          <p:nvPr/>
        </p:nvSpPr>
        <p:spPr>
          <a:xfrm>
            <a:off x="394139" y="251431"/>
            <a:ext cx="9091609" cy="773909"/>
          </a:xfrm>
          <a:custGeom>
            <a:avLst/>
            <a:gdLst/>
            <a:ahLst/>
            <a:cxnLst/>
            <a:rect l="l" t="t" r="r" b="b"/>
            <a:pathLst>
              <a:path w="9091609" h="773909" extrusionOk="0">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cap="flat" cmpd="sng">
            <a:solidFill>
              <a:srgbClr val="F39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500" b="1" dirty="0">
                <a:solidFill>
                  <a:schemeClr val="lt1"/>
                </a:solidFill>
                <a:latin typeface="Arial"/>
                <a:ea typeface="Arial"/>
                <a:cs typeface="Arial"/>
                <a:sym typeface="Arial"/>
              </a:rPr>
              <a:t>日本と世界の学校教育</a:t>
            </a:r>
            <a:r>
              <a:rPr lang="ja-JP" sz="2500" b="1" dirty="0">
                <a:solidFill>
                  <a:schemeClr val="lt1"/>
                </a:solidFill>
                <a:latin typeface="Arial"/>
                <a:ea typeface="Arial"/>
                <a:cs typeface="Arial"/>
                <a:sym typeface="Arial"/>
              </a:rPr>
              <a:t>について</a:t>
            </a:r>
            <a:r>
              <a:rPr lang="ja-JP" altLang="en-US" sz="2500" b="1" dirty="0">
                <a:solidFill>
                  <a:schemeClr val="lt1"/>
                </a:solidFill>
                <a:latin typeface="Arial"/>
                <a:ea typeface="Arial"/>
                <a:cs typeface="Arial"/>
                <a:sym typeface="Arial"/>
              </a:rPr>
              <a:t>比べてみよう</a:t>
            </a:r>
            <a:endParaRPr dirty="0"/>
          </a:p>
        </p:txBody>
      </p:sp>
      <p:sp>
        <p:nvSpPr>
          <p:cNvPr id="188" name="Google Shape;188;p7"/>
          <p:cNvSpPr/>
          <p:nvPr/>
        </p:nvSpPr>
        <p:spPr>
          <a:xfrm>
            <a:off x="545164" y="1824835"/>
            <a:ext cx="2415319" cy="4159506"/>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7"/>
          <p:cNvSpPr txBox="1"/>
          <p:nvPr/>
        </p:nvSpPr>
        <p:spPr>
          <a:xfrm>
            <a:off x="614301" y="1958916"/>
            <a:ext cx="2346182"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○図版を見て気づいたこと</a:t>
            </a:r>
            <a:r>
              <a:rPr lang="ja-JP" sz="1600" dirty="0">
                <a:solidFill>
                  <a:schemeClr val="dk1"/>
                </a:solidFill>
                <a:latin typeface="Calibri"/>
                <a:ea typeface="Calibri"/>
                <a:cs typeface="Calibri"/>
                <a:sym typeface="Calibri"/>
              </a:rPr>
              <a:t>を書こう。</a:t>
            </a:r>
            <a:endParaRPr lang="en-US" altLang="ja-JP"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chemeClr val="dk1"/>
                </a:solidFill>
                <a:latin typeface="Calibri"/>
                <a:ea typeface="Calibri"/>
                <a:cs typeface="Calibri"/>
                <a:sym typeface="Calibri"/>
              </a:rPr>
              <a:t>例：読み書きができる人の割合を表した識字率を見ると、日本はほぼ</a:t>
            </a:r>
            <a:r>
              <a:rPr lang="en-US" altLang="ja-JP" sz="1600" dirty="0">
                <a:solidFill>
                  <a:schemeClr val="dk1"/>
                </a:solidFill>
                <a:latin typeface="Calibri"/>
                <a:ea typeface="Calibri"/>
                <a:cs typeface="Calibri"/>
                <a:sym typeface="Calibri"/>
              </a:rPr>
              <a:t>100</a:t>
            </a:r>
            <a:r>
              <a:rPr lang="ja-JP" altLang="en-US" sz="1600" dirty="0">
                <a:solidFill>
                  <a:schemeClr val="dk1"/>
                </a:solidFill>
                <a:latin typeface="Calibri"/>
                <a:ea typeface="Calibri"/>
                <a:cs typeface="Calibri"/>
                <a:sym typeface="Calibri"/>
              </a:rPr>
              <a:t>％だ。しかし、世界を見ると、教育にあまり税金が使われていない国では、文字を読んだり書いたりできない人が多くいることがわかった。とくに、女性は半分以上の人が読み書きができない。</a:t>
            </a:r>
            <a:endParaRPr sz="1600" dirty="0">
              <a:solidFill>
                <a:schemeClr val="dk1"/>
              </a:solidFill>
              <a:latin typeface="Calibri"/>
              <a:ea typeface="Calibri"/>
              <a:cs typeface="Calibri"/>
              <a:sym typeface="Calibri"/>
            </a:endParaRPr>
          </a:p>
        </p:txBody>
      </p:sp>
      <p:sp>
        <p:nvSpPr>
          <p:cNvPr id="190" name="Google Shape;190;p7"/>
          <p:cNvSpPr txBox="1"/>
          <p:nvPr/>
        </p:nvSpPr>
        <p:spPr>
          <a:xfrm>
            <a:off x="420413" y="1157908"/>
            <a:ext cx="889803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Calibri"/>
                <a:ea typeface="Calibri"/>
                <a:cs typeface="Calibri"/>
                <a:sym typeface="Calibri"/>
              </a:rPr>
              <a:t>・</a:t>
            </a:r>
            <a:r>
              <a:rPr lang="ja-JP" altLang="en-US" sz="2000" b="1" dirty="0">
                <a:solidFill>
                  <a:schemeClr val="dk1"/>
                </a:solidFill>
                <a:latin typeface="Calibri"/>
                <a:ea typeface="Calibri"/>
                <a:cs typeface="Calibri"/>
                <a:sym typeface="Calibri"/>
              </a:rPr>
              <a:t>世界の識字率について</a:t>
            </a:r>
            <a:endParaRPr dirty="0"/>
          </a:p>
        </p:txBody>
      </p:sp>
      <p:pic>
        <p:nvPicPr>
          <p:cNvPr id="3" name="図 2" descr="テキスト&#10;&#10;中程度の精度で自動的に生成された説明">
            <a:extLst>
              <a:ext uri="{FF2B5EF4-FFF2-40B4-BE49-F238E27FC236}">
                <a16:creationId xmlns:a16="http://schemas.microsoft.com/office/drawing/2014/main" id="{B2B25E02-2CF2-6A2E-62D6-6C1CBDA518B1}"/>
              </a:ext>
            </a:extLst>
          </p:cNvPr>
          <p:cNvPicPr>
            <a:picLocks noChangeAspect="1"/>
          </p:cNvPicPr>
          <p:nvPr/>
        </p:nvPicPr>
        <p:blipFill>
          <a:blip r:embed="rId3"/>
          <a:stretch>
            <a:fillRect/>
          </a:stretch>
        </p:blipFill>
        <p:spPr>
          <a:xfrm>
            <a:off x="3121578" y="1824835"/>
            <a:ext cx="6239258" cy="4159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178;p4">
            <a:extLst>
              <a:ext uri="{FF2B5EF4-FFF2-40B4-BE49-F238E27FC236}">
                <a16:creationId xmlns:a16="http://schemas.microsoft.com/office/drawing/2014/main" id="{A5D90155-C37C-31E1-BA33-9D68CEDF9941}"/>
              </a:ext>
            </a:extLst>
          </p:cNvPr>
          <p:cNvSpPr/>
          <p:nvPr/>
        </p:nvSpPr>
        <p:spPr>
          <a:xfrm rot="-1008638">
            <a:off x="1350044" y="2958506"/>
            <a:ext cx="6680276" cy="1200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7200" b="1" dirty="0">
                <a:solidFill>
                  <a:srgbClr val="FF0000"/>
                </a:solidFill>
                <a:latin typeface="Calibri"/>
                <a:ea typeface="Calibri"/>
                <a:cs typeface="Calibri"/>
                <a:sym typeface="Calibri"/>
              </a:rPr>
              <a:t>サンプル</a:t>
            </a:r>
            <a:r>
              <a:rPr lang="ja-JP" sz="7200" b="1" cap="none" dirty="0">
                <a:solidFill>
                  <a:srgbClr val="FF0000"/>
                </a:solidFill>
                <a:latin typeface="Calibri"/>
                <a:ea typeface="Calibri"/>
                <a:cs typeface="Calibri"/>
                <a:sym typeface="Calibri"/>
              </a:rPr>
              <a:t>見本</a:t>
            </a:r>
            <a:endParaRPr dirty="0"/>
          </a:p>
        </p:txBody>
      </p:sp>
    </p:spTree>
    <p:extLst>
      <p:ext uri="{BB962C8B-B14F-4D97-AF65-F5344CB8AC3E}">
        <p14:creationId xmlns:p14="http://schemas.microsoft.com/office/powerpoint/2010/main" val="198882941"/>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1320</Words>
  <Application>Microsoft Office PowerPoint</Application>
  <PresentationFormat>A4 210 x 297 mm</PresentationFormat>
  <Paragraphs>161</Paragraphs>
  <Slides>15</Slides>
  <Notes>15</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15</vt:i4>
      </vt:variant>
    </vt:vector>
  </HeadingPairs>
  <TitlesOfParts>
    <vt:vector size="18"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tak.konno</dc:creator>
  <cp:lastModifiedBy>小林 祐太</cp:lastModifiedBy>
  <cp:revision>17</cp:revision>
  <dcterms:created xsi:type="dcterms:W3CDTF">2020-06-25T01:33:00Z</dcterms:created>
  <dcterms:modified xsi:type="dcterms:W3CDTF">2026-07-08T07:15:24Z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